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350" r:id="rId3"/>
    <p:sldId id="262" r:id="rId4"/>
    <p:sldId id="264" r:id="rId5"/>
    <p:sldId id="349" r:id="rId6"/>
    <p:sldId id="265"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wrence, Lisa" initials="LL"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C4F34"/>
    <a:srgbClr val="E8DAB6"/>
    <a:srgbClr val="DE6A05"/>
    <a:srgbClr val="E4C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873" autoAdjust="0"/>
    <p:restoredTop sz="87500" autoAdjust="0"/>
  </p:normalViewPr>
  <p:slideViewPr>
    <p:cSldViewPr>
      <p:cViewPr varScale="1">
        <p:scale>
          <a:sx n="67" d="100"/>
          <a:sy n="67" d="100"/>
        </p:scale>
        <p:origin x="-48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4F53D-656E-4252-8C18-0BFC22AF0D3B}"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88CB-ECB5-4715-893E-F55A7117D60D}" type="slidenum">
              <a:rPr lang="en-US" smtClean="0"/>
              <a:pPr/>
              <a:t>‹#›</a:t>
            </a:fld>
            <a:endParaRPr lang="en-US"/>
          </a:p>
        </p:txBody>
      </p:sp>
    </p:spTree>
    <p:extLst>
      <p:ext uri="{BB962C8B-B14F-4D97-AF65-F5344CB8AC3E}">
        <p14:creationId xmlns:p14="http://schemas.microsoft.com/office/powerpoint/2010/main" val="4352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Audio:</a:t>
            </a:r>
            <a:endParaRPr kumimoji="0" lang="en-US"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r>
              <a:rPr lang="en-US" sz="1200" kern="1200" dirty="0" smtClean="0">
                <a:solidFill>
                  <a:schemeClr val="tx1"/>
                </a:solidFill>
                <a:effectLst/>
                <a:latin typeface="+mn-lt"/>
                <a:ea typeface="+mn-ea"/>
                <a:cs typeface="+mn-cs"/>
              </a:rPr>
              <a:t>Welcome to Getting on Track: Understanding Financial Performance. In this course you will learn how to analyze the health of your business using financial ratios.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 the next arrow to start at the beginning of the course or click the Menu link to select a lesson from the Main Menu. We recommend that you view the lessons in order the first time through the course.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1</a:t>
            </a:fld>
            <a:endParaRPr lang="en-US"/>
          </a:p>
        </p:txBody>
      </p:sp>
    </p:spTree>
    <p:extLst>
      <p:ext uri="{BB962C8B-B14F-4D97-AF65-F5344CB8AC3E}">
        <p14:creationId xmlns:p14="http://schemas.microsoft.com/office/powerpoint/2010/main" val="25824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In this course you will follow Jack and Joanie as they learn how to analyze financial performance.</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lvl="0">
              <a:spcAft>
                <a:spcPts val="300"/>
              </a:spcAft>
            </a:pPr>
            <a:r>
              <a:rPr lang="en-US" sz="1000" kern="1200" dirty="0" smtClean="0">
                <a:solidFill>
                  <a:schemeClr val="tx1"/>
                </a:solidFill>
                <a:effectLst/>
                <a:latin typeface="Arial" pitchFamily="34" charset="0"/>
                <a:ea typeface="+mn-ea"/>
                <a:cs typeface="Arial" pitchFamily="34" charset="0"/>
              </a:rPr>
              <a:t>You will learn about five key indicators of financial health and how to assess them using financial ratios.</a:t>
            </a: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pPr>
              <a:spcAft>
                <a:spcPts val="300"/>
              </a:spcAft>
            </a:pPr>
            <a:r>
              <a:rPr lang="en-US" sz="1000" kern="1200" dirty="0" smtClean="0">
                <a:solidFill>
                  <a:schemeClr val="tx1"/>
                </a:solidFill>
                <a:effectLst/>
                <a:latin typeface="Arial" pitchFamily="34" charset="0"/>
                <a:ea typeface="+mn-ea"/>
                <a:cs typeface="Arial" pitchFamily="34" charset="0"/>
              </a:rPr>
              <a:t>You will learn how to calculate a variety of ratios as well as the parameters that indicate financial strength or weakness. You will also receive some suggestions for actions you can take to improve financial performance in each of the five key areas.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15</a:t>
            </a:fld>
            <a:endParaRPr lang="en-US"/>
          </a:p>
        </p:txBody>
      </p:sp>
    </p:spTree>
    <p:extLst>
      <p:ext uri="{BB962C8B-B14F-4D97-AF65-F5344CB8AC3E}">
        <p14:creationId xmlns:p14="http://schemas.microsoft.com/office/powerpoint/2010/main" val="263238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D88CB-ECB5-4715-893E-F55A7117D60D}" type="slidenum">
              <a:rPr lang="en-US" smtClean="0"/>
              <a:pPr/>
              <a:t>2</a:t>
            </a:fld>
            <a:endParaRPr lang="en-US"/>
          </a:p>
        </p:txBody>
      </p:sp>
    </p:spTree>
    <p:extLst>
      <p:ext uri="{BB962C8B-B14F-4D97-AF65-F5344CB8AC3E}">
        <p14:creationId xmlns:p14="http://schemas.microsoft.com/office/powerpoint/2010/main" val="229037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a:spcAft>
                <a:spcPts val="300"/>
              </a:spcAft>
            </a:pPr>
            <a:endParaRPr lang="en-US" sz="1000" kern="1200" dirty="0" smtClean="0">
              <a:solidFill>
                <a:schemeClr val="tx1"/>
              </a:solidFill>
              <a:effectLst/>
              <a:latin typeface="Arial" pitchFamily="34" charset="0"/>
              <a:ea typeface="+mn-ea"/>
              <a:cs typeface="Arial" pitchFamily="34" charset="0"/>
            </a:endParaRPr>
          </a:p>
          <a:p>
            <a:r>
              <a:rPr lang="en-US" sz="1000" kern="1200" dirty="0" smtClean="0">
                <a:solidFill>
                  <a:schemeClr val="tx1"/>
                </a:solidFill>
                <a:effectLst/>
                <a:latin typeface="Arial" pitchFamily="34" charset="0"/>
                <a:ea typeface="+mn-ea"/>
                <a:cs typeface="Arial" pitchFamily="34" charset="0"/>
              </a:rPr>
              <a:t>Fifteen years ago Jack and Joanie started a farming enterprise to allow Joanie to stay at home with their children.</a:t>
            </a:r>
          </a:p>
          <a:p>
            <a:r>
              <a:rPr lang="en-US" sz="1000" kern="1200" dirty="0" smtClean="0">
                <a:solidFill>
                  <a:schemeClr val="tx1"/>
                </a:solidFill>
                <a:effectLst/>
                <a:latin typeface="Arial" pitchFamily="34" charset="0"/>
                <a:ea typeface="+mn-ea"/>
                <a:cs typeface="Arial" pitchFamily="34" charset="0"/>
              </a:rPr>
              <a:t> </a:t>
            </a:r>
          </a:p>
          <a:p>
            <a:r>
              <a:rPr lang="en-US" sz="1000" kern="1200" dirty="0" smtClean="0">
                <a:solidFill>
                  <a:schemeClr val="tx1"/>
                </a:solidFill>
                <a:effectLst/>
                <a:latin typeface="Arial" pitchFamily="34" charset="0"/>
                <a:ea typeface="+mn-ea"/>
                <a:cs typeface="Arial" pitchFamily="34" charset="0"/>
              </a:rPr>
              <a:t>They started the business with a small cut flower enterprise and a couple of sheep. Over the years, they have significantly expanded both the flower and sheep enterprises.</a:t>
            </a:r>
          </a:p>
          <a:p>
            <a:r>
              <a:rPr lang="en-US" sz="1000" kern="1200" dirty="0" smtClean="0">
                <a:solidFill>
                  <a:schemeClr val="tx1"/>
                </a:solidFill>
                <a:effectLst/>
                <a:latin typeface="Arial" pitchFamily="34" charset="0"/>
                <a:ea typeface="+mn-ea"/>
                <a:cs typeface="Arial" pitchFamily="34" charset="0"/>
              </a:rPr>
              <a:t> </a:t>
            </a:r>
          </a:p>
          <a:p>
            <a:r>
              <a:rPr lang="en-US" sz="1000" kern="1200" dirty="0" smtClean="0">
                <a:solidFill>
                  <a:schemeClr val="tx1"/>
                </a:solidFill>
                <a:effectLst/>
                <a:latin typeface="Arial" pitchFamily="34" charset="0"/>
                <a:ea typeface="+mn-ea"/>
                <a:cs typeface="Arial" pitchFamily="34" charset="0"/>
              </a:rPr>
              <a:t>Jack and Joanie have two daughters. Jennifer just turned sixteen and is beginning to think about going off to college. Julie is 14 and about to start high school.</a:t>
            </a: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3</a:t>
            </a:fld>
            <a:endParaRPr lang="en-US"/>
          </a:p>
        </p:txBody>
      </p:sp>
    </p:spTree>
    <p:extLst>
      <p:ext uri="{BB962C8B-B14F-4D97-AF65-F5344CB8AC3E}">
        <p14:creationId xmlns:p14="http://schemas.microsoft.com/office/powerpoint/2010/main" val="391829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lvl="0">
              <a:spcAft>
                <a:spcPts val="300"/>
              </a:spcAft>
            </a:pPr>
            <a:endParaRPr lang="en-US" sz="1200" kern="1200" dirty="0" smtClean="0">
              <a:solidFill>
                <a:schemeClr val="tx1"/>
              </a:solidFill>
              <a:effectLst/>
              <a:latin typeface="Arial" pitchFamily="34" charset="0"/>
              <a:ea typeface="+mn-ea"/>
              <a:cs typeface="Arial" pitchFamily="34" charset="0"/>
            </a:endParaRPr>
          </a:p>
          <a:p>
            <a:pPr lvl="0">
              <a:spcAft>
                <a:spcPts val="300"/>
              </a:spcAft>
            </a:pPr>
            <a:r>
              <a:rPr lang="en-US" sz="1200" kern="1200" dirty="0" smtClean="0">
                <a:solidFill>
                  <a:schemeClr val="tx1"/>
                </a:solidFill>
                <a:effectLst/>
                <a:latin typeface="Arial" pitchFamily="34" charset="0"/>
                <a:ea typeface="+mn-ea"/>
                <a:cs typeface="Arial" pitchFamily="34" charset="0"/>
              </a:rPr>
              <a:t>Jennifer has been looking for a job that will help her to earn some money for college.</a:t>
            </a:r>
          </a:p>
          <a:p>
            <a:pPr lvl="0">
              <a:spcAft>
                <a:spcPts val="300"/>
              </a:spcAft>
            </a:pPr>
            <a:endParaRPr lang="en-US" sz="1200" kern="1200" dirty="0" smtClean="0">
              <a:solidFill>
                <a:schemeClr val="tx1"/>
              </a:solidFill>
              <a:effectLst/>
              <a:latin typeface="Arial" pitchFamily="34" charset="0"/>
              <a:ea typeface="+mn-ea"/>
              <a:cs typeface="Arial" pitchFamily="34" charset="0"/>
            </a:endParaRPr>
          </a:p>
          <a:p>
            <a:pPr>
              <a:spcAft>
                <a:spcPts val="300"/>
              </a:spcAft>
            </a:pPr>
            <a:r>
              <a:rPr lang="en-US" sz="1200" kern="1200" dirty="0" smtClean="0">
                <a:solidFill>
                  <a:schemeClr val="tx1"/>
                </a:solidFill>
                <a:effectLst/>
                <a:latin typeface="Arial" pitchFamily="34" charset="0"/>
                <a:ea typeface="+mn-ea"/>
                <a:cs typeface="Arial" pitchFamily="34" charset="0"/>
              </a:rPr>
              <a:t>The family farm has expanded to the point that at certain times of the year it is hard for Joanie to manage it all without some hired help.</a:t>
            </a:r>
            <a:endParaRPr kumimoji="0" lang="en-US" sz="1200" b="0" i="0" u="none" strike="noStrike" kern="1200" cap="none" normalizeH="0" baseline="0" dirty="0" smtClean="0">
              <a:ln>
                <a:noFill/>
              </a:ln>
              <a:solidFill>
                <a:schemeClr val="tx1"/>
              </a:solidFill>
              <a:effectLst/>
              <a:latin typeface="Arial" pitchFamily="34" charset="0"/>
              <a:ea typeface="+mn-ea"/>
              <a:cs typeface="Arial" pitchFamily="34" charset="0"/>
            </a:endParaRPr>
          </a:p>
          <a:p>
            <a:endParaRPr kumimoji="0" lang="en-US" sz="1200" b="0" i="0" u="none" strike="noStrike" kern="1200" cap="none" normalizeH="0" baseline="0" dirty="0" smtClean="0">
              <a:ln>
                <a:noFill/>
              </a:ln>
              <a:solidFill>
                <a:schemeClr val="tx1"/>
              </a:solidFill>
              <a:effectLst/>
              <a:latin typeface="Arial" pitchFamily="34" charset="0"/>
              <a:ea typeface="+mn-ea"/>
              <a:cs typeface="Arial" pitchFamily="34" charset="0"/>
            </a:endParaRPr>
          </a:p>
          <a:p>
            <a:r>
              <a:rPr kumimoji="0" lang="en-US" sz="1200" b="0" i="0" u="none" strike="noStrike" kern="1200" cap="none" normalizeH="0" baseline="0" dirty="0" smtClean="0">
                <a:ln>
                  <a:noFill/>
                </a:ln>
                <a:solidFill>
                  <a:schemeClr val="tx1"/>
                </a:solidFill>
                <a:effectLst/>
                <a:latin typeface="Arial" pitchFamily="34" charset="0"/>
                <a:ea typeface="+mn-ea"/>
                <a:cs typeface="Arial" pitchFamily="34" charset="0"/>
              </a:rPr>
              <a:t>Joanie approaches Jack with an idea.</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C80D88CB-ECB5-4715-893E-F55A7117D60D}" type="slidenum">
              <a:rPr lang="en-US" smtClean="0"/>
              <a:pPr/>
              <a:t>4</a:t>
            </a:fld>
            <a:endParaRPr lang="en-US"/>
          </a:p>
        </p:txBody>
      </p:sp>
    </p:spTree>
    <p:extLst>
      <p:ext uri="{BB962C8B-B14F-4D97-AF65-F5344CB8AC3E}">
        <p14:creationId xmlns:p14="http://schemas.microsoft.com/office/powerpoint/2010/main" val="32927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D88CB-ECB5-4715-893E-F55A7117D60D}" type="slidenum">
              <a:rPr lang="en-US" smtClean="0"/>
              <a:pPr/>
              <a:t>5</a:t>
            </a:fld>
            <a:endParaRPr lang="en-US"/>
          </a:p>
        </p:txBody>
      </p:sp>
    </p:spTree>
    <p:extLst>
      <p:ext uri="{BB962C8B-B14F-4D97-AF65-F5344CB8AC3E}">
        <p14:creationId xmlns:p14="http://schemas.microsoft.com/office/powerpoint/2010/main" val="32927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D88CB-ECB5-4715-893E-F55A7117D60D}" type="slidenum">
              <a:rPr lang="en-US" smtClean="0"/>
              <a:pPr/>
              <a:t>6</a:t>
            </a:fld>
            <a:endParaRPr lang="en-US"/>
          </a:p>
        </p:txBody>
      </p:sp>
    </p:spTree>
    <p:extLst>
      <p:ext uri="{BB962C8B-B14F-4D97-AF65-F5344CB8AC3E}">
        <p14:creationId xmlns:p14="http://schemas.microsoft.com/office/powerpoint/2010/main" val="401703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a:spcAft>
                <a:spcPts val="300"/>
              </a:spcAft>
            </a:pPr>
            <a:endPar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endParaRPr>
          </a:p>
          <a:p>
            <a:pPr lvl="0">
              <a:spcAft>
                <a:spcPts val="300"/>
              </a:spcAft>
            </a:pPr>
            <a:r>
              <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rPr>
              <a:t>When Jack and Joanie started their business, Joanie’s father  helped them set up some financial records.</a:t>
            </a:r>
          </a:p>
          <a:p>
            <a:pPr lvl="0">
              <a:spcAft>
                <a:spcPts val="300"/>
              </a:spcAft>
            </a:pPr>
            <a:endPar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endParaRPr>
          </a:p>
          <a:p>
            <a:pPr lvl="0">
              <a:spcAft>
                <a:spcPts val="300"/>
              </a:spcAft>
            </a:pPr>
            <a:r>
              <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rPr>
              <a:t>Jack and Joanie  have been keeping financial records ever since that time.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7</a:t>
            </a:fld>
            <a:endParaRPr lang="en-US"/>
          </a:p>
        </p:txBody>
      </p:sp>
    </p:spTree>
    <p:extLst>
      <p:ext uri="{BB962C8B-B14F-4D97-AF65-F5344CB8AC3E}">
        <p14:creationId xmlns:p14="http://schemas.microsoft.com/office/powerpoint/2010/main" val="318199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rPr>
              <a:t>Dad also taught Jack and Joanie how to use </a:t>
            </a:r>
            <a:r>
              <a:rPr lang="en-US" sz="1000" kern="1200" dirty="0" smtClean="0">
                <a:solidFill>
                  <a:schemeClr val="tx1"/>
                </a:solidFill>
                <a:effectLst/>
                <a:latin typeface="Arial" pitchFamily="34" charset="0"/>
                <a:ea typeface="+mn-ea"/>
                <a:cs typeface="Arial" pitchFamily="34" charset="0"/>
              </a:rPr>
              <a:t>their financial records to develop a set of financial statements for the business each year.</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000" kern="1200" dirty="0" smtClean="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kern="1200" dirty="0" smtClean="0">
                <a:solidFill>
                  <a:schemeClr val="tx1"/>
                </a:solidFill>
                <a:effectLst/>
                <a:latin typeface="Arial" pitchFamily="34" charset="0"/>
                <a:ea typeface="+mn-ea"/>
                <a:cs typeface="Arial" pitchFamily="34" charset="0"/>
              </a:rPr>
              <a:t>These statements help them to determine whether the business is generating equity growth and net farm income.</a:t>
            </a:r>
            <a:r>
              <a:rPr lang="en-US" sz="1000" dirty="0" smtClean="0">
                <a:effectLst/>
                <a:latin typeface="Arial" pitchFamily="34" charset="0"/>
                <a:cs typeface="Arial" pitchFamily="34"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80D88CB-ECB5-4715-893E-F55A7117D60D}" type="slidenum">
              <a:rPr lang="en-US" smtClean="0"/>
              <a:pPr/>
              <a:t>8</a:t>
            </a:fld>
            <a:endParaRPr lang="en-US"/>
          </a:p>
        </p:txBody>
      </p:sp>
    </p:spTree>
    <p:extLst>
      <p:ext uri="{BB962C8B-B14F-4D97-AF65-F5344CB8AC3E}">
        <p14:creationId xmlns:p14="http://schemas.microsoft.com/office/powerpoint/2010/main" val="415641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cs typeface="Arial" pitchFamily="34" charset="0"/>
              </a:rPr>
              <a:t>Audio: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3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000" b="0" i="0" u="none" strike="noStrike" cap="none" normalizeH="0" baseline="0" dirty="0" smtClean="0">
                <a:ln>
                  <a:noFill/>
                </a:ln>
                <a:solidFill>
                  <a:schemeClr val="tx1"/>
                </a:solidFill>
                <a:effectLst/>
                <a:latin typeface="Arial" charset="0"/>
              </a:rPr>
              <a:t>Despite all the financial information available to Jack and Joanie, they are not sure how to use it to determine the financial health of their business and their ability to take on additional employees.</a:t>
            </a:r>
          </a:p>
          <a:p>
            <a:pPr marL="0" marR="0" lvl="0" indent="0" algn="l" defTabSz="914400" rtl="0" eaLnBrk="1" fontAlgn="base" latinLnBrk="0" hangingPunct="1">
              <a:lnSpc>
                <a:spcPct val="100000"/>
              </a:lnSpc>
              <a:spcBef>
                <a:spcPct val="0"/>
              </a:spcBef>
              <a:spcAft>
                <a:spcPts val="3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Joanie suggests that they call her Dad for some advice.</a:t>
            </a:r>
          </a:p>
          <a:p>
            <a:endParaRPr lang="en-US" sz="1000" dirty="0"/>
          </a:p>
        </p:txBody>
      </p:sp>
      <p:sp>
        <p:nvSpPr>
          <p:cNvPr id="4" name="Slide Number Placeholder 3"/>
          <p:cNvSpPr>
            <a:spLocks noGrp="1"/>
          </p:cNvSpPr>
          <p:nvPr>
            <p:ph type="sldNum" sz="quarter" idx="10"/>
          </p:nvPr>
        </p:nvSpPr>
        <p:spPr/>
        <p:txBody>
          <a:bodyPr/>
          <a:lstStyle/>
          <a:p>
            <a:fld id="{C80D88CB-ECB5-4715-893E-F55A7117D60D}" type="slidenum">
              <a:rPr lang="en-US" smtClean="0"/>
              <a:pPr/>
              <a:t>11</a:t>
            </a:fld>
            <a:endParaRPr lang="en-US"/>
          </a:p>
        </p:txBody>
      </p:sp>
    </p:spTree>
    <p:extLst>
      <p:ext uri="{BB962C8B-B14F-4D97-AF65-F5344CB8AC3E}">
        <p14:creationId xmlns:p14="http://schemas.microsoft.com/office/powerpoint/2010/main" val="28200891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U:\University of Wyoming\UOW11RW08e - Understating Finical Performance\PowerPoint ILT\Titl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914400"/>
            <a:ext cx="5867400" cy="2362200"/>
          </a:xfrm>
        </p:spPr>
        <p:txBody>
          <a:bodyPr anchor="b">
            <a:normAutofit/>
          </a:bodyPr>
          <a:lstStyle>
            <a:lvl1pPr algn="l">
              <a:defRPr sz="3600" b="1">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429000"/>
            <a:ext cx="5638800" cy="1752600"/>
          </a:xfrm>
        </p:spPr>
        <p:txBody>
          <a:bodyPr>
            <a:normAutofit/>
          </a:bodyPr>
          <a:lstStyle>
            <a:lvl1pPr marL="0" indent="0" algn="l">
              <a:buNone/>
              <a:defRPr sz="20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6"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228600" y="5791200"/>
            <a:ext cx="1538908" cy="403754"/>
          </a:xfrm>
          <a:prstGeom prst="rect">
            <a:avLst/>
          </a:prstGeom>
          <a:noFill/>
        </p:spPr>
      </p:pic>
      <p:pic>
        <p:nvPicPr>
          <p:cNvPr id="1027" name="Picture 3" descr="U:\University of Wyoming\UWY11RW03I - Basic Financial Statements\Logos\CSU-ext-ctr-green.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4213442" y="5867400"/>
            <a:ext cx="968158" cy="842602"/>
          </a:xfrm>
          <a:prstGeom prst="rect">
            <a:avLst/>
          </a:prstGeom>
          <a:noFill/>
        </p:spPr>
      </p:pic>
      <p:pic>
        <p:nvPicPr>
          <p:cNvPr id="1028" name="Picture 4" descr="U:\University of Wyoming\UWY11RW03I - Basic Financial Statements\Logos\PSASLogo.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2199854" y="6345446"/>
            <a:ext cx="1718734" cy="436354"/>
          </a:xfrm>
          <a:prstGeom prst="rect">
            <a:avLst/>
          </a:prstGeom>
          <a:noFill/>
        </p:spPr>
      </p:pic>
      <p:pic>
        <p:nvPicPr>
          <p:cNvPr id="1029" name="Picture 5" descr="U:\University of Wyoming\UWY11RW03I - Basic Financial Statements\Logos\R2Logo sm.png"/>
          <p:cNvPicPr>
            <a:picLocks noChangeAspect="1" noChangeArrowheads="1"/>
          </p:cNvPicPr>
          <p:nvPr userDrawn="1"/>
        </p:nvPicPr>
        <p:blipFill>
          <a:blip r:embed="rId6" cstate="print"/>
          <a:srcRect/>
          <a:stretch>
            <a:fillRect/>
          </a:stretch>
        </p:blipFill>
        <p:spPr bwMode="auto">
          <a:xfrm>
            <a:off x="143933" y="6324600"/>
            <a:ext cx="1761067" cy="457877"/>
          </a:xfrm>
          <a:prstGeom prst="rect">
            <a:avLst/>
          </a:prstGeom>
          <a:noFill/>
        </p:spPr>
      </p:pic>
      <p:pic>
        <p:nvPicPr>
          <p:cNvPr id="1030" name="Picture 6" descr="U:\University of Wyoming\UWY11RW03I - Basic Financial Statements\Logos\RMAlogoHuge2Clr.jpg"/>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a:off x="3207310" y="5867400"/>
            <a:ext cx="819630" cy="372797"/>
          </a:xfrm>
          <a:prstGeom prst="rect">
            <a:avLst/>
          </a:prstGeom>
          <a:noFill/>
        </p:spPr>
      </p:pic>
      <p:pic>
        <p:nvPicPr>
          <p:cNvPr id="1031" name="Picture 7" descr="U:\University of Wyoming\UWY11RW03I - Basic Financial Statements\Logos\WFMECLogo.jpg"/>
          <p:cNvPicPr>
            <a:picLocks noChangeAspect="1" noChangeArrowheads="1"/>
          </p:cNvPicPr>
          <p:nvPr userDrawn="1"/>
        </p:nvPicPr>
        <p:blipFill>
          <a:blip r:embed="rId8" cstate="print">
            <a:clrChange>
              <a:clrFrom>
                <a:srgbClr val="FDFDFD"/>
              </a:clrFrom>
              <a:clrTo>
                <a:srgbClr val="FDFDFD">
                  <a:alpha val="0"/>
                </a:srgbClr>
              </a:clrTo>
            </a:clrChange>
          </a:blip>
          <a:srcRect/>
          <a:stretch>
            <a:fillRect/>
          </a:stretch>
        </p:blipFill>
        <p:spPr bwMode="auto">
          <a:xfrm>
            <a:off x="1954009" y="5836885"/>
            <a:ext cx="1066800" cy="411515"/>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Family">
    <p:spTree>
      <p:nvGrpSpPr>
        <p:cNvPr id="1" name=""/>
        <p:cNvGrpSpPr/>
        <p:nvPr/>
      </p:nvGrpSpPr>
      <p:grpSpPr>
        <a:xfrm>
          <a:off x="0" y="0"/>
          <a:ext cx="0" cy="0"/>
          <a:chOff x="0" y="0"/>
          <a:chExt cx="0" cy="0"/>
        </a:xfrm>
      </p:grpSpPr>
      <p:pic>
        <p:nvPicPr>
          <p:cNvPr id="1026" name="Picture 2" descr="U:\University of Wyoming\UOW11RW08e - Understanding Financial Performance\PowerPoint ILT\Content with Family.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096962"/>
            <a:ext cx="5486400" cy="5075238"/>
          </a:xfrm>
        </p:spPr>
        <p:txBody>
          <a:bodyPr/>
          <a:lstStyle>
            <a:lvl1pPr>
              <a:defRPr>
                <a:solidFill>
                  <a:srgbClr val="8C4F34"/>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1912542" y="6349863"/>
            <a:ext cx="1276383" cy="334877"/>
          </a:xfrm>
          <a:prstGeom prst="rect">
            <a:avLst/>
          </a:prstGeom>
          <a:noFill/>
        </p:spPr>
      </p:pic>
      <p:pic>
        <p:nvPicPr>
          <p:cNvPr id="7" name="Picture 4" descr="U:\University of Wyoming\UWY11RW03I - Basic Financial Statements\Logos\PSASLog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3488420" y="6336343"/>
            <a:ext cx="1425538" cy="361917"/>
          </a:xfrm>
          <a:prstGeom prst="rect">
            <a:avLst/>
          </a:prstGeom>
          <a:noFill/>
        </p:spPr>
      </p:pic>
      <p:pic>
        <p:nvPicPr>
          <p:cNvPr id="8" name="Picture 5" descr="U:\University of Wyoming\UWY11RW03I - Basic Financial Statements\Logos\R2Logo sm.png"/>
          <p:cNvPicPr>
            <a:picLocks noChangeAspect="1" noChangeArrowheads="1"/>
          </p:cNvPicPr>
          <p:nvPr userDrawn="1"/>
        </p:nvPicPr>
        <p:blipFill>
          <a:blip r:embed="rId5" cstate="print"/>
          <a:srcRect/>
          <a:stretch>
            <a:fillRect/>
          </a:stretch>
        </p:blipFill>
        <p:spPr bwMode="auto">
          <a:xfrm>
            <a:off x="152400" y="6327417"/>
            <a:ext cx="1460647" cy="379768"/>
          </a:xfrm>
          <a:prstGeom prst="rect">
            <a:avLst/>
          </a:prstGeom>
          <a:noFill/>
        </p:spPr>
      </p:pic>
      <p:pic>
        <p:nvPicPr>
          <p:cNvPr id="9" name="Picture 6" descr="U:\University of Wyoming\UWY11RW03I - Basic Financial Statements\Logos\RMAlogoHuge2Clr.jpg"/>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7239000" y="6362700"/>
            <a:ext cx="679811" cy="309202"/>
          </a:xfrm>
          <a:prstGeom prst="rect">
            <a:avLst/>
          </a:prstGeom>
          <a:noFill/>
          <a:effectLst>
            <a:glow rad="63500">
              <a:schemeClr val="bg1">
                <a:alpha val="40000"/>
              </a:schemeClr>
            </a:glow>
          </a:effectLst>
        </p:spPr>
      </p:pic>
      <p:pic>
        <p:nvPicPr>
          <p:cNvPr id="10" name="Picture 7" descr="U:\University of Wyoming\UWY11RW03I - Basic Financial Statements\Logos\WFMECLogo.jpg"/>
          <p:cNvPicPr>
            <a:picLocks noChangeAspect="1" noChangeArrowheads="1"/>
          </p:cNvPicPr>
          <p:nvPr userDrawn="1"/>
        </p:nvPicPr>
        <p:blipFill>
          <a:blip r:embed="rId7" cstate="print">
            <a:clrChange>
              <a:clrFrom>
                <a:srgbClr val="FDFDFD"/>
              </a:clrFrom>
              <a:clrTo>
                <a:srgbClr val="FDFDFD">
                  <a:alpha val="0"/>
                </a:srgbClr>
              </a:clrTo>
            </a:clrChange>
          </a:blip>
          <a:srcRect/>
          <a:stretch>
            <a:fillRect/>
          </a:stretch>
        </p:blipFill>
        <p:spPr bwMode="auto">
          <a:xfrm>
            <a:off x="5213453" y="6346644"/>
            <a:ext cx="884815" cy="341315"/>
          </a:xfrm>
          <a:prstGeom prst="rect">
            <a:avLst/>
          </a:prstGeom>
          <a:noFill/>
          <a:effectLst>
            <a:glow rad="101600">
              <a:schemeClr val="bg1">
                <a:alpha val="60000"/>
              </a:schemeClr>
            </a:glow>
          </a:effectLst>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36796" y="6300552"/>
            <a:ext cx="497896" cy="433497"/>
          </a:xfrm>
          <a:prstGeom prst="rect">
            <a:avLst/>
          </a:prstGeom>
        </p:spPr>
      </p:pic>
    </p:spTree>
    <p:extLst>
      <p:ext uri="{BB962C8B-B14F-4D97-AF65-F5344CB8AC3E}">
        <p14:creationId xmlns:p14="http://schemas.microsoft.com/office/powerpoint/2010/main" val="736568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U:\University of Wyoming\UOW11RW08e - Understating Finical Performance\PowerPoint ILT\Sec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2590800"/>
            <a:ext cx="8229600" cy="2514600"/>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219200"/>
            <a:ext cx="8229600" cy="1371600"/>
          </a:xfrm>
        </p:spPr>
        <p:txBody>
          <a:bodyPr anchor="b"/>
          <a:lstStyle>
            <a:lvl1pPr marL="0" indent="0">
              <a:buNone/>
              <a:defRPr sz="2000" b="1">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7"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1912542" y="5280246"/>
            <a:ext cx="1276383" cy="334877"/>
          </a:xfrm>
          <a:prstGeom prst="rect">
            <a:avLst/>
          </a:prstGeom>
          <a:noFill/>
        </p:spPr>
      </p:pic>
      <p:pic>
        <p:nvPicPr>
          <p:cNvPr id="18" name="Picture 4" descr="U:\University of Wyoming\UWY11RW03I - Basic Financial Statements\Logos\PSASLog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3583551" y="5266726"/>
            <a:ext cx="1425538" cy="361917"/>
          </a:xfrm>
          <a:prstGeom prst="rect">
            <a:avLst/>
          </a:prstGeom>
          <a:noFill/>
        </p:spPr>
      </p:pic>
      <p:pic>
        <p:nvPicPr>
          <p:cNvPr id="19" name="Picture 5" descr="U:\University of Wyoming\UWY11RW03I - Basic Financial Statements\Logos\R2Logo sm.png"/>
          <p:cNvPicPr>
            <a:picLocks noChangeAspect="1" noChangeArrowheads="1"/>
          </p:cNvPicPr>
          <p:nvPr userDrawn="1"/>
        </p:nvPicPr>
        <p:blipFill>
          <a:blip r:embed="rId5" cstate="print"/>
          <a:srcRect/>
          <a:stretch>
            <a:fillRect/>
          </a:stretch>
        </p:blipFill>
        <p:spPr bwMode="auto">
          <a:xfrm>
            <a:off x="152400" y="5257800"/>
            <a:ext cx="1460647" cy="379768"/>
          </a:xfrm>
          <a:prstGeom prst="rect">
            <a:avLst/>
          </a:prstGeom>
          <a:noFill/>
        </p:spPr>
      </p:pic>
      <p:pic>
        <p:nvPicPr>
          <p:cNvPr id="20" name="Picture 6" descr="U:\University of Wyoming\UWY11RW03I - Basic Financial Statements\Logos\RMAlogoHuge2Clr.jpg"/>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7486649" y="5293083"/>
            <a:ext cx="679811" cy="309202"/>
          </a:xfrm>
          <a:prstGeom prst="rect">
            <a:avLst/>
          </a:prstGeom>
          <a:noFill/>
          <a:effectLst>
            <a:glow rad="63500">
              <a:schemeClr val="bg1">
                <a:alpha val="40000"/>
              </a:schemeClr>
            </a:glow>
          </a:effectLst>
        </p:spPr>
      </p:pic>
      <p:pic>
        <p:nvPicPr>
          <p:cNvPr id="21" name="Picture 7" descr="U:\University of Wyoming\UWY11RW03I - Basic Financial Statements\Logos\WFMECLogo.jpg"/>
          <p:cNvPicPr>
            <a:picLocks noChangeAspect="1" noChangeArrowheads="1"/>
          </p:cNvPicPr>
          <p:nvPr userDrawn="1"/>
        </p:nvPicPr>
        <p:blipFill>
          <a:blip r:embed="rId7" cstate="print">
            <a:clrChange>
              <a:clrFrom>
                <a:srgbClr val="FDFDFD"/>
              </a:clrFrom>
              <a:clrTo>
                <a:srgbClr val="FDFDFD">
                  <a:alpha val="0"/>
                </a:srgbClr>
              </a:clrTo>
            </a:clrChange>
          </a:blip>
          <a:srcRect/>
          <a:stretch>
            <a:fillRect/>
          </a:stretch>
        </p:blipFill>
        <p:spPr bwMode="auto">
          <a:xfrm>
            <a:off x="5367907" y="5277027"/>
            <a:ext cx="884815" cy="341315"/>
          </a:xfrm>
          <a:prstGeom prst="rect">
            <a:avLst/>
          </a:prstGeom>
          <a:noFill/>
          <a:effectLst>
            <a:glow rad="101600">
              <a:schemeClr val="bg1">
                <a:alpha val="60000"/>
              </a:schemeClr>
            </a:glow>
          </a:effectLst>
        </p:spPr>
      </p:pic>
      <p:pic>
        <p:nvPicPr>
          <p:cNvPr id="23" name="Picture 3" descr="U:\University of Wyoming\UWY11RW03I - Basic Financial Statements\Logos\CSU-ext-ctr-green.jpg"/>
          <p:cNvPicPr>
            <a:picLocks noChangeAspect="1" noChangeArrowheads="1"/>
          </p:cNvPicPr>
          <p:nvPr userDrawn="1"/>
        </p:nvPicPr>
        <p:blipFill>
          <a:blip r:embed="rId8">
            <a:clrChange>
              <a:clrFrom>
                <a:srgbClr val="FFFFFF"/>
              </a:clrFrom>
              <a:clrTo>
                <a:srgbClr val="FFFFFF">
                  <a:alpha val="0"/>
                </a:srgbClr>
              </a:clrTo>
            </a:clrChange>
          </a:blip>
          <a:srcRect/>
          <a:stretch>
            <a:fillRect/>
          </a:stretch>
        </p:blipFill>
        <p:spPr bwMode="auto">
          <a:xfrm>
            <a:off x="6595269" y="5178602"/>
            <a:ext cx="617538" cy="5381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43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image" Target="../media/image7.jpe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U:\University of Wyoming\UOW11RW08e - Understating Finical Performance\PowerPoint ILT\Content.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52400" y="152400"/>
            <a:ext cx="80010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096962"/>
            <a:ext cx="8229600" cy="5075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8610600" y="6550223"/>
            <a:ext cx="533400" cy="307777"/>
          </a:xfrm>
          <a:prstGeom prst="rect">
            <a:avLst/>
          </a:prstGeom>
          <a:noFill/>
        </p:spPr>
        <p:txBody>
          <a:bodyPr wrap="square" rtlCol="0">
            <a:spAutoFit/>
          </a:bodyPr>
          <a:lstStyle/>
          <a:p>
            <a:pPr algn="r"/>
            <a:fld id="{3DD9D60E-C64D-40C9-9114-BEEC83CC599C}" type="slidenum">
              <a:rPr lang="en-US" sz="1400" smtClean="0">
                <a:solidFill>
                  <a:schemeClr val="bg2"/>
                </a:solidFill>
              </a:rPr>
              <a:pPr algn="r"/>
              <a:t>‹#›</a:t>
            </a:fld>
            <a:endParaRPr lang="en-US" sz="1400" dirty="0">
              <a:solidFill>
                <a:schemeClr val="bg2"/>
              </a:solidFill>
            </a:endParaRPr>
          </a:p>
        </p:txBody>
      </p:sp>
      <p:pic>
        <p:nvPicPr>
          <p:cNvPr id="13" name="Picture 2" descr="U:\University of Wyoming\UWY11RW03I - Basic Financial Statements\Logos\2 line_UWSignature brown.png"/>
          <p:cNvPicPr>
            <a:picLocks noChangeAspect="1" noChangeArrowheads="1"/>
          </p:cNvPicPr>
          <p:nvPr userDrawn="1"/>
        </p:nvPicPr>
        <p:blipFill>
          <a:blip r:embed="rId10"/>
          <a:srcRect/>
          <a:stretch>
            <a:fillRect/>
          </a:stretch>
        </p:blipFill>
        <p:spPr bwMode="auto">
          <a:xfrm>
            <a:off x="1762125" y="6323013"/>
            <a:ext cx="1276350" cy="334962"/>
          </a:xfrm>
          <a:prstGeom prst="rect">
            <a:avLst/>
          </a:prstGeom>
          <a:noFill/>
          <a:ln w="9525">
            <a:noFill/>
            <a:miter lim="800000"/>
            <a:headEnd/>
            <a:tailEnd/>
          </a:ln>
        </p:spPr>
      </p:pic>
      <p:pic>
        <p:nvPicPr>
          <p:cNvPr id="14" name="Picture 3" descr="U:\University of Wyoming\UWY11RW03I - Basic Financial Statements\Logos\CSU-ext-ctr-green.jpg"/>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6276975" y="6248400"/>
            <a:ext cx="617538" cy="538163"/>
          </a:xfrm>
          <a:prstGeom prst="rect">
            <a:avLst/>
          </a:prstGeom>
          <a:noFill/>
          <a:ln w="9525">
            <a:noFill/>
            <a:miter lim="800000"/>
            <a:headEnd/>
            <a:tailEnd/>
          </a:ln>
        </p:spPr>
      </p:pic>
      <p:pic>
        <p:nvPicPr>
          <p:cNvPr id="15" name="Picture 4" descr="U:\University of Wyoming\UWY11RW03I - Basic Financial Statements\Logos\PSASLogo.jpg"/>
          <p:cNvPicPr>
            <a:picLocks noChangeAspect="1" noChangeArrowheads="1"/>
          </p:cNvPicPr>
          <p:nvPr userDrawn="1"/>
        </p:nvPicPr>
        <p:blipFill>
          <a:blip r:embed="rId12">
            <a:clrChange>
              <a:clrFrom>
                <a:srgbClr val="FFFFFF"/>
              </a:clrFrom>
              <a:clrTo>
                <a:srgbClr val="FFFFFF">
                  <a:alpha val="0"/>
                </a:srgbClr>
              </a:clrTo>
            </a:clrChange>
          </a:blip>
          <a:srcRect/>
          <a:stretch>
            <a:fillRect/>
          </a:stretch>
        </p:blipFill>
        <p:spPr bwMode="auto">
          <a:xfrm>
            <a:off x="3327400" y="6296025"/>
            <a:ext cx="1425575" cy="361950"/>
          </a:xfrm>
          <a:prstGeom prst="rect">
            <a:avLst/>
          </a:prstGeom>
          <a:noFill/>
          <a:ln w="9525">
            <a:noFill/>
            <a:miter lim="800000"/>
            <a:headEnd/>
            <a:tailEnd/>
          </a:ln>
        </p:spPr>
      </p:pic>
      <p:pic>
        <p:nvPicPr>
          <p:cNvPr id="16" name="Picture 5" descr="U:\University of Wyoming\UWY11RW03I - Basic Financial Statements\Logos\R2Logo sm.png"/>
          <p:cNvPicPr>
            <a:picLocks noChangeAspect="1" noChangeArrowheads="1"/>
          </p:cNvPicPr>
          <p:nvPr userDrawn="1"/>
        </p:nvPicPr>
        <p:blipFill>
          <a:blip r:embed="rId13"/>
          <a:srcRect/>
          <a:stretch>
            <a:fillRect/>
          </a:stretch>
        </p:blipFill>
        <p:spPr bwMode="auto">
          <a:xfrm>
            <a:off x="152400" y="6327775"/>
            <a:ext cx="1460500" cy="379413"/>
          </a:xfrm>
          <a:prstGeom prst="rect">
            <a:avLst/>
          </a:prstGeom>
          <a:noFill/>
          <a:ln w="9525">
            <a:noFill/>
            <a:miter lim="800000"/>
            <a:headEnd/>
            <a:tailEnd/>
          </a:ln>
        </p:spPr>
      </p:pic>
      <p:pic>
        <p:nvPicPr>
          <p:cNvPr id="17" name="Picture 6" descr="U:\University of Wyoming\UWY11RW03I - Basic Financial Statements\Logos\RMAlogoHuge2Clr.jpg"/>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7239000" y="6362700"/>
            <a:ext cx="679450" cy="309563"/>
          </a:xfrm>
          <a:prstGeom prst="rect">
            <a:avLst/>
          </a:prstGeom>
          <a:noFill/>
          <a:ln w="9525">
            <a:noFill/>
            <a:miter lim="800000"/>
            <a:headEnd/>
            <a:tailEnd/>
          </a:ln>
        </p:spPr>
      </p:pic>
      <p:pic>
        <p:nvPicPr>
          <p:cNvPr id="18" name="Picture 7" descr="U:\University of Wyoming\UWY11RW03I - Basic Financial Statements\Logos\WFMECLogo.jpg"/>
          <p:cNvPicPr>
            <a:picLocks noChangeAspect="1" noChangeArrowheads="1"/>
          </p:cNvPicPr>
          <p:nvPr userDrawn="1"/>
        </p:nvPicPr>
        <p:blipFill>
          <a:blip r:embed="rId15">
            <a:clrChange>
              <a:clrFrom>
                <a:srgbClr val="FDFDFD"/>
              </a:clrFrom>
              <a:clrTo>
                <a:srgbClr val="FDFDFD">
                  <a:alpha val="0"/>
                </a:srgbClr>
              </a:clrTo>
            </a:clrChange>
          </a:blip>
          <a:srcRect/>
          <a:stretch>
            <a:fillRect/>
          </a:stretch>
        </p:blipFill>
        <p:spPr bwMode="auto">
          <a:xfrm>
            <a:off x="5067300" y="6307138"/>
            <a:ext cx="885825" cy="341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4" r:id="rId6"/>
    <p:sldLayoutId id="2147483655" r:id="rId7"/>
  </p:sldLayoutIdLst>
  <p:timing>
    <p:tnLst>
      <p:par>
        <p:cTn id="1" dur="indefinite" restart="never" nodeType="tmRoot"/>
      </p:par>
    </p:tnLst>
  </p:timing>
  <p:txStyles>
    <p:titleStyle>
      <a:lvl1pPr algn="l" defTabSz="914400" rtl="0" eaLnBrk="1" latinLnBrk="0" hangingPunct="1">
        <a:spcBef>
          <a:spcPct val="0"/>
        </a:spcBef>
        <a:buNone/>
        <a:defRPr sz="3600" b="1" i="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rgbClr val="8C4F34"/>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t>Understanding</a:t>
            </a:r>
            <a:br>
              <a:rPr lang="en-US" dirty="0" smtClean="0"/>
            </a:br>
            <a:r>
              <a:rPr lang="en-US" dirty="0" smtClean="0"/>
              <a:t>Financial Performance</a:t>
            </a:r>
            <a:endParaRPr lang="en-US" dirty="0"/>
          </a:p>
        </p:txBody>
      </p:sp>
      <p:sp>
        <p:nvSpPr>
          <p:cNvPr id="12" name="Subtitle 11"/>
          <p:cNvSpPr>
            <a:spLocks noGrp="1"/>
          </p:cNvSpPr>
          <p:nvPr>
            <p:ph type="subTitle" idx="1"/>
          </p:nvPr>
        </p:nvSpPr>
        <p:spPr/>
        <p:txBody>
          <a:bodyPr/>
          <a:lstStyle/>
          <a:p>
            <a:r>
              <a:rPr lang="en-US" dirty="0" smtClean="0"/>
              <a:t>Getting </a:t>
            </a:r>
            <a:r>
              <a:rPr lang="en-US" dirty="0" smtClean="0">
                <a:solidFill>
                  <a:srgbClr val="DE6A05"/>
                </a:solidFill>
              </a:rPr>
              <a:t>on</a:t>
            </a:r>
            <a:r>
              <a:rPr lang="en-US" dirty="0" smtClean="0"/>
              <a:t> Track</a:t>
            </a:r>
            <a:br>
              <a:rPr lang="en-US" dirty="0" smtClean="0"/>
            </a:br>
            <a:r>
              <a:rPr lang="en-US" dirty="0" smtClean="0"/>
              <a:t/>
            </a:r>
            <a:br>
              <a:rPr lang="en-US" dirty="0" smtClean="0"/>
            </a:br>
            <a:r>
              <a:rPr lang="en-US" sz="1600" dirty="0" smtClean="0">
                <a:solidFill>
                  <a:schemeClr val="accent6">
                    <a:lumMod val="50000"/>
                  </a:schemeClr>
                </a:solidFill>
              </a:rPr>
              <a:t>Authors: </a:t>
            </a:r>
            <a:r>
              <a:rPr lang="en-US" sz="1600" dirty="0">
                <a:solidFill>
                  <a:schemeClr val="accent6">
                    <a:lumMod val="50000"/>
                  </a:schemeClr>
                </a:solidFill>
              </a:rPr>
              <a:t>R</a:t>
            </a:r>
            <a:r>
              <a:rPr lang="en-US" sz="1600" dirty="0" smtClean="0">
                <a:solidFill>
                  <a:schemeClr val="accent6">
                    <a:lumMod val="50000"/>
                  </a:schemeClr>
                </a:solidFill>
              </a:rPr>
              <a:t>odney L. Sharp, John P. Hewlett, Jeffrey E. </a:t>
            </a:r>
            <a:r>
              <a:rPr lang="en-US" sz="1600" dirty="0" err="1" smtClean="0">
                <a:solidFill>
                  <a:schemeClr val="accent6">
                    <a:lumMod val="50000"/>
                  </a:schemeClr>
                </a:solidFill>
              </a:rPr>
              <a:t>Tranel</a:t>
            </a:r>
            <a:r>
              <a:rPr lang="en-US" sz="1600" dirty="0" smtClean="0">
                <a:solidFill>
                  <a:schemeClr val="accent6">
                    <a:lumMod val="50000"/>
                  </a:schemeClr>
                </a:solidFill>
              </a:rPr>
              <a:t> </a:t>
            </a:r>
            <a:endParaRPr lang="en-US" sz="1600" dirty="0">
              <a:solidFill>
                <a:schemeClr val="accent6">
                  <a:lumMod val="50000"/>
                </a:schemeClr>
              </a:solidFill>
            </a:endParaRPr>
          </a:p>
        </p:txBody>
      </p:sp>
    </p:spTree>
    <p:extLst>
      <p:ext uri="{BB962C8B-B14F-4D97-AF65-F5344CB8AC3E}">
        <p14:creationId xmlns:p14="http://schemas.microsoft.com/office/powerpoint/2010/main" val="2425518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p:txBody>
          <a:bodyPr/>
          <a:lstStyle/>
          <a:p>
            <a:r>
              <a:rPr lang="en-US" dirty="0" smtClean="0"/>
              <a:t>Introduction</a:t>
            </a:r>
            <a:endParaRPr lang="en-US" dirty="0"/>
          </a:p>
        </p:txBody>
      </p:sp>
      <p:sp>
        <p:nvSpPr>
          <p:cNvPr id="33" name="Content Placeholder 2"/>
          <p:cNvSpPr>
            <a:spLocks noGrp="1"/>
          </p:cNvSpPr>
          <p:nvPr>
            <p:ph idx="1"/>
          </p:nvPr>
        </p:nvSpPr>
        <p:spPr>
          <a:xfrm>
            <a:off x="152400" y="762000"/>
            <a:ext cx="5486400" cy="3919538"/>
          </a:xfrm>
        </p:spPr>
        <p:txBody>
          <a:bodyPr>
            <a:normAutofit fontScale="77500" lnSpcReduction="20000"/>
          </a:bodyPr>
          <a:lstStyle/>
          <a:p>
            <a:pPr marL="0" indent="0">
              <a:lnSpc>
                <a:spcPct val="120000"/>
              </a:lnSpc>
              <a:spcAft>
                <a:spcPts val="600"/>
              </a:spcAft>
              <a:buNone/>
              <a:defRPr/>
            </a:pPr>
            <a:r>
              <a:rPr lang="en-US" dirty="0"/>
              <a:t>Financial Statements</a:t>
            </a:r>
          </a:p>
          <a:p>
            <a:pPr marL="0" indent="0">
              <a:lnSpc>
                <a:spcPct val="120000"/>
              </a:lnSpc>
              <a:buNone/>
              <a:defRPr/>
            </a:pPr>
            <a:r>
              <a:rPr lang="en-US" b="0" dirty="0"/>
              <a:t>The financial statements that Jack and Joanie created include:</a:t>
            </a:r>
          </a:p>
          <a:p>
            <a:pPr marL="171450" indent="-171450">
              <a:lnSpc>
                <a:spcPct val="120000"/>
              </a:lnSpc>
              <a:defRPr/>
            </a:pPr>
            <a:r>
              <a:rPr lang="en-US" b="0" dirty="0"/>
              <a:t>Cash flow statements.</a:t>
            </a:r>
          </a:p>
          <a:p>
            <a:pPr marL="171450" indent="-171450">
              <a:lnSpc>
                <a:spcPct val="120000"/>
              </a:lnSpc>
              <a:defRPr/>
            </a:pPr>
            <a:r>
              <a:rPr lang="en-US" b="0" dirty="0"/>
              <a:t>Balance sheets.</a:t>
            </a:r>
          </a:p>
          <a:p>
            <a:pPr marL="171450" indent="-171450">
              <a:lnSpc>
                <a:spcPct val="120000"/>
              </a:lnSpc>
              <a:defRPr/>
            </a:pPr>
            <a:r>
              <a:rPr lang="en-US" b="0" dirty="0"/>
              <a:t>Income statements.</a:t>
            </a:r>
          </a:p>
          <a:p>
            <a:pPr marL="171450" indent="-171450">
              <a:lnSpc>
                <a:spcPct val="120000"/>
              </a:lnSpc>
              <a:spcAft>
                <a:spcPts val="600"/>
              </a:spcAft>
              <a:defRPr/>
            </a:pPr>
            <a:r>
              <a:rPr lang="en-US" b="0" dirty="0"/>
              <a:t>Statements of owner equity.</a:t>
            </a:r>
            <a:endParaRPr lang="en-US" b="0" i="1" dirty="0"/>
          </a:p>
          <a:p>
            <a:pPr marL="0" indent="0">
              <a:lnSpc>
                <a:spcPct val="120000"/>
              </a:lnSpc>
              <a:spcAft>
                <a:spcPts val="600"/>
              </a:spcAft>
              <a:buNone/>
              <a:defRPr/>
            </a:pPr>
            <a:r>
              <a:rPr lang="en-US" sz="1900" b="0" dirty="0"/>
              <a:t>These statements help them to determine whether the business is generating </a:t>
            </a:r>
            <a:r>
              <a:rPr lang="en-US" sz="1900" u="sng" dirty="0">
                <a:solidFill>
                  <a:schemeClr val="accent2"/>
                </a:solidFill>
              </a:rPr>
              <a:t>equity</a:t>
            </a:r>
            <a:r>
              <a:rPr lang="en-US" sz="1900" b="0" dirty="0"/>
              <a:t> growth and </a:t>
            </a:r>
            <a:r>
              <a:rPr lang="en-US" sz="1900" u="sng" dirty="0">
                <a:solidFill>
                  <a:schemeClr val="accent2"/>
                </a:solidFill>
              </a:rPr>
              <a:t>net farm income</a:t>
            </a:r>
            <a:r>
              <a:rPr lang="en-US" sz="1900" b="0" dirty="0"/>
              <a:t>. </a:t>
            </a:r>
          </a:p>
          <a:p>
            <a:pPr marL="0" indent="0">
              <a:lnSpc>
                <a:spcPct val="120000"/>
              </a:lnSpc>
              <a:buNone/>
              <a:defRPr/>
            </a:pPr>
            <a:r>
              <a:rPr lang="en-US" sz="1900" dirty="0"/>
              <a:t>If you are not familiar with financial statements, you should review the course, </a:t>
            </a:r>
            <a:r>
              <a:rPr lang="en-US" sz="1900" i="1" dirty="0"/>
              <a:t>Getting on Track: Better Management through Financial Statements</a:t>
            </a:r>
            <a:r>
              <a:rPr lang="en-US" sz="1900" dirty="0"/>
              <a:t>.</a:t>
            </a:r>
            <a:endParaRPr lang="en-US" sz="1900" b="0" dirty="0"/>
          </a:p>
          <a:p>
            <a:pPr marL="171450" indent="-171450">
              <a:lnSpc>
                <a:spcPct val="120000"/>
              </a:lnSpc>
              <a:defRPr/>
            </a:pPr>
            <a:endParaRPr lang="en-US" b="0" i="1" dirty="0"/>
          </a:p>
          <a:p>
            <a:pPr>
              <a:lnSpc>
                <a:spcPct val="120000"/>
              </a:lnSpc>
            </a:pPr>
            <a:endParaRPr lang="en-US" dirty="0"/>
          </a:p>
        </p:txBody>
      </p:sp>
      <p:sp>
        <p:nvSpPr>
          <p:cNvPr id="34" name="Rectangle 33"/>
          <p:cNvSpPr/>
          <p:nvPr/>
        </p:nvSpPr>
        <p:spPr>
          <a:xfrm>
            <a:off x="0" y="5911850"/>
            <a:ext cx="5867400" cy="946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10"/>
          <p:cNvSpPr>
            <a:spLocks noChangeArrowheads="1"/>
          </p:cNvSpPr>
          <p:nvPr/>
        </p:nvSpPr>
        <p:spPr bwMode="auto">
          <a:xfrm rot="2937387">
            <a:off x="4401708" y="2985218"/>
            <a:ext cx="688203" cy="545816"/>
          </a:xfrm>
          <a:prstGeom prst="rightArrow">
            <a:avLst>
              <a:gd name="adj1" fmla="val 50000"/>
              <a:gd name="adj2" fmla="val 50003"/>
            </a:avLst>
          </a:prstGeom>
          <a:solidFill>
            <a:srgbClr val="FFFF00"/>
          </a:solidFill>
          <a:ln w="9525" algn="ctr">
            <a:solidFill>
              <a:schemeClr val="tx1"/>
            </a:solidFill>
            <a:round/>
            <a:headEnd/>
            <a:tailEnd/>
          </a:ln>
          <a:effectLst>
            <a:outerShdw blurRad="50800" dist="38100" dir="2700000" algn="tl" rotWithShape="0">
              <a:prstClr val="black">
                <a:alpha val="40000"/>
              </a:prstClr>
            </a:outerShdw>
          </a:effectLst>
        </p:spPr>
        <p:txBody>
          <a:bodyPr/>
          <a:lstStyle/>
          <a:p>
            <a:endParaRPr lang="en-US"/>
          </a:p>
        </p:txBody>
      </p:sp>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89" y="5486400"/>
            <a:ext cx="1499211" cy="92129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600" y="5216210"/>
            <a:ext cx="1369743" cy="1435415"/>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650" y="5106941"/>
            <a:ext cx="1206500" cy="1598659"/>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1762" y="5633500"/>
            <a:ext cx="2101523" cy="88001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ular Callout 11"/>
          <p:cNvSpPr>
            <a:spLocks noChangeArrowheads="1"/>
          </p:cNvSpPr>
          <p:nvPr/>
        </p:nvSpPr>
        <p:spPr bwMode="auto">
          <a:xfrm>
            <a:off x="2078837" y="4648200"/>
            <a:ext cx="4398163" cy="609600"/>
          </a:xfrm>
          <a:prstGeom prst="wedgeRoundRectCallout">
            <a:avLst>
              <a:gd name="adj1" fmla="val 20019"/>
              <a:gd name="adj2" fmla="val -176031"/>
              <a:gd name="adj3" fmla="val 16667"/>
            </a:avLst>
          </a:prstGeom>
          <a:solidFill>
            <a:schemeClr val="bg1"/>
          </a:solidFill>
          <a:ln w="9525" algn="ctr">
            <a:solidFill>
              <a:schemeClr val="tx1"/>
            </a:solidFill>
            <a:round/>
            <a:headEnd/>
            <a:tailEnd/>
          </a:ln>
          <a:effectLst>
            <a:outerShdw blurRad="50800" dist="38100" dir="2700000" algn="tl" rotWithShape="0">
              <a:prstClr val="black">
                <a:alpha val="40000"/>
              </a:prstClr>
            </a:outerShdw>
          </a:effectLst>
        </p:spPr>
        <p:txBody>
          <a:bodyPr/>
          <a:lstStyle/>
          <a:p>
            <a:r>
              <a:rPr lang="en-US" sz="1400" dirty="0"/>
              <a:t>Net Farm </a:t>
            </a:r>
            <a:r>
              <a:rPr lang="en-US" sz="1400" dirty="0" smtClean="0"/>
              <a:t>Income is t</a:t>
            </a:r>
            <a:r>
              <a:rPr lang="en-US" sz="1400" b="0" dirty="0" smtClean="0"/>
              <a:t>he </a:t>
            </a:r>
            <a:r>
              <a:rPr lang="en-US" sz="1400" b="0" dirty="0"/>
              <a:t>amount of revenue remaining after operating expenses have been paid.</a:t>
            </a:r>
          </a:p>
        </p:txBody>
      </p:sp>
    </p:spTree>
    <p:extLst>
      <p:ext uri="{BB962C8B-B14F-4D97-AF65-F5344CB8AC3E}">
        <p14:creationId xmlns:p14="http://schemas.microsoft.com/office/powerpoint/2010/main" val="3520680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dirty="0" smtClean="0"/>
              <a:t>Financial Analysis</a:t>
            </a:r>
            <a:endParaRPr lang="en-US" dirty="0"/>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37" y="4122739"/>
            <a:ext cx="2366376" cy="1451015"/>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412" y="2221447"/>
            <a:ext cx="2244325" cy="235055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200" y="1506498"/>
            <a:ext cx="2387600" cy="316075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0575" y="4795859"/>
            <a:ext cx="3451246" cy="1441974"/>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362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50000"/>
              </a:lnSpc>
              <a:spcAft>
                <a:spcPts val="600"/>
              </a:spcAft>
              <a:buNone/>
            </a:pPr>
            <a:r>
              <a:rPr lang="en-US" dirty="0"/>
              <a:t>Financial Analysis</a:t>
            </a:r>
          </a:p>
          <a:p>
            <a:endParaRPr lang="en-US" b="0" i="1" dirty="0"/>
          </a:p>
          <a:p>
            <a:endParaRPr lang="en-US" dirty="0"/>
          </a:p>
        </p:txBody>
      </p:sp>
      <p:grpSp>
        <p:nvGrpSpPr>
          <p:cNvPr id="25" name="Group 24"/>
          <p:cNvGrpSpPr/>
          <p:nvPr/>
        </p:nvGrpSpPr>
        <p:grpSpPr>
          <a:xfrm>
            <a:off x="152400" y="1853732"/>
            <a:ext cx="5669784" cy="3785068"/>
            <a:chOff x="172037" y="1506498"/>
            <a:chExt cx="5669784" cy="4731335"/>
          </a:xfrm>
        </p:grpSpPr>
        <p:pic>
          <p:nvPicPr>
            <p:cNvPr id="3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1200" y="1506498"/>
              <a:ext cx="2387600" cy="316075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37" y="4122739"/>
              <a:ext cx="2366376" cy="1451015"/>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412" y="2221447"/>
              <a:ext cx="2244325" cy="235055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0575" y="4795859"/>
              <a:ext cx="3451246" cy="1441974"/>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dirty="0" smtClean="0"/>
              <a:t>Introduction</a:t>
            </a:r>
            <a:endParaRPr lang="en-US" dirty="0"/>
          </a:p>
        </p:txBody>
      </p:sp>
      <p:sp>
        <p:nvSpPr>
          <p:cNvPr id="20"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28" name="Rounded Rectangular Callout 12"/>
          <p:cNvSpPr>
            <a:spLocks noChangeArrowheads="1"/>
          </p:cNvSpPr>
          <p:nvPr/>
        </p:nvSpPr>
        <p:spPr bwMode="auto">
          <a:xfrm>
            <a:off x="685800" y="2971800"/>
            <a:ext cx="3948801" cy="1190779"/>
          </a:xfrm>
          <a:custGeom>
            <a:avLst/>
            <a:gdLst>
              <a:gd name="connsiteX0" fmla="*/ 0 w 4235147"/>
              <a:gd name="connsiteY0" fmla="*/ 147905 h 887413"/>
              <a:gd name="connsiteX1" fmla="*/ 147905 w 4235147"/>
              <a:gd name="connsiteY1" fmla="*/ 0 h 887413"/>
              <a:gd name="connsiteX2" fmla="*/ 705858 w 4235147"/>
              <a:gd name="connsiteY2" fmla="*/ 0 h 887413"/>
              <a:gd name="connsiteX3" fmla="*/ 705858 w 4235147"/>
              <a:gd name="connsiteY3" fmla="*/ 0 h 887413"/>
              <a:gd name="connsiteX4" fmla="*/ 1764645 w 4235147"/>
              <a:gd name="connsiteY4" fmla="*/ 0 h 887413"/>
              <a:gd name="connsiteX5" fmla="*/ 4087242 w 4235147"/>
              <a:gd name="connsiteY5" fmla="*/ 0 h 887413"/>
              <a:gd name="connsiteX6" fmla="*/ 4235147 w 4235147"/>
              <a:gd name="connsiteY6" fmla="*/ 147905 h 887413"/>
              <a:gd name="connsiteX7" fmla="*/ 4235147 w 4235147"/>
              <a:gd name="connsiteY7" fmla="*/ 517658 h 887413"/>
              <a:gd name="connsiteX8" fmla="*/ 4235147 w 4235147"/>
              <a:gd name="connsiteY8" fmla="*/ 517658 h 887413"/>
              <a:gd name="connsiteX9" fmla="*/ 4235147 w 4235147"/>
              <a:gd name="connsiteY9" fmla="*/ 739511 h 887413"/>
              <a:gd name="connsiteX10" fmla="*/ 4235147 w 4235147"/>
              <a:gd name="connsiteY10" fmla="*/ 739508 h 887413"/>
              <a:gd name="connsiteX11" fmla="*/ 4087242 w 4235147"/>
              <a:gd name="connsiteY11" fmla="*/ 887413 h 887413"/>
              <a:gd name="connsiteX12" fmla="*/ 1764645 w 4235147"/>
              <a:gd name="connsiteY12" fmla="*/ 887413 h 887413"/>
              <a:gd name="connsiteX13" fmla="*/ 846733 w 4235147"/>
              <a:gd name="connsiteY13" fmla="*/ 1343179 h 887413"/>
              <a:gd name="connsiteX14" fmla="*/ 705858 w 4235147"/>
              <a:gd name="connsiteY14" fmla="*/ 887413 h 887413"/>
              <a:gd name="connsiteX15" fmla="*/ 147905 w 4235147"/>
              <a:gd name="connsiteY15" fmla="*/ 887413 h 887413"/>
              <a:gd name="connsiteX16" fmla="*/ 0 w 4235147"/>
              <a:gd name="connsiteY16" fmla="*/ 739508 h 887413"/>
              <a:gd name="connsiteX17" fmla="*/ 0 w 4235147"/>
              <a:gd name="connsiteY17" fmla="*/ 739511 h 887413"/>
              <a:gd name="connsiteX18" fmla="*/ 0 w 4235147"/>
              <a:gd name="connsiteY18" fmla="*/ 517658 h 887413"/>
              <a:gd name="connsiteX19" fmla="*/ 0 w 4235147"/>
              <a:gd name="connsiteY19" fmla="*/ 517658 h 887413"/>
              <a:gd name="connsiteX20" fmla="*/ 0 w 4235147"/>
              <a:gd name="connsiteY20" fmla="*/ 147905 h 887413"/>
              <a:gd name="connsiteX0" fmla="*/ 0 w 4235147"/>
              <a:gd name="connsiteY0" fmla="*/ 147905 h 1343179"/>
              <a:gd name="connsiteX1" fmla="*/ 147905 w 4235147"/>
              <a:gd name="connsiteY1" fmla="*/ 0 h 1343179"/>
              <a:gd name="connsiteX2" fmla="*/ 705858 w 4235147"/>
              <a:gd name="connsiteY2" fmla="*/ 0 h 1343179"/>
              <a:gd name="connsiteX3" fmla="*/ 705858 w 4235147"/>
              <a:gd name="connsiteY3" fmla="*/ 0 h 1343179"/>
              <a:gd name="connsiteX4" fmla="*/ 1764645 w 4235147"/>
              <a:gd name="connsiteY4" fmla="*/ 0 h 1343179"/>
              <a:gd name="connsiteX5" fmla="*/ 4087242 w 4235147"/>
              <a:gd name="connsiteY5" fmla="*/ 0 h 1343179"/>
              <a:gd name="connsiteX6" fmla="*/ 4235147 w 4235147"/>
              <a:gd name="connsiteY6" fmla="*/ 147905 h 1343179"/>
              <a:gd name="connsiteX7" fmla="*/ 4235147 w 4235147"/>
              <a:gd name="connsiteY7" fmla="*/ 517658 h 1343179"/>
              <a:gd name="connsiteX8" fmla="*/ 4235147 w 4235147"/>
              <a:gd name="connsiteY8" fmla="*/ 517658 h 1343179"/>
              <a:gd name="connsiteX9" fmla="*/ 4235147 w 4235147"/>
              <a:gd name="connsiteY9" fmla="*/ 739511 h 1343179"/>
              <a:gd name="connsiteX10" fmla="*/ 4235147 w 4235147"/>
              <a:gd name="connsiteY10" fmla="*/ 739508 h 1343179"/>
              <a:gd name="connsiteX11" fmla="*/ 4087242 w 4235147"/>
              <a:gd name="connsiteY11" fmla="*/ 887413 h 1343179"/>
              <a:gd name="connsiteX12" fmla="*/ 922434 w 4235147"/>
              <a:gd name="connsiteY12" fmla="*/ 887413 h 1343179"/>
              <a:gd name="connsiteX13" fmla="*/ 846733 w 4235147"/>
              <a:gd name="connsiteY13" fmla="*/ 1343179 h 1343179"/>
              <a:gd name="connsiteX14" fmla="*/ 705858 w 4235147"/>
              <a:gd name="connsiteY14" fmla="*/ 887413 h 1343179"/>
              <a:gd name="connsiteX15" fmla="*/ 147905 w 4235147"/>
              <a:gd name="connsiteY15" fmla="*/ 887413 h 1343179"/>
              <a:gd name="connsiteX16" fmla="*/ 0 w 4235147"/>
              <a:gd name="connsiteY16" fmla="*/ 739508 h 1343179"/>
              <a:gd name="connsiteX17" fmla="*/ 0 w 4235147"/>
              <a:gd name="connsiteY17" fmla="*/ 739511 h 1343179"/>
              <a:gd name="connsiteX18" fmla="*/ 0 w 4235147"/>
              <a:gd name="connsiteY18" fmla="*/ 517658 h 1343179"/>
              <a:gd name="connsiteX19" fmla="*/ 0 w 4235147"/>
              <a:gd name="connsiteY19" fmla="*/ 517658 h 1343179"/>
              <a:gd name="connsiteX20" fmla="*/ 0 w 4235147"/>
              <a:gd name="connsiteY20" fmla="*/ 147905 h 134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5147" h="1343179">
                <a:moveTo>
                  <a:pt x="0" y="147905"/>
                </a:moveTo>
                <a:cubicBezTo>
                  <a:pt x="0" y="66219"/>
                  <a:pt x="66219" y="0"/>
                  <a:pt x="147905" y="0"/>
                </a:cubicBezTo>
                <a:lnTo>
                  <a:pt x="705858" y="0"/>
                </a:lnTo>
                <a:lnTo>
                  <a:pt x="705858" y="0"/>
                </a:lnTo>
                <a:lnTo>
                  <a:pt x="1764645" y="0"/>
                </a:lnTo>
                <a:lnTo>
                  <a:pt x="4087242" y="0"/>
                </a:lnTo>
                <a:cubicBezTo>
                  <a:pt x="4168928" y="0"/>
                  <a:pt x="4235147" y="66219"/>
                  <a:pt x="4235147" y="147905"/>
                </a:cubicBezTo>
                <a:lnTo>
                  <a:pt x="4235147" y="517658"/>
                </a:lnTo>
                <a:lnTo>
                  <a:pt x="4235147" y="517658"/>
                </a:lnTo>
                <a:lnTo>
                  <a:pt x="4235147" y="739511"/>
                </a:lnTo>
                <a:lnTo>
                  <a:pt x="4235147" y="739508"/>
                </a:lnTo>
                <a:cubicBezTo>
                  <a:pt x="4235147" y="821194"/>
                  <a:pt x="4168928" y="887413"/>
                  <a:pt x="4087242" y="887413"/>
                </a:cubicBezTo>
                <a:lnTo>
                  <a:pt x="922434" y="887413"/>
                </a:lnTo>
                <a:lnTo>
                  <a:pt x="846733" y="1343179"/>
                </a:lnTo>
                <a:lnTo>
                  <a:pt x="705858" y="887413"/>
                </a:lnTo>
                <a:lnTo>
                  <a:pt x="147905" y="887413"/>
                </a:lnTo>
                <a:cubicBezTo>
                  <a:pt x="66219" y="887413"/>
                  <a:pt x="0" y="821194"/>
                  <a:pt x="0" y="739508"/>
                </a:cubicBezTo>
                <a:lnTo>
                  <a:pt x="0" y="739511"/>
                </a:lnTo>
                <a:lnTo>
                  <a:pt x="0" y="517658"/>
                </a:lnTo>
                <a:lnTo>
                  <a:pt x="0" y="517658"/>
                </a:lnTo>
                <a:lnTo>
                  <a:pt x="0" y="147905"/>
                </a:lnTo>
                <a:close/>
              </a:path>
            </a:pathLst>
          </a:custGeom>
          <a:solidFill>
            <a:schemeClr val="bg1"/>
          </a:solidFill>
          <a:ln w="9525" algn="ctr">
            <a:noFill/>
            <a:round/>
            <a:headEnd/>
            <a:tailEnd/>
          </a:ln>
          <a:effectLst>
            <a:outerShdw blurRad="114300" sx="102000" sy="102000" algn="ctr" rotWithShape="0">
              <a:prstClr val="black">
                <a:alpha val="40000"/>
              </a:prstClr>
            </a:outerShdw>
          </a:effectLst>
        </p:spPr>
        <p:txBody>
          <a:bodyPr/>
          <a:lstStyle/>
          <a:p>
            <a:r>
              <a:rPr lang="en-US" sz="1600" dirty="0"/>
              <a:t>Dad, how can we use our financial information to make business decisions?</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651" y="3801207"/>
            <a:ext cx="5238096" cy="2361905"/>
          </a:xfrm>
          <a:prstGeom prst="rect">
            <a:avLst/>
          </a:prstGeom>
        </p:spPr>
      </p:pic>
    </p:spTree>
    <p:extLst>
      <p:ext uri="{BB962C8B-B14F-4D97-AF65-F5344CB8AC3E}">
        <p14:creationId xmlns:p14="http://schemas.microsoft.com/office/powerpoint/2010/main" val="1985021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2400" y="1853732"/>
            <a:ext cx="5669784" cy="3785068"/>
            <a:chOff x="172037" y="1506498"/>
            <a:chExt cx="5669784" cy="4731335"/>
          </a:xfrm>
        </p:grpSpPr>
        <p:pic>
          <p:nvPicPr>
            <p:cNvPr id="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1200" y="1506498"/>
              <a:ext cx="2387600" cy="316075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37" y="4122739"/>
              <a:ext cx="2366376" cy="1451015"/>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412" y="2221447"/>
              <a:ext cx="2244325" cy="235055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0575" y="4795859"/>
              <a:ext cx="3451246" cy="1441974"/>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itle 1"/>
          <p:cNvSpPr>
            <a:spLocks noGrp="1"/>
          </p:cNvSpPr>
          <p:nvPr>
            <p:ph type="title"/>
          </p:nvPr>
        </p:nvSpPr>
        <p:spPr/>
        <p:txBody>
          <a:bodyPr/>
          <a:lstStyle/>
          <a:p>
            <a:r>
              <a:rPr lang="en-US" dirty="0" smtClean="0"/>
              <a:t>Introduction</a:t>
            </a:r>
            <a:endParaRPr lang="en-US" dirty="0"/>
          </a:p>
        </p:txBody>
      </p:sp>
      <p:sp>
        <p:nvSpPr>
          <p:cNvPr id="21" name="Content Placeholder 2"/>
          <p:cNvSpPr>
            <a:spLocks noGrp="1"/>
          </p:cNvSpPr>
          <p:nvPr>
            <p:ph idx="1"/>
          </p:nvPr>
        </p:nvSpPr>
        <p:spPr/>
        <p:txBody>
          <a:bodyPr/>
          <a:lstStyle/>
          <a:p>
            <a:pPr marL="0" indent="0">
              <a:lnSpc>
                <a:spcPct val="150000"/>
              </a:lnSpc>
              <a:spcAft>
                <a:spcPts val="600"/>
              </a:spcAft>
              <a:buNone/>
            </a:pPr>
            <a:r>
              <a:rPr lang="en-US" dirty="0"/>
              <a:t>Financial Analysis</a:t>
            </a:r>
          </a:p>
          <a:p>
            <a:endParaRPr lang="en-US" b="0" i="1" dirty="0"/>
          </a:p>
          <a:p>
            <a:endParaRPr lang="en-US" dirty="0"/>
          </a:p>
        </p:txBody>
      </p:sp>
      <p:sp>
        <p:nvSpPr>
          <p:cNvPr id="22"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sp>
        <p:nvSpPr>
          <p:cNvPr id="30" name="Rounded Rectangular Callout 12"/>
          <p:cNvSpPr>
            <a:spLocks noChangeArrowheads="1"/>
          </p:cNvSpPr>
          <p:nvPr/>
        </p:nvSpPr>
        <p:spPr bwMode="auto">
          <a:xfrm>
            <a:off x="1814534" y="2843464"/>
            <a:ext cx="2834057" cy="1343179"/>
          </a:xfrm>
          <a:custGeom>
            <a:avLst/>
            <a:gdLst>
              <a:gd name="connsiteX0" fmla="*/ 0 w 2834057"/>
              <a:gd name="connsiteY0" fmla="*/ 147905 h 887413"/>
              <a:gd name="connsiteX1" fmla="*/ 147905 w 2834057"/>
              <a:gd name="connsiteY1" fmla="*/ 0 h 887413"/>
              <a:gd name="connsiteX2" fmla="*/ 472343 w 2834057"/>
              <a:gd name="connsiteY2" fmla="*/ 0 h 887413"/>
              <a:gd name="connsiteX3" fmla="*/ 472343 w 2834057"/>
              <a:gd name="connsiteY3" fmla="*/ 0 h 887413"/>
              <a:gd name="connsiteX4" fmla="*/ 1180857 w 2834057"/>
              <a:gd name="connsiteY4" fmla="*/ 0 h 887413"/>
              <a:gd name="connsiteX5" fmla="*/ 2686152 w 2834057"/>
              <a:gd name="connsiteY5" fmla="*/ 0 h 887413"/>
              <a:gd name="connsiteX6" fmla="*/ 2834057 w 2834057"/>
              <a:gd name="connsiteY6" fmla="*/ 147905 h 887413"/>
              <a:gd name="connsiteX7" fmla="*/ 2834057 w 2834057"/>
              <a:gd name="connsiteY7" fmla="*/ 517658 h 887413"/>
              <a:gd name="connsiteX8" fmla="*/ 2834057 w 2834057"/>
              <a:gd name="connsiteY8" fmla="*/ 517658 h 887413"/>
              <a:gd name="connsiteX9" fmla="*/ 2834057 w 2834057"/>
              <a:gd name="connsiteY9" fmla="*/ 739511 h 887413"/>
              <a:gd name="connsiteX10" fmla="*/ 2834057 w 2834057"/>
              <a:gd name="connsiteY10" fmla="*/ 739508 h 887413"/>
              <a:gd name="connsiteX11" fmla="*/ 2686152 w 2834057"/>
              <a:gd name="connsiteY11" fmla="*/ 887413 h 887413"/>
              <a:gd name="connsiteX12" fmla="*/ 1180857 w 2834057"/>
              <a:gd name="connsiteY12" fmla="*/ 887413 h 887413"/>
              <a:gd name="connsiteX13" fmla="*/ 566613 w 2834057"/>
              <a:gd name="connsiteY13" fmla="*/ 1343179 h 887413"/>
              <a:gd name="connsiteX14" fmla="*/ 472343 w 2834057"/>
              <a:gd name="connsiteY14" fmla="*/ 887413 h 887413"/>
              <a:gd name="connsiteX15" fmla="*/ 147905 w 2834057"/>
              <a:gd name="connsiteY15" fmla="*/ 887413 h 887413"/>
              <a:gd name="connsiteX16" fmla="*/ 0 w 2834057"/>
              <a:gd name="connsiteY16" fmla="*/ 739508 h 887413"/>
              <a:gd name="connsiteX17" fmla="*/ 0 w 2834057"/>
              <a:gd name="connsiteY17" fmla="*/ 739511 h 887413"/>
              <a:gd name="connsiteX18" fmla="*/ 0 w 2834057"/>
              <a:gd name="connsiteY18" fmla="*/ 517658 h 887413"/>
              <a:gd name="connsiteX19" fmla="*/ 0 w 2834057"/>
              <a:gd name="connsiteY19" fmla="*/ 517658 h 887413"/>
              <a:gd name="connsiteX20" fmla="*/ 0 w 2834057"/>
              <a:gd name="connsiteY20" fmla="*/ 147905 h 887413"/>
              <a:gd name="connsiteX0" fmla="*/ 0 w 2834057"/>
              <a:gd name="connsiteY0" fmla="*/ 147905 h 1343179"/>
              <a:gd name="connsiteX1" fmla="*/ 147905 w 2834057"/>
              <a:gd name="connsiteY1" fmla="*/ 0 h 1343179"/>
              <a:gd name="connsiteX2" fmla="*/ 472343 w 2834057"/>
              <a:gd name="connsiteY2" fmla="*/ 0 h 1343179"/>
              <a:gd name="connsiteX3" fmla="*/ 472343 w 2834057"/>
              <a:gd name="connsiteY3" fmla="*/ 0 h 1343179"/>
              <a:gd name="connsiteX4" fmla="*/ 1180857 w 2834057"/>
              <a:gd name="connsiteY4" fmla="*/ 0 h 1343179"/>
              <a:gd name="connsiteX5" fmla="*/ 2686152 w 2834057"/>
              <a:gd name="connsiteY5" fmla="*/ 0 h 1343179"/>
              <a:gd name="connsiteX6" fmla="*/ 2834057 w 2834057"/>
              <a:gd name="connsiteY6" fmla="*/ 147905 h 1343179"/>
              <a:gd name="connsiteX7" fmla="*/ 2834057 w 2834057"/>
              <a:gd name="connsiteY7" fmla="*/ 517658 h 1343179"/>
              <a:gd name="connsiteX8" fmla="*/ 2834057 w 2834057"/>
              <a:gd name="connsiteY8" fmla="*/ 517658 h 1343179"/>
              <a:gd name="connsiteX9" fmla="*/ 2834057 w 2834057"/>
              <a:gd name="connsiteY9" fmla="*/ 739511 h 1343179"/>
              <a:gd name="connsiteX10" fmla="*/ 2834057 w 2834057"/>
              <a:gd name="connsiteY10" fmla="*/ 739508 h 1343179"/>
              <a:gd name="connsiteX11" fmla="*/ 2686152 w 2834057"/>
              <a:gd name="connsiteY11" fmla="*/ 887413 h 1343179"/>
              <a:gd name="connsiteX12" fmla="*/ 711625 w 2834057"/>
              <a:gd name="connsiteY12" fmla="*/ 887413 h 1343179"/>
              <a:gd name="connsiteX13" fmla="*/ 566613 w 2834057"/>
              <a:gd name="connsiteY13" fmla="*/ 1343179 h 1343179"/>
              <a:gd name="connsiteX14" fmla="*/ 472343 w 2834057"/>
              <a:gd name="connsiteY14" fmla="*/ 887413 h 1343179"/>
              <a:gd name="connsiteX15" fmla="*/ 147905 w 2834057"/>
              <a:gd name="connsiteY15" fmla="*/ 887413 h 1343179"/>
              <a:gd name="connsiteX16" fmla="*/ 0 w 2834057"/>
              <a:gd name="connsiteY16" fmla="*/ 739508 h 1343179"/>
              <a:gd name="connsiteX17" fmla="*/ 0 w 2834057"/>
              <a:gd name="connsiteY17" fmla="*/ 739511 h 1343179"/>
              <a:gd name="connsiteX18" fmla="*/ 0 w 2834057"/>
              <a:gd name="connsiteY18" fmla="*/ 517658 h 1343179"/>
              <a:gd name="connsiteX19" fmla="*/ 0 w 2834057"/>
              <a:gd name="connsiteY19" fmla="*/ 517658 h 1343179"/>
              <a:gd name="connsiteX20" fmla="*/ 0 w 2834057"/>
              <a:gd name="connsiteY20" fmla="*/ 147905 h 134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4057" h="1343179">
                <a:moveTo>
                  <a:pt x="0" y="147905"/>
                </a:moveTo>
                <a:cubicBezTo>
                  <a:pt x="0" y="66219"/>
                  <a:pt x="66219" y="0"/>
                  <a:pt x="147905" y="0"/>
                </a:cubicBezTo>
                <a:lnTo>
                  <a:pt x="472343" y="0"/>
                </a:lnTo>
                <a:lnTo>
                  <a:pt x="472343" y="0"/>
                </a:lnTo>
                <a:lnTo>
                  <a:pt x="1180857" y="0"/>
                </a:lnTo>
                <a:lnTo>
                  <a:pt x="2686152" y="0"/>
                </a:lnTo>
                <a:cubicBezTo>
                  <a:pt x="2767838" y="0"/>
                  <a:pt x="2834057" y="66219"/>
                  <a:pt x="2834057" y="147905"/>
                </a:cubicBezTo>
                <a:lnTo>
                  <a:pt x="2834057" y="517658"/>
                </a:lnTo>
                <a:lnTo>
                  <a:pt x="2834057" y="517658"/>
                </a:lnTo>
                <a:lnTo>
                  <a:pt x="2834057" y="739511"/>
                </a:lnTo>
                <a:lnTo>
                  <a:pt x="2834057" y="739508"/>
                </a:lnTo>
                <a:cubicBezTo>
                  <a:pt x="2834057" y="821194"/>
                  <a:pt x="2767838" y="887413"/>
                  <a:pt x="2686152" y="887413"/>
                </a:cubicBezTo>
                <a:lnTo>
                  <a:pt x="711625" y="887413"/>
                </a:lnTo>
                <a:lnTo>
                  <a:pt x="566613" y="1343179"/>
                </a:lnTo>
                <a:lnTo>
                  <a:pt x="472343" y="887413"/>
                </a:lnTo>
                <a:lnTo>
                  <a:pt x="147905" y="887413"/>
                </a:lnTo>
                <a:cubicBezTo>
                  <a:pt x="66219" y="887413"/>
                  <a:pt x="0" y="821194"/>
                  <a:pt x="0" y="739508"/>
                </a:cubicBezTo>
                <a:lnTo>
                  <a:pt x="0" y="739511"/>
                </a:lnTo>
                <a:lnTo>
                  <a:pt x="0" y="517658"/>
                </a:lnTo>
                <a:lnTo>
                  <a:pt x="0" y="517658"/>
                </a:lnTo>
                <a:lnTo>
                  <a:pt x="0" y="147905"/>
                </a:lnTo>
                <a:close/>
              </a:path>
            </a:pathLst>
          </a:custGeom>
          <a:solidFill>
            <a:schemeClr val="bg1"/>
          </a:solidFill>
          <a:ln w="9525" algn="ctr">
            <a:noFill/>
            <a:round/>
            <a:headEnd/>
            <a:tailEnd/>
          </a:ln>
          <a:effectLst>
            <a:outerShdw blurRad="114300" sx="102000" sy="102000" algn="ctr" rotWithShape="0">
              <a:prstClr val="black">
                <a:alpha val="40000"/>
              </a:prstClr>
            </a:outerShdw>
          </a:effectLst>
        </p:spPr>
        <p:txBody>
          <a:bodyPr/>
          <a:lstStyle/>
          <a:p>
            <a:r>
              <a:rPr lang="en-US" sz="1600" dirty="0"/>
              <a:t>For example, like whether we can afford to hire the girls as part-time help.</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651" y="3801207"/>
            <a:ext cx="5238096" cy="2361905"/>
          </a:xfrm>
          <a:prstGeom prst="rect">
            <a:avLst/>
          </a:prstGeom>
        </p:spPr>
      </p:pic>
    </p:spTree>
    <p:extLst>
      <p:ext uri="{BB962C8B-B14F-4D97-AF65-F5344CB8AC3E}">
        <p14:creationId xmlns:p14="http://schemas.microsoft.com/office/powerpoint/2010/main" val="1677914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2400" y="1853732"/>
            <a:ext cx="5669784" cy="3785068"/>
            <a:chOff x="172037" y="1506498"/>
            <a:chExt cx="5669784" cy="4731335"/>
          </a:xfrm>
        </p:grpSpPr>
        <p:pic>
          <p:nvPicPr>
            <p:cNvPr id="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1200" y="1506498"/>
              <a:ext cx="2387600" cy="316075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37" y="4122739"/>
              <a:ext cx="2366376" cy="1451015"/>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412" y="2221447"/>
              <a:ext cx="2244325" cy="235055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0575" y="4795859"/>
              <a:ext cx="3451246" cy="1441974"/>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ounded Rectangular Callout 12"/>
          <p:cNvSpPr>
            <a:spLocks noChangeArrowheads="1"/>
          </p:cNvSpPr>
          <p:nvPr/>
        </p:nvSpPr>
        <p:spPr bwMode="auto">
          <a:xfrm>
            <a:off x="2854246" y="2682724"/>
            <a:ext cx="2708354" cy="1279676"/>
          </a:xfrm>
          <a:custGeom>
            <a:avLst/>
            <a:gdLst>
              <a:gd name="connsiteX0" fmla="*/ 0 w 3314157"/>
              <a:gd name="connsiteY0" fmla="*/ 147905 h 887413"/>
              <a:gd name="connsiteX1" fmla="*/ 147905 w 3314157"/>
              <a:gd name="connsiteY1" fmla="*/ 0 h 887413"/>
              <a:gd name="connsiteX2" fmla="*/ 552360 w 3314157"/>
              <a:gd name="connsiteY2" fmla="*/ 0 h 887413"/>
              <a:gd name="connsiteX3" fmla="*/ 552360 w 3314157"/>
              <a:gd name="connsiteY3" fmla="*/ 0 h 887413"/>
              <a:gd name="connsiteX4" fmla="*/ 1380899 w 3314157"/>
              <a:gd name="connsiteY4" fmla="*/ 0 h 887413"/>
              <a:gd name="connsiteX5" fmla="*/ 3166252 w 3314157"/>
              <a:gd name="connsiteY5" fmla="*/ 0 h 887413"/>
              <a:gd name="connsiteX6" fmla="*/ 3314157 w 3314157"/>
              <a:gd name="connsiteY6" fmla="*/ 147905 h 887413"/>
              <a:gd name="connsiteX7" fmla="*/ 3314157 w 3314157"/>
              <a:gd name="connsiteY7" fmla="*/ 517658 h 887413"/>
              <a:gd name="connsiteX8" fmla="*/ 3314157 w 3314157"/>
              <a:gd name="connsiteY8" fmla="*/ 517658 h 887413"/>
              <a:gd name="connsiteX9" fmla="*/ 3314157 w 3314157"/>
              <a:gd name="connsiteY9" fmla="*/ 739511 h 887413"/>
              <a:gd name="connsiteX10" fmla="*/ 3314157 w 3314157"/>
              <a:gd name="connsiteY10" fmla="*/ 739508 h 887413"/>
              <a:gd name="connsiteX11" fmla="*/ 3166252 w 3314157"/>
              <a:gd name="connsiteY11" fmla="*/ 887413 h 887413"/>
              <a:gd name="connsiteX12" fmla="*/ 1380899 w 3314157"/>
              <a:gd name="connsiteY12" fmla="*/ 887413 h 887413"/>
              <a:gd name="connsiteX13" fmla="*/ 1170593 w 3314157"/>
              <a:gd name="connsiteY13" fmla="*/ 1279676 h 887413"/>
              <a:gd name="connsiteX14" fmla="*/ 552360 w 3314157"/>
              <a:gd name="connsiteY14" fmla="*/ 887413 h 887413"/>
              <a:gd name="connsiteX15" fmla="*/ 147905 w 3314157"/>
              <a:gd name="connsiteY15" fmla="*/ 887413 h 887413"/>
              <a:gd name="connsiteX16" fmla="*/ 0 w 3314157"/>
              <a:gd name="connsiteY16" fmla="*/ 739508 h 887413"/>
              <a:gd name="connsiteX17" fmla="*/ 0 w 3314157"/>
              <a:gd name="connsiteY17" fmla="*/ 739511 h 887413"/>
              <a:gd name="connsiteX18" fmla="*/ 0 w 3314157"/>
              <a:gd name="connsiteY18" fmla="*/ 517658 h 887413"/>
              <a:gd name="connsiteX19" fmla="*/ 0 w 3314157"/>
              <a:gd name="connsiteY19" fmla="*/ 517658 h 887413"/>
              <a:gd name="connsiteX20" fmla="*/ 0 w 3314157"/>
              <a:gd name="connsiteY20" fmla="*/ 147905 h 887413"/>
              <a:gd name="connsiteX0" fmla="*/ 0 w 3314157"/>
              <a:gd name="connsiteY0" fmla="*/ 147905 h 1279676"/>
              <a:gd name="connsiteX1" fmla="*/ 147905 w 3314157"/>
              <a:gd name="connsiteY1" fmla="*/ 0 h 1279676"/>
              <a:gd name="connsiteX2" fmla="*/ 552360 w 3314157"/>
              <a:gd name="connsiteY2" fmla="*/ 0 h 1279676"/>
              <a:gd name="connsiteX3" fmla="*/ 552360 w 3314157"/>
              <a:gd name="connsiteY3" fmla="*/ 0 h 1279676"/>
              <a:gd name="connsiteX4" fmla="*/ 1380899 w 3314157"/>
              <a:gd name="connsiteY4" fmla="*/ 0 h 1279676"/>
              <a:gd name="connsiteX5" fmla="*/ 3166252 w 3314157"/>
              <a:gd name="connsiteY5" fmla="*/ 0 h 1279676"/>
              <a:gd name="connsiteX6" fmla="*/ 3314157 w 3314157"/>
              <a:gd name="connsiteY6" fmla="*/ 147905 h 1279676"/>
              <a:gd name="connsiteX7" fmla="*/ 3314157 w 3314157"/>
              <a:gd name="connsiteY7" fmla="*/ 517658 h 1279676"/>
              <a:gd name="connsiteX8" fmla="*/ 3314157 w 3314157"/>
              <a:gd name="connsiteY8" fmla="*/ 517658 h 1279676"/>
              <a:gd name="connsiteX9" fmla="*/ 3314157 w 3314157"/>
              <a:gd name="connsiteY9" fmla="*/ 739511 h 1279676"/>
              <a:gd name="connsiteX10" fmla="*/ 3314157 w 3314157"/>
              <a:gd name="connsiteY10" fmla="*/ 739508 h 1279676"/>
              <a:gd name="connsiteX11" fmla="*/ 3166252 w 3314157"/>
              <a:gd name="connsiteY11" fmla="*/ 887413 h 1279676"/>
              <a:gd name="connsiteX12" fmla="*/ 731194 w 3314157"/>
              <a:gd name="connsiteY12" fmla="*/ 887413 h 1279676"/>
              <a:gd name="connsiteX13" fmla="*/ 1170593 w 3314157"/>
              <a:gd name="connsiteY13" fmla="*/ 1279676 h 1279676"/>
              <a:gd name="connsiteX14" fmla="*/ 552360 w 3314157"/>
              <a:gd name="connsiteY14" fmla="*/ 887413 h 1279676"/>
              <a:gd name="connsiteX15" fmla="*/ 147905 w 3314157"/>
              <a:gd name="connsiteY15" fmla="*/ 887413 h 1279676"/>
              <a:gd name="connsiteX16" fmla="*/ 0 w 3314157"/>
              <a:gd name="connsiteY16" fmla="*/ 739508 h 1279676"/>
              <a:gd name="connsiteX17" fmla="*/ 0 w 3314157"/>
              <a:gd name="connsiteY17" fmla="*/ 739511 h 1279676"/>
              <a:gd name="connsiteX18" fmla="*/ 0 w 3314157"/>
              <a:gd name="connsiteY18" fmla="*/ 517658 h 1279676"/>
              <a:gd name="connsiteX19" fmla="*/ 0 w 3314157"/>
              <a:gd name="connsiteY19" fmla="*/ 517658 h 1279676"/>
              <a:gd name="connsiteX20" fmla="*/ 0 w 3314157"/>
              <a:gd name="connsiteY20" fmla="*/ 147905 h 1279676"/>
              <a:gd name="connsiteX0" fmla="*/ 0 w 3314157"/>
              <a:gd name="connsiteY0" fmla="*/ 147905 h 1279676"/>
              <a:gd name="connsiteX1" fmla="*/ 147905 w 3314157"/>
              <a:gd name="connsiteY1" fmla="*/ 0 h 1279676"/>
              <a:gd name="connsiteX2" fmla="*/ 552360 w 3314157"/>
              <a:gd name="connsiteY2" fmla="*/ 0 h 1279676"/>
              <a:gd name="connsiteX3" fmla="*/ 552360 w 3314157"/>
              <a:gd name="connsiteY3" fmla="*/ 0 h 1279676"/>
              <a:gd name="connsiteX4" fmla="*/ 1380899 w 3314157"/>
              <a:gd name="connsiteY4" fmla="*/ 0 h 1279676"/>
              <a:gd name="connsiteX5" fmla="*/ 3166252 w 3314157"/>
              <a:gd name="connsiteY5" fmla="*/ 0 h 1279676"/>
              <a:gd name="connsiteX6" fmla="*/ 3314157 w 3314157"/>
              <a:gd name="connsiteY6" fmla="*/ 147905 h 1279676"/>
              <a:gd name="connsiteX7" fmla="*/ 3314157 w 3314157"/>
              <a:gd name="connsiteY7" fmla="*/ 517658 h 1279676"/>
              <a:gd name="connsiteX8" fmla="*/ 3314157 w 3314157"/>
              <a:gd name="connsiteY8" fmla="*/ 517658 h 1279676"/>
              <a:gd name="connsiteX9" fmla="*/ 3314157 w 3314157"/>
              <a:gd name="connsiteY9" fmla="*/ 739511 h 1279676"/>
              <a:gd name="connsiteX10" fmla="*/ 3314157 w 3314157"/>
              <a:gd name="connsiteY10" fmla="*/ 739508 h 1279676"/>
              <a:gd name="connsiteX11" fmla="*/ 3166252 w 3314157"/>
              <a:gd name="connsiteY11" fmla="*/ 887413 h 1279676"/>
              <a:gd name="connsiteX12" fmla="*/ 887605 w 3314157"/>
              <a:gd name="connsiteY12" fmla="*/ 887413 h 1279676"/>
              <a:gd name="connsiteX13" fmla="*/ 1170593 w 3314157"/>
              <a:gd name="connsiteY13" fmla="*/ 1279676 h 1279676"/>
              <a:gd name="connsiteX14" fmla="*/ 552360 w 3314157"/>
              <a:gd name="connsiteY14" fmla="*/ 887413 h 1279676"/>
              <a:gd name="connsiteX15" fmla="*/ 147905 w 3314157"/>
              <a:gd name="connsiteY15" fmla="*/ 887413 h 1279676"/>
              <a:gd name="connsiteX16" fmla="*/ 0 w 3314157"/>
              <a:gd name="connsiteY16" fmla="*/ 739508 h 1279676"/>
              <a:gd name="connsiteX17" fmla="*/ 0 w 3314157"/>
              <a:gd name="connsiteY17" fmla="*/ 739511 h 1279676"/>
              <a:gd name="connsiteX18" fmla="*/ 0 w 3314157"/>
              <a:gd name="connsiteY18" fmla="*/ 517658 h 1279676"/>
              <a:gd name="connsiteX19" fmla="*/ 0 w 3314157"/>
              <a:gd name="connsiteY19" fmla="*/ 517658 h 1279676"/>
              <a:gd name="connsiteX20" fmla="*/ 0 w 3314157"/>
              <a:gd name="connsiteY20" fmla="*/ 147905 h 127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4157" h="1279676">
                <a:moveTo>
                  <a:pt x="0" y="147905"/>
                </a:moveTo>
                <a:cubicBezTo>
                  <a:pt x="0" y="66219"/>
                  <a:pt x="66219" y="0"/>
                  <a:pt x="147905" y="0"/>
                </a:cubicBezTo>
                <a:lnTo>
                  <a:pt x="552360" y="0"/>
                </a:lnTo>
                <a:lnTo>
                  <a:pt x="552360" y="0"/>
                </a:lnTo>
                <a:lnTo>
                  <a:pt x="1380899" y="0"/>
                </a:lnTo>
                <a:lnTo>
                  <a:pt x="3166252" y="0"/>
                </a:lnTo>
                <a:cubicBezTo>
                  <a:pt x="3247938" y="0"/>
                  <a:pt x="3314157" y="66219"/>
                  <a:pt x="3314157" y="147905"/>
                </a:cubicBezTo>
                <a:lnTo>
                  <a:pt x="3314157" y="517658"/>
                </a:lnTo>
                <a:lnTo>
                  <a:pt x="3314157" y="517658"/>
                </a:lnTo>
                <a:lnTo>
                  <a:pt x="3314157" y="739511"/>
                </a:lnTo>
                <a:lnTo>
                  <a:pt x="3314157" y="739508"/>
                </a:lnTo>
                <a:cubicBezTo>
                  <a:pt x="3314157" y="821194"/>
                  <a:pt x="3247938" y="887413"/>
                  <a:pt x="3166252" y="887413"/>
                </a:cubicBezTo>
                <a:lnTo>
                  <a:pt x="887605" y="887413"/>
                </a:lnTo>
                <a:lnTo>
                  <a:pt x="1170593" y="1279676"/>
                </a:lnTo>
                <a:lnTo>
                  <a:pt x="552360" y="887413"/>
                </a:lnTo>
                <a:lnTo>
                  <a:pt x="147905" y="887413"/>
                </a:lnTo>
                <a:cubicBezTo>
                  <a:pt x="66219" y="887413"/>
                  <a:pt x="0" y="821194"/>
                  <a:pt x="0" y="739508"/>
                </a:cubicBezTo>
                <a:lnTo>
                  <a:pt x="0" y="739511"/>
                </a:lnTo>
                <a:lnTo>
                  <a:pt x="0" y="517658"/>
                </a:lnTo>
                <a:lnTo>
                  <a:pt x="0" y="517658"/>
                </a:lnTo>
                <a:lnTo>
                  <a:pt x="0" y="147905"/>
                </a:lnTo>
                <a:close/>
              </a:path>
            </a:pathLst>
          </a:custGeom>
          <a:solidFill>
            <a:schemeClr val="bg1"/>
          </a:solidFill>
          <a:ln w="9525" algn="ctr">
            <a:noFill/>
            <a:round/>
            <a:headEnd/>
            <a:tailEnd/>
          </a:ln>
          <a:effectLst>
            <a:outerShdw blurRad="50800" dist="38100" dir="2700000" algn="tl" rotWithShape="0">
              <a:prstClr val="black">
                <a:alpha val="40000"/>
              </a:prstClr>
            </a:outerShdw>
          </a:effectLst>
        </p:spPr>
        <p:txBody>
          <a:bodyPr/>
          <a:lstStyle/>
          <a:p>
            <a:r>
              <a:rPr lang="en-US" sz="1600" dirty="0"/>
              <a:t>It sounds like you two need to begin  doing some basic financial analysis.</a:t>
            </a:r>
          </a:p>
        </p:txBody>
      </p:sp>
      <p:sp>
        <p:nvSpPr>
          <p:cNvPr id="20" name="Title 1"/>
          <p:cNvSpPr>
            <a:spLocks noGrp="1"/>
          </p:cNvSpPr>
          <p:nvPr>
            <p:ph type="title"/>
          </p:nvPr>
        </p:nvSpPr>
        <p:spPr/>
        <p:txBody>
          <a:bodyPr/>
          <a:lstStyle/>
          <a:p>
            <a:r>
              <a:rPr lang="en-US" dirty="0" smtClean="0"/>
              <a:t>Introduction</a:t>
            </a:r>
            <a:endParaRPr lang="en-US" dirty="0"/>
          </a:p>
        </p:txBody>
      </p:sp>
      <p:sp>
        <p:nvSpPr>
          <p:cNvPr id="21" name="Content Placeholder 2"/>
          <p:cNvSpPr>
            <a:spLocks noGrp="1"/>
          </p:cNvSpPr>
          <p:nvPr>
            <p:ph idx="1"/>
          </p:nvPr>
        </p:nvSpPr>
        <p:spPr/>
        <p:txBody>
          <a:bodyPr/>
          <a:lstStyle/>
          <a:p>
            <a:pPr marL="0" indent="0">
              <a:lnSpc>
                <a:spcPct val="150000"/>
              </a:lnSpc>
              <a:spcAft>
                <a:spcPts val="600"/>
              </a:spcAft>
              <a:buNone/>
            </a:pPr>
            <a:r>
              <a:rPr lang="en-US" dirty="0"/>
              <a:t>Financial Analysis</a:t>
            </a:r>
          </a:p>
          <a:p>
            <a:endParaRPr lang="en-US" b="0" i="1" dirty="0"/>
          </a:p>
          <a:p>
            <a:endParaRPr lang="en-US" dirty="0"/>
          </a:p>
        </p:txBody>
      </p:sp>
      <p:sp>
        <p:nvSpPr>
          <p:cNvPr id="22" name="Text Box 16"/>
          <p:cNvSpPr txBox="1">
            <a:spLocks noChangeArrowheads="1"/>
          </p:cNvSpPr>
          <p:nvPr/>
        </p:nvSpPr>
        <p:spPr bwMode="auto">
          <a:xfrm>
            <a:off x="2835275" y="2227003"/>
            <a:ext cx="2420113"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651" y="3801207"/>
            <a:ext cx="5238096" cy="2361905"/>
          </a:xfrm>
          <a:prstGeom prst="rect">
            <a:avLst/>
          </a:prstGeom>
        </p:spPr>
      </p:pic>
    </p:spTree>
    <p:extLst>
      <p:ext uri="{BB962C8B-B14F-4D97-AF65-F5344CB8AC3E}">
        <p14:creationId xmlns:p14="http://schemas.microsoft.com/office/powerpoint/2010/main" val="2666641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marL="0" indent="0">
              <a:lnSpc>
                <a:spcPct val="150000"/>
              </a:lnSpc>
              <a:spcAft>
                <a:spcPts val="600"/>
              </a:spcAft>
              <a:buNone/>
              <a:defRPr/>
            </a:pPr>
            <a:r>
              <a:rPr lang="en-US" dirty="0">
                <a:solidFill>
                  <a:srgbClr val="8C4F34"/>
                </a:solidFill>
              </a:rPr>
              <a:t>In This Course</a:t>
            </a:r>
          </a:p>
          <a:p>
            <a:pPr marL="0" indent="0">
              <a:lnSpc>
                <a:spcPct val="110000"/>
              </a:lnSpc>
              <a:spcAft>
                <a:spcPts val="600"/>
              </a:spcAft>
              <a:buNone/>
              <a:defRPr/>
            </a:pPr>
            <a:r>
              <a:rPr lang="en-US" sz="1800" b="0" dirty="0">
                <a:solidFill>
                  <a:schemeClr val="tx1"/>
                </a:solidFill>
              </a:rPr>
              <a:t>You will learn:</a:t>
            </a:r>
          </a:p>
          <a:p>
            <a:pPr marL="171450" indent="-171450">
              <a:lnSpc>
                <a:spcPct val="110000"/>
              </a:lnSpc>
              <a:spcAft>
                <a:spcPts val="600"/>
              </a:spcAft>
              <a:defRPr/>
            </a:pPr>
            <a:r>
              <a:rPr lang="en-US" sz="1400" b="0" dirty="0">
                <a:solidFill>
                  <a:schemeClr val="tx1"/>
                </a:solidFill>
              </a:rPr>
              <a:t>Five key indicators of financial health.</a:t>
            </a:r>
          </a:p>
          <a:p>
            <a:pPr marL="171450" indent="-171450">
              <a:lnSpc>
                <a:spcPct val="110000"/>
              </a:lnSpc>
              <a:spcAft>
                <a:spcPts val="600"/>
              </a:spcAft>
              <a:defRPr/>
            </a:pPr>
            <a:r>
              <a:rPr lang="en-US" sz="1400" b="0" dirty="0">
                <a:solidFill>
                  <a:schemeClr val="tx1"/>
                </a:solidFill>
              </a:rPr>
              <a:t>How to assess financial health using financial ratios.</a:t>
            </a:r>
          </a:p>
          <a:p>
            <a:pPr marL="171450" indent="-171450">
              <a:lnSpc>
                <a:spcPct val="110000"/>
              </a:lnSpc>
              <a:spcAft>
                <a:spcPts val="600"/>
              </a:spcAft>
              <a:defRPr/>
            </a:pPr>
            <a:r>
              <a:rPr lang="en-US" sz="1400" b="0" dirty="0">
                <a:solidFill>
                  <a:schemeClr val="tx1"/>
                </a:solidFill>
              </a:rPr>
              <a:t>How to calculate a variety of financial ratios.</a:t>
            </a:r>
          </a:p>
          <a:p>
            <a:pPr marL="171450" indent="-171450">
              <a:lnSpc>
                <a:spcPct val="110000"/>
              </a:lnSpc>
              <a:spcAft>
                <a:spcPts val="600"/>
              </a:spcAft>
              <a:defRPr/>
            </a:pPr>
            <a:r>
              <a:rPr lang="en-US" sz="1400" b="0" dirty="0">
                <a:solidFill>
                  <a:schemeClr val="tx1"/>
                </a:solidFill>
              </a:rPr>
              <a:t>Ratios parameters that indicate strength or weakness.</a:t>
            </a:r>
          </a:p>
          <a:p>
            <a:pPr marL="171450" indent="-171450">
              <a:lnSpc>
                <a:spcPct val="110000"/>
              </a:lnSpc>
              <a:spcAft>
                <a:spcPts val="600"/>
              </a:spcAft>
              <a:defRPr/>
            </a:pPr>
            <a:r>
              <a:rPr lang="en-US" sz="1400" b="0" dirty="0">
                <a:solidFill>
                  <a:schemeClr val="tx1"/>
                </a:solidFill>
              </a:rPr>
              <a:t>Actions for improving financial performance in the five key areas.</a:t>
            </a:r>
          </a:p>
          <a:p>
            <a:pPr>
              <a:defRPr/>
            </a:pPr>
            <a:endParaRPr lang="en-US" b="0" i="1" dirty="0">
              <a:solidFill>
                <a:schemeClr val="tx1"/>
              </a:solidFill>
            </a:endParaRPr>
          </a:p>
          <a:p>
            <a:endParaRPr lang="en-US" dirty="0"/>
          </a:p>
        </p:txBody>
      </p:sp>
    </p:spTree>
    <p:extLst>
      <p:ext uri="{BB962C8B-B14F-4D97-AF65-F5344CB8AC3E}">
        <p14:creationId xmlns:p14="http://schemas.microsoft.com/office/powerpoint/2010/main" val="2941153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idx="1"/>
          </p:nvPr>
        </p:nvSpPr>
        <p:spPr/>
        <p:txBody>
          <a:bodyPr/>
          <a:lstStyle/>
          <a:p>
            <a:r>
              <a:rPr lang="en-US" dirty="0" smtClean="0"/>
              <a:t>Lesson </a:t>
            </a:r>
            <a:r>
              <a:rPr lang="en-US" dirty="0" smtClean="0"/>
              <a:t>1</a:t>
            </a:r>
            <a:endParaRPr lang="en-US" dirty="0"/>
          </a:p>
        </p:txBody>
      </p:sp>
    </p:spTree>
    <p:extLst>
      <p:ext uri="{BB962C8B-B14F-4D97-AF65-F5344CB8AC3E}">
        <p14:creationId xmlns:p14="http://schemas.microsoft.com/office/powerpoint/2010/main" val="3551680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Introduction</a:t>
            </a:r>
            <a:endParaRPr lang="en-US" dirty="0"/>
          </a:p>
        </p:txBody>
      </p:sp>
      <p:sp>
        <p:nvSpPr>
          <p:cNvPr id="15" name="Content Placeholder 14"/>
          <p:cNvSpPr>
            <a:spLocks noGrp="1"/>
          </p:cNvSpPr>
          <p:nvPr>
            <p:ph idx="1"/>
          </p:nvPr>
        </p:nvSpPr>
        <p:spPr/>
        <p:txBody>
          <a:bodyPr/>
          <a:lstStyle/>
          <a:p>
            <a:pPr marL="0" indent="0">
              <a:buNone/>
            </a:pPr>
            <a:r>
              <a:rPr lang="en-US" dirty="0">
                <a:solidFill>
                  <a:srgbClr val="8C4F34"/>
                </a:solidFill>
              </a:rPr>
              <a:t>Meet Jack and Joanie</a:t>
            </a:r>
          </a:p>
          <a:p>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3249695727"/>
              </p:ext>
            </p:extLst>
          </p:nvPr>
        </p:nvGraphicFramePr>
        <p:xfrm>
          <a:off x="228600" y="1743984"/>
          <a:ext cx="5270499" cy="3668481"/>
        </p:xfrm>
        <a:graphic>
          <a:graphicData uri="http://schemas.openxmlformats.org/drawingml/2006/table">
            <a:tbl>
              <a:tblPr firstRow="1" bandRow="1">
                <a:tableStyleId>{00A15C55-8517-42AA-B614-E9B94910E393}</a:tableStyleId>
              </a:tblPr>
              <a:tblGrid>
                <a:gridCol w="2406140"/>
                <a:gridCol w="2864359"/>
              </a:tblGrid>
              <a:tr h="478793">
                <a:tc>
                  <a:txBody>
                    <a:bodyPr/>
                    <a:lstStyle/>
                    <a:p>
                      <a:r>
                        <a:rPr lang="en-US" sz="1300" dirty="0" smtClean="0"/>
                        <a:t>The</a:t>
                      </a:r>
                      <a:r>
                        <a:rPr lang="en-US" sz="1300" baseline="0" dirty="0" smtClean="0"/>
                        <a:t> Business</a:t>
                      </a:r>
                      <a:endParaRPr lang="en-US" sz="1300" dirty="0"/>
                    </a:p>
                  </a:txBody>
                  <a:tcPr marL="117828" marR="117828" marT="58927" marB="58927"/>
                </a:tc>
                <a:tc>
                  <a:txBody>
                    <a:bodyPr/>
                    <a:lstStyle/>
                    <a:p>
                      <a:r>
                        <a:rPr lang="en-US" sz="1300" dirty="0" smtClean="0"/>
                        <a:t>The Family</a:t>
                      </a:r>
                      <a:endParaRPr lang="en-US" sz="1300" dirty="0"/>
                    </a:p>
                  </a:txBody>
                  <a:tcPr marL="117828" marR="117828" marT="58927" marB="58927"/>
                </a:tc>
              </a:tr>
              <a:tr h="3189688">
                <a:tc>
                  <a:txBody>
                    <a:bodyPr/>
                    <a:lstStyle/>
                    <a:p>
                      <a:pPr marL="171450" indent="-171450">
                        <a:buFont typeface="Arial" pitchFamily="34" charset="0"/>
                        <a:buChar char="•"/>
                      </a:pPr>
                      <a:r>
                        <a:rPr lang="en-US" sz="1300" dirty="0" smtClean="0"/>
                        <a:t>Family</a:t>
                      </a:r>
                      <a:r>
                        <a:rPr lang="en-US" sz="1300" baseline="0" dirty="0" smtClean="0"/>
                        <a:t> farm with sheep and cut flower enterprises.</a:t>
                      </a:r>
                    </a:p>
                    <a:p>
                      <a:pPr marL="171450" indent="-171450">
                        <a:buFont typeface="Arial" pitchFamily="34" charset="0"/>
                        <a:buChar char="•"/>
                      </a:pPr>
                      <a:endParaRPr lang="en-US" sz="1300" baseline="0" dirty="0" smtClean="0"/>
                    </a:p>
                    <a:p>
                      <a:pPr marL="171450" indent="-171450">
                        <a:buFont typeface="Arial" pitchFamily="34" charset="0"/>
                        <a:buChar char="•"/>
                      </a:pPr>
                      <a:r>
                        <a:rPr lang="en-US" sz="1300" baseline="0" dirty="0" smtClean="0"/>
                        <a:t>In business 15 years.</a:t>
                      </a:r>
                    </a:p>
                    <a:p>
                      <a:pPr marL="171450" indent="-171450">
                        <a:buFont typeface="Arial" pitchFamily="34" charset="0"/>
                        <a:buChar char="•"/>
                      </a:pPr>
                      <a:endParaRPr lang="en-US" sz="1300" baseline="0" dirty="0" smtClean="0"/>
                    </a:p>
                    <a:p>
                      <a:pPr marL="171450" indent="-171450">
                        <a:buFont typeface="Arial" pitchFamily="34" charset="0"/>
                        <a:buChar char="•"/>
                      </a:pPr>
                      <a:r>
                        <a:rPr lang="en-US" sz="1300" baseline="0" dirty="0" smtClean="0"/>
                        <a:t>Run by Joanie with occasional hired help.</a:t>
                      </a:r>
                      <a:endParaRPr lang="en-US" sz="1300" dirty="0"/>
                    </a:p>
                  </a:txBody>
                  <a:tcPr marL="117828" marR="117828" marT="58927" marB="58927"/>
                </a:tc>
                <a:tc>
                  <a:txBody>
                    <a:bodyPr/>
                    <a:lstStyle/>
                    <a:p>
                      <a:pPr marL="171450" indent="-171450">
                        <a:buFont typeface="Arial" pitchFamily="34" charset="0"/>
                        <a:buChar char="•"/>
                      </a:pPr>
                      <a:r>
                        <a:rPr lang="en-US" sz="1300" dirty="0" smtClean="0"/>
                        <a:t>Jack</a:t>
                      </a:r>
                      <a:r>
                        <a:rPr lang="en-US" sz="1300" baseline="0" dirty="0" smtClean="0"/>
                        <a:t> and Joanie; married 20 years.</a:t>
                      </a:r>
                    </a:p>
                    <a:p>
                      <a:pPr marL="171450" indent="-171450">
                        <a:buFont typeface="Arial" pitchFamily="34" charset="0"/>
                        <a:buChar char="•"/>
                      </a:pPr>
                      <a:endParaRPr lang="en-US" sz="1300" baseline="0" dirty="0" smtClean="0"/>
                    </a:p>
                    <a:p>
                      <a:pPr marL="171450" indent="-171450">
                        <a:buFont typeface="Arial" pitchFamily="34" charset="0"/>
                        <a:buChar char="•"/>
                      </a:pPr>
                      <a:r>
                        <a:rPr lang="en-US" sz="1300" baseline="0" dirty="0" smtClean="0"/>
                        <a:t>Two daughters; Jennifer, 16 , and Julie, 14.</a:t>
                      </a:r>
                    </a:p>
                    <a:p>
                      <a:pPr marL="171450" indent="-171450">
                        <a:buFont typeface="Arial" pitchFamily="34" charset="0"/>
                        <a:buChar char="•"/>
                      </a:pPr>
                      <a:endParaRPr lang="en-US" sz="1300" baseline="0" dirty="0" smtClean="0"/>
                    </a:p>
                    <a:p>
                      <a:pPr marL="171450" indent="-171450">
                        <a:buFont typeface="Arial" pitchFamily="34" charset="0"/>
                        <a:buChar char="•"/>
                      </a:pPr>
                      <a:r>
                        <a:rPr lang="en-US" sz="1300" baseline="0" dirty="0" smtClean="0"/>
                        <a:t>Joanie’s father is a retired loan officer who has provided Jack and Joanie with </a:t>
                      </a:r>
                      <a:br>
                        <a:rPr lang="en-US" sz="1300" baseline="0" dirty="0" smtClean="0"/>
                      </a:br>
                      <a:r>
                        <a:rPr lang="en-US" sz="1300" baseline="0" dirty="0" smtClean="0"/>
                        <a:t>financial </a:t>
                      </a:r>
                      <a:br>
                        <a:rPr lang="en-US" sz="1300" baseline="0" dirty="0" smtClean="0"/>
                      </a:br>
                      <a:r>
                        <a:rPr lang="en-US" sz="1300" baseline="0" dirty="0" smtClean="0"/>
                        <a:t>guidance </a:t>
                      </a:r>
                      <a:br>
                        <a:rPr lang="en-US" sz="1300" baseline="0" dirty="0" smtClean="0"/>
                      </a:br>
                      <a:r>
                        <a:rPr lang="en-US" sz="1300" baseline="0" dirty="0" smtClean="0"/>
                        <a:t>and assistance</a:t>
                      </a:r>
                      <a:br>
                        <a:rPr lang="en-US" sz="1300" baseline="0" dirty="0" smtClean="0"/>
                      </a:br>
                      <a:r>
                        <a:rPr lang="en-US" sz="1300" baseline="0" dirty="0" smtClean="0"/>
                        <a:t>in managing the </a:t>
                      </a:r>
                      <a:br>
                        <a:rPr lang="en-US" sz="1300" baseline="0" dirty="0" smtClean="0"/>
                      </a:br>
                      <a:r>
                        <a:rPr lang="en-US" sz="1300" baseline="0" dirty="0" smtClean="0"/>
                        <a:t>business.</a:t>
                      </a:r>
                      <a:endParaRPr lang="en-US" sz="1300" dirty="0"/>
                    </a:p>
                  </a:txBody>
                  <a:tcPr marL="117828" marR="117828" marT="58927" marB="58927"/>
                </a:tc>
              </a:tr>
            </a:tbl>
          </a:graphicData>
        </a:graphic>
      </p:graphicFrame>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165600"/>
            <a:ext cx="1757514" cy="184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484" t="22148" r="24352" b="22286"/>
          <a:stretch/>
        </p:blipFill>
        <p:spPr bwMode="auto">
          <a:xfrm>
            <a:off x="79830" y="1455060"/>
            <a:ext cx="5623007" cy="461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81600" y="5638800"/>
            <a:ext cx="521237"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568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21" name="Content Placeholder 2"/>
          <p:cNvSpPr>
            <a:spLocks noGrp="1"/>
          </p:cNvSpPr>
          <p:nvPr>
            <p:ph idx="1"/>
          </p:nvPr>
        </p:nvSpPr>
        <p:spPr>
          <a:xfrm>
            <a:off x="152400" y="1096962"/>
            <a:ext cx="5486400" cy="1951038"/>
          </a:xfrm>
        </p:spPr>
        <p:txBody>
          <a:bodyPr>
            <a:normAutofit/>
          </a:bodyPr>
          <a:lstStyle/>
          <a:p>
            <a:pPr marL="0" indent="0">
              <a:lnSpc>
                <a:spcPct val="150000"/>
              </a:lnSpc>
              <a:spcAft>
                <a:spcPts val="600"/>
              </a:spcAft>
              <a:buNone/>
            </a:pPr>
            <a:r>
              <a:rPr lang="en-US" dirty="0">
                <a:solidFill>
                  <a:srgbClr val="8C4F34"/>
                </a:solidFill>
              </a:rPr>
              <a:t>Changing Times, Changing </a:t>
            </a:r>
            <a:r>
              <a:rPr lang="en-US" dirty="0" smtClean="0">
                <a:solidFill>
                  <a:srgbClr val="8C4F34"/>
                </a:solidFill>
              </a:rPr>
              <a:t>Needs</a:t>
            </a:r>
            <a:endParaRPr lang="en-US" dirty="0">
              <a:solidFill>
                <a:srgbClr val="8C4F34"/>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622727"/>
            <a:ext cx="5238096" cy="2361905"/>
          </a:xfrm>
          <a:prstGeom prst="rect">
            <a:avLst/>
          </a:prstGeom>
        </p:spPr>
      </p:pic>
    </p:spTree>
    <p:extLst>
      <p:ext uri="{BB962C8B-B14F-4D97-AF65-F5344CB8AC3E}">
        <p14:creationId xmlns:p14="http://schemas.microsoft.com/office/powerpoint/2010/main" val="422970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17" name="Rounded Rectangular Callout 16"/>
          <p:cNvSpPr>
            <a:spLocks noChangeArrowheads="1"/>
          </p:cNvSpPr>
          <p:nvPr/>
        </p:nvSpPr>
        <p:spPr bwMode="auto">
          <a:xfrm>
            <a:off x="1195174" y="2057400"/>
            <a:ext cx="3224426" cy="1980017"/>
          </a:xfrm>
          <a:custGeom>
            <a:avLst/>
            <a:gdLst>
              <a:gd name="connsiteX0" fmla="*/ 0 w 3224426"/>
              <a:gd name="connsiteY0" fmla="*/ 126209 h 757238"/>
              <a:gd name="connsiteX1" fmla="*/ 126209 w 3224426"/>
              <a:gd name="connsiteY1" fmla="*/ 0 h 757238"/>
              <a:gd name="connsiteX2" fmla="*/ 537404 w 3224426"/>
              <a:gd name="connsiteY2" fmla="*/ 0 h 757238"/>
              <a:gd name="connsiteX3" fmla="*/ 537404 w 3224426"/>
              <a:gd name="connsiteY3" fmla="*/ 0 h 757238"/>
              <a:gd name="connsiteX4" fmla="*/ 1343511 w 3224426"/>
              <a:gd name="connsiteY4" fmla="*/ 0 h 757238"/>
              <a:gd name="connsiteX5" fmla="*/ 3098217 w 3224426"/>
              <a:gd name="connsiteY5" fmla="*/ 0 h 757238"/>
              <a:gd name="connsiteX6" fmla="*/ 3224426 w 3224426"/>
              <a:gd name="connsiteY6" fmla="*/ 126209 h 757238"/>
              <a:gd name="connsiteX7" fmla="*/ 3224426 w 3224426"/>
              <a:gd name="connsiteY7" fmla="*/ 441722 h 757238"/>
              <a:gd name="connsiteX8" fmla="*/ 3224426 w 3224426"/>
              <a:gd name="connsiteY8" fmla="*/ 441722 h 757238"/>
              <a:gd name="connsiteX9" fmla="*/ 3224426 w 3224426"/>
              <a:gd name="connsiteY9" fmla="*/ 631032 h 757238"/>
              <a:gd name="connsiteX10" fmla="*/ 3224426 w 3224426"/>
              <a:gd name="connsiteY10" fmla="*/ 631029 h 757238"/>
              <a:gd name="connsiteX11" fmla="*/ 3098217 w 3224426"/>
              <a:gd name="connsiteY11" fmla="*/ 757238 h 757238"/>
              <a:gd name="connsiteX12" fmla="*/ 1343511 w 3224426"/>
              <a:gd name="connsiteY12" fmla="*/ 757238 h 757238"/>
              <a:gd name="connsiteX13" fmla="*/ 595874 w 3224426"/>
              <a:gd name="connsiteY13" fmla="*/ 1173901 h 757238"/>
              <a:gd name="connsiteX14" fmla="*/ 537404 w 3224426"/>
              <a:gd name="connsiteY14" fmla="*/ 757238 h 757238"/>
              <a:gd name="connsiteX15" fmla="*/ 126209 w 3224426"/>
              <a:gd name="connsiteY15" fmla="*/ 757238 h 757238"/>
              <a:gd name="connsiteX16" fmla="*/ 0 w 3224426"/>
              <a:gd name="connsiteY16" fmla="*/ 631029 h 757238"/>
              <a:gd name="connsiteX17" fmla="*/ 0 w 3224426"/>
              <a:gd name="connsiteY17" fmla="*/ 631032 h 757238"/>
              <a:gd name="connsiteX18" fmla="*/ 0 w 3224426"/>
              <a:gd name="connsiteY18" fmla="*/ 441722 h 757238"/>
              <a:gd name="connsiteX19" fmla="*/ 0 w 3224426"/>
              <a:gd name="connsiteY19" fmla="*/ 441722 h 757238"/>
              <a:gd name="connsiteX20" fmla="*/ 0 w 3224426"/>
              <a:gd name="connsiteY20" fmla="*/ 126209 h 757238"/>
              <a:gd name="connsiteX0" fmla="*/ 0 w 3224426"/>
              <a:gd name="connsiteY0" fmla="*/ 126209 h 1173901"/>
              <a:gd name="connsiteX1" fmla="*/ 126209 w 3224426"/>
              <a:gd name="connsiteY1" fmla="*/ 0 h 1173901"/>
              <a:gd name="connsiteX2" fmla="*/ 537404 w 3224426"/>
              <a:gd name="connsiteY2" fmla="*/ 0 h 1173901"/>
              <a:gd name="connsiteX3" fmla="*/ 537404 w 3224426"/>
              <a:gd name="connsiteY3" fmla="*/ 0 h 1173901"/>
              <a:gd name="connsiteX4" fmla="*/ 1343511 w 3224426"/>
              <a:gd name="connsiteY4" fmla="*/ 0 h 1173901"/>
              <a:gd name="connsiteX5" fmla="*/ 3098217 w 3224426"/>
              <a:gd name="connsiteY5" fmla="*/ 0 h 1173901"/>
              <a:gd name="connsiteX6" fmla="*/ 3224426 w 3224426"/>
              <a:gd name="connsiteY6" fmla="*/ 126209 h 1173901"/>
              <a:gd name="connsiteX7" fmla="*/ 3224426 w 3224426"/>
              <a:gd name="connsiteY7" fmla="*/ 441722 h 1173901"/>
              <a:gd name="connsiteX8" fmla="*/ 3224426 w 3224426"/>
              <a:gd name="connsiteY8" fmla="*/ 441722 h 1173901"/>
              <a:gd name="connsiteX9" fmla="*/ 3224426 w 3224426"/>
              <a:gd name="connsiteY9" fmla="*/ 631032 h 1173901"/>
              <a:gd name="connsiteX10" fmla="*/ 3224426 w 3224426"/>
              <a:gd name="connsiteY10" fmla="*/ 631029 h 1173901"/>
              <a:gd name="connsiteX11" fmla="*/ 3098217 w 3224426"/>
              <a:gd name="connsiteY11" fmla="*/ 757238 h 1173901"/>
              <a:gd name="connsiteX12" fmla="*/ 753964 w 3224426"/>
              <a:gd name="connsiteY12" fmla="*/ 757238 h 1173901"/>
              <a:gd name="connsiteX13" fmla="*/ 595874 w 3224426"/>
              <a:gd name="connsiteY13" fmla="*/ 1173901 h 1173901"/>
              <a:gd name="connsiteX14" fmla="*/ 537404 w 3224426"/>
              <a:gd name="connsiteY14" fmla="*/ 757238 h 1173901"/>
              <a:gd name="connsiteX15" fmla="*/ 126209 w 3224426"/>
              <a:gd name="connsiteY15" fmla="*/ 757238 h 1173901"/>
              <a:gd name="connsiteX16" fmla="*/ 0 w 3224426"/>
              <a:gd name="connsiteY16" fmla="*/ 631029 h 1173901"/>
              <a:gd name="connsiteX17" fmla="*/ 0 w 3224426"/>
              <a:gd name="connsiteY17" fmla="*/ 631032 h 1173901"/>
              <a:gd name="connsiteX18" fmla="*/ 0 w 3224426"/>
              <a:gd name="connsiteY18" fmla="*/ 441722 h 1173901"/>
              <a:gd name="connsiteX19" fmla="*/ 0 w 3224426"/>
              <a:gd name="connsiteY19" fmla="*/ 441722 h 1173901"/>
              <a:gd name="connsiteX20" fmla="*/ 0 w 3224426"/>
              <a:gd name="connsiteY20" fmla="*/ 126209 h 1173901"/>
              <a:gd name="connsiteX0" fmla="*/ 0 w 3224426"/>
              <a:gd name="connsiteY0" fmla="*/ 126209 h 1294217"/>
              <a:gd name="connsiteX1" fmla="*/ 126209 w 3224426"/>
              <a:gd name="connsiteY1" fmla="*/ 0 h 1294217"/>
              <a:gd name="connsiteX2" fmla="*/ 537404 w 3224426"/>
              <a:gd name="connsiteY2" fmla="*/ 0 h 1294217"/>
              <a:gd name="connsiteX3" fmla="*/ 537404 w 3224426"/>
              <a:gd name="connsiteY3" fmla="*/ 0 h 1294217"/>
              <a:gd name="connsiteX4" fmla="*/ 1343511 w 3224426"/>
              <a:gd name="connsiteY4" fmla="*/ 0 h 1294217"/>
              <a:gd name="connsiteX5" fmla="*/ 3098217 w 3224426"/>
              <a:gd name="connsiteY5" fmla="*/ 0 h 1294217"/>
              <a:gd name="connsiteX6" fmla="*/ 3224426 w 3224426"/>
              <a:gd name="connsiteY6" fmla="*/ 126209 h 1294217"/>
              <a:gd name="connsiteX7" fmla="*/ 3224426 w 3224426"/>
              <a:gd name="connsiteY7" fmla="*/ 441722 h 1294217"/>
              <a:gd name="connsiteX8" fmla="*/ 3224426 w 3224426"/>
              <a:gd name="connsiteY8" fmla="*/ 441722 h 1294217"/>
              <a:gd name="connsiteX9" fmla="*/ 3224426 w 3224426"/>
              <a:gd name="connsiteY9" fmla="*/ 631032 h 1294217"/>
              <a:gd name="connsiteX10" fmla="*/ 3224426 w 3224426"/>
              <a:gd name="connsiteY10" fmla="*/ 631029 h 1294217"/>
              <a:gd name="connsiteX11" fmla="*/ 3098217 w 3224426"/>
              <a:gd name="connsiteY11" fmla="*/ 757238 h 1294217"/>
              <a:gd name="connsiteX12" fmla="*/ 753964 w 3224426"/>
              <a:gd name="connsiteY12" fmla="*/ 757238 h 1294217"/>
              <a:gd name="connsiteX13" fmla="*/ 595874 w 3224426"/>
              <a:gd name="connsiteY13" fmla="*/ 1294217 h 1294217"/>
              <a:gd name="connsiteX14" fmla="*/ 537404 w 3224426"/>
              <a:gd name="connsiteY14" fmla="*/ 757238 h 1294217"/>
              <a:gd name="connsiteX15" fmla="*/ 126209 w 3224426"/>
              <a:gd name="connsiteY15" fmla="*/ 757238 h 1294217"/>
              <a:gd name="connsiteX16" fmla="*/ 0 w 3224426"/>
              <a:gd name="connsiteY16" fmla="*/ 631029 h 1294217"/>
              <a:gd name="connsiteX17" fmla="*/ 0 w 3224426"/>
              <a:gd name="connsiteY17" fmla="*/ 631032 h 1294217"/>
              <a:gd name="connsiteX18" fmla="*/ 0 w 3224426"/>
              <a:gd name="connsiteY18" fmla="*/ 441722 h 1294217"/>
              <a:gd name="connsiteX19" fmla="*/ 0 w 3224426"/>
              <a:gd name="connsiteY19" fmla="*/ 441722 h 1294217"/>
              <a:gd name="connsiteX20" fmla="*/ 0 w 3224426"/>
              <a:gd name="connsiteY20" fmla="*/ 126209 h 129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4426" h="1294217">
                <a:moveTo>
                  <a:pt x="0" y="126209"/>
                </a:moveTo>
                <a:cubicBezTo>
                  <a:pt x="0" y="56506"/>
                  <a:pt x="56506" y="0"/>
                  <a:pt x="126209" y="0"/>
                </a:cubicBezTo>
                <a:lnTo>
                  <a:pt x="537404" y="0"/>
                </a:lnTo>
                <a:lnTo>
                  <a:pt x="537404" y="0"/>
                </a:lnTo>
                <a:lnTo>
                  <a:pt x="1343511" y="0"/>
                </a:lnTo>
                <a:lnTo>
                  <a:pt x="3098217" y="0"/>
                </a:lnTo>
                <a:cubicBezTo>
                  <a:pt x="3167920" y="0"/>
                  <a:pt x="3224426" y="56506"/>
                  <a:pt x="3224426" y="126209"/>
                </a:cubicBezTo>
                <a:lnTo>
                  <a:pt x="3224426" y="441722"/>
                </a:lnTo>
                <a:lnTo>
                  <a:pt x="3224426" y="441722"/>
                </a:lnTo>
                <a:lnTo>
                  <a:pt x="3224426" y="631032"/>
                </a:lnTo>
                <a:lnTo>
                  <a:pt x="3224426" y="631029"/>
                </a:lnTo>
                <a:cubicBezTo>
                  <a:pt x="3224426" y="700732"/>
                  <a:pt x="3167920" y="757238"/>
                  <a:pt x="3098217" y="757238"/>
                </a:cubicBezTo>
                <a:lnTo>
                  <a:pt x="753964" y="757238"/>
                </a:lnTo>
                <a:lnTo>
                  <a:pt x="595874" y="1294217"/>
                </a:lnTo>
                <a:lnTo>
                  <a:pt x="537404" y="757238"/>
                </a:lnTo>
                <a:lnTo>
                  <a:pt x="126209" y="757238"/>
                </a:lnTo>
                <a:cubicBezTo>
                  <a:pt x="56506" y="757238"/>
                  <a:pt x="0" y="700732"/>
                  <a:pt x="0" y="631029"/>
                </a:cubicBezTo>
                <a:lnTo>
                  <a:pt x="0" y="631032"/>
                </a:lnTo>
                <a:lnTo>
                  <a:pt x="0" y="441722"/>
                </a:lnTo>
                <a:lnTo>
                  <a:pt x="0" y="441722"/>
                </a:lnTo>
                <a:lnTo>
                  <a:pt x="0" y="126209"/>
                </a:lnTo>
                <a:close/>
              </a:path>
            </a:pathLst>
          </a:custGeom>
          <a:solidFill>
            <a:schemeClr val="bg1"/>
          </a:solidFill>
          <a:ln w="9525" algn="ctr">
            <a:noFill/>
            <a:round/>
            <a:headEnd/>
            <a:tailEnd/>
          </a:ln>
          <a:effectLst>
            <a:outerShdw blurRad="114300" sx="102000" sy="102000" algn="ctr" rotWithShape="0">
              <a:prstClr val="black">
                <a:alpha val="40000"/>
              </a:prstClr>
            </a:outerShdw>
          </a:effectLst>
        </p:spPr>
        <p:txBody>
          <a:bodyPr/>
          <a:lstStyle/>
          <a:p>
            <a:r>
              <a:rPr lang="en-US" sz="1600" dirty="0"/>
              <a:t>Why don’t we hire Jen and Julie to work on the farm rather than having them find jobs somewhere else? </a:t>
            </a:r>
            <a:r>
              <a:rPr lang="en-US" sz="1600" dirty="0" smtClean="0"/>
              <a:t> I </a:t>
            </a:r>
            <a:r>
              <a:rPr lang="en-US" sz="1600" dirty="0"/>
              <a:t>could use the help.</a:t>
            </a:r>
          </a:p>
        </p:txBody>
      </p:sp>
      <p:sp>
        <p:nvSpPr>
          <p:cNvPr id="21" name="Content Placeholder 2"/>
          <p:cNvSpPr>
            <a:spLocks noGrp="1"/>
          </p:cNvSpPr>
          <p:nvPr>
            <p:ph idx="1"/>
          </p:nvPr>
        </p:nvSpPr>
        <p:spPr>
          <a:xfrm>
            <a:off x="152400" y="1096962"/>
            <a:ext cx="5486400" cy="1951038"/>
          </a:xfrm>
        </p:spPr>
        <p:txBody>
          <a:bodyPr>
            <a:normAutofit/>
          </a:bodyPr>
          <a:lstStyle/>
          <a:p>
            <a:pPr marL="0" indent="0">
              <a:lnSpc>
                <a:spcPct val="150000"/>
              </a:lnSpc>
              <a:spcAft>
                <a:spcPts val="600"/>
              </a:spcAft>
              <a:buNone/>
            </a:pPr>
            <a:r>
              <a:rPr lang="en-US" dirty="0">
                <a:solidFill>
                  <a:srgbClr val="8C4F34"/>
                </a:solidFill>
              </a:rPr>
              <a:t>Changing Times, Changing </a:t>
            </a:r>
            <a:r>
              <a:rPr lang="en-US" dirty="0" smtClean="0">
                <a:solidFill>
                  <a:srgbClr val="8C4F34"/>
                </a:solidFill>
              </a:rPr>
              <a:t>Needs</a:t>
            </a:r>
            <a:endParaRPr lang="en-US" dirty="0">
              <a:solidFill>
                <a:srgbClr val="8C4F34"/>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622727"/>
            <a:ext cx="5238096" cy="2361905"/>
          </a:xfrm>
          <a:prstGeom prst="rect">
            <a:avLst/>
          </a:prstGeom>
        </p:spPr>
      </p:pic>
    </p:spTree>
    <p:extLst>
      <p:ext uri="{BB962C8B-B14F-4D97-AF65-F5344CB8AC3E}">
        <p14:creationId xmlns:p14="http://schemas.microsoft.com/office/powerpoint/2010/main" val="276565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ntroduction</a:t>
            </a:r>
            <a:endParaRPr lang="en-US" dirty="0"/>
          </a:p>
        </p:txBody>
      </p:sp>
      <p:sp>
        <p:nvSpPr>
          <p:cNvPr id="3" name="Content Placeholder 2"/>
          <p:cNvSpPr>
            <a:spLocks noGrp="1"/>
          </p:cNvSpPr>
          <p:nvPr>
            <p:ph idx="1"/>
          </p:nvPr>
        </p:nvSpPr>
        <p:spPr/>
        <p:txBody>
          <a:bodyPr/>
          <a:lstStyle/>
          <a:p>
            <a:pPr marL="0" indent="0">
              <a:lnSpc>
                <a:spcPct val="150000"/>
              </a:lnSpc>
              <a:spcAft>
                <a:spcPts val="600"/>
              </a:spcAft>
              <a:buNone/>
            </a:pPr>
            <a:r>
              <a:rPr lang="en-US" dirty="0">
                <a:solidFill>
                  <a:srgbClr val="8C4F34"/>
                </a:solidFill>
              </a:rPr>
              <a:t>Changing Times, Changing Needs</a:t>
            </a:r>
          </a:p>
          <a:p>
            <a:pPr marL="0" indent="0">
              <a:spcAft>
                <a:spcPts val="600"/>
              </a:spcAft>
              <a:buNone/>
            </a:pPr>
            <a:endParaRPr lang="en-US" sz="1600" b="0" i="1" dirty="0">
              <a:solidFill>
                <a:schemeClr val="tx1"/>
              </a:solidFill>
            </a:endParaRPr>
          </a:p>
          <a:p>
            <a:endParaRPr lang="en-US" sz="1600" dirty="0"/>
          </a:p>
        </p:txBody>
      </p:sp>
      <p:sp>
        <p:nvSpPr>
          <p:cNvPr id="17" name="Rounded Rectangular Callout 12"/>
          <p:cNvSpPr>
            <a:spLocks noChangeArrowheads="1"/>
          </p:cNvSpPr>
          <p:nvPr/>
        </p:nvSpPr>
        <p:spPr bwMode="auto">
          <a:xfrm>
            <a:off x="1741488" y="2286000"/>
            <a:ext cx="3211512" cy="1599743"/>
          </a:xfrm>
          <a:custGeom>
            <a:avLst/>
            <a:gdLst>
              <a:gd name="connsiteX0" fmla="*/ 0 w 2906712"/>
              <a:gd name="connsiteY0" fmla="*/ 126209 h 757238"/>
              <a:gd name="connsiteX1" fmla="*/ 126209 w 2906712"/>
              <a:gd name="connsiteY1" fmla="*/ 0 h 757238"/>
              <a:gd name="connsiteX2" fmla="*/ 1695582 w 2906712"/>
              <a:gd name="connsiteY2" fmla="*/ 0 h 757238"/>
              <a:gd name="connsiteX3" fmla="*/ 1695582 w 2906712"/>
              <a:gd name="connsiteY3" fmla="*/ 0 h 757238"/>
              <a:gd name="connsiteX4" fmla="*/ 2422260 w 2906712"/>
              <a:gd name="connsiteY4" fmla="*/ 0 h 757238"/>
              <a:gd name="connsiteX5" fmla="*/ 2780503 w 2906712"/>
              <a:gd name="connsiteY5" fmla="*/ 0 h 757238"/>
              <a:gd name="connsiteX6" fmla="*/ 2906712 w 2906712"/>
              <a:gd name="connsiteY6" fmla="*/ 126209 h 757238"/>
              <a:gd name="connsiteX7" fmla="*/ 2906712 w 2906712"/>
              <a:gd name="connsiteY7" fmla="*/ 441722 h 757238"/>
              <a:gd name="connsiteX8" fmla="*/ 2906712 w 2906712"/>
              <a:gd name="connsiteY8" fmla="*/ 441722 h 757238"/>
              <a:gd name="connsiteX9" fmla="*/ 2906712 w 2906712"/>
              <a:gd name="connsiteY9" fmla="*/ 631032 h 757238"/>
              <a:gd name="connsiteX10" fmla="*/ 2906712 w 2906712"/>
              <a:gd name="connsiteY10" fmla="*/ 631029 h 757238"/>
              <a:gd name="connsiteX11" fmla="*/ 2780503 w 2906712"/>
              <a:gd name="connsiteY11" fmla="*/ 757238 h 757238"/>
              <a:gd name="connsiteX12" fmla="*/ 2422260 w 2906712"/>
              <a:gd name="connsiteY12" fmla="*/ 757238 h 757238"/>
              <a:gd name="connsiteX13" fmla="*/ 2447917 w 2906712"/>
              <a:gd name="connsiteY13" fmla="*/ 1066343 h 757238"/>
              <a:gd name="connsiteX14" fmla="*/ 1695582 w 2906712"/>
              <a:gd name="connsiteY14" fmla="*/ 757238 h 757238"/>
              <a:gd name="connsiteX15" fmla="*/ 126209 w 2906712"/>
              <a:gd name="connsiteY15" fmla="*/ 757238 h 757238"/>
              <a:gd name="connsiteX16" fmla="*/ 0 w 2906712"/>
              <a:gd name="connsiteY16" fmla="*/ 631029 h 757238"/>
              <a:gd name="connsiteX17" fmla="*/ 0 w 2906712"/>
              <a:gd name="connsiteY17" fmla="*/ 631032 h 757238"/>
              <a:gd name="connsiteX18" fmla="*/ 0 w 2906712"/>
              <a:gd name="connsiteY18" fmla="*/ 441722 h 757238"/>
              <a:gd name="connsiteX19" fmla="*/ 0 w 2906712"/>
              <a:gd name="connsiteY19" fmla="*/ 441722 h 757238"/>
              <a:gd name="connsiteX20" fmla="*/ 0 w 2906712"/>
              <a:gd name="connsiteY20" fmla="*/ 126209 h 757238"/>
              <a:gd name="connsiteX0" fmla="*/ 0 w 2906712"/>
              <a:gd name="connsiteY0" fmla="*/ 126209 h 1066343"/>
              <a:gd name="connsiteX1" fmla="*/ 126209 w 2906712"/>
              <a:gd name="connsiteY1" fmla="*/ 0 h 1066343"/>
              <a:gd name="connsiteX2" fmla="*/ 1695582 w 2906712"/>
              <a:gd name="connsiteY2" fmla="*/ 0 h 1066343"/>
              <a:gd name="connsiteX3" fmla="*/ 1695582 w 2906712"/>
              <a:gd name="connsiteY3" fmla="*/ 0 h 1066343"/>
              <a:gd name="connsiteX4" fmla="*/ 2422260 w 2906712"/>
              <a:gd name="connsiteY4" fmla="*/ 0 h 1066343"/>
              <a:gd name="connsiteX5" fmla="*/ 2780503 w 2906712"/>
              <a:gd name="connsiteY5" fmla="*/ 0 h 1066343"/>
              <a:gd name="connsiteX6" fmla="*/ 2906712 w 2906712"/>
              <a:gd name="connsiteY6" fmla="*/ 126209 h 1066343"/>
              <a:gd name="connsiteX7" fmla="*/ 2906712 w 2906712"/>
              <a:gd name="connsiteY7" fmla="*/ 441722 h 1066343"/>
              <a:gd name="connsiteX8" fmla="*/ 2906712 w 2906712"/>
              <a:gd name="connsiteY8" fmla="*/ 441722 h 1066343"/>
              <a:gd name="connsiteX9" fmla="*/ 2906712 w 2906712"/>
              <a:gd name="connsiteY9" fmla="*/ 631032 h 1066343"/>
              <a:gd name="connsiteX10" fmla="*/ 2906712 w 2906712"/>
              <a:gd name="connsiteY10" fmla="*/ 631029 h 1066343"/>
              <a:gd name="connsiteX11" fmla="*/ 2780503 w 2906712"/>
              <a:gd name="connsiteY11" fmla="*/ 757238 h 1066343"/>
              <a:gd name="connsiteX12" fmla="*/ 2422260 w 2906712"/>
              <a:gd name="connsiteY12" fmla="*/ 757238 h 1066343"/>
              <a:gd name="connsiteX13" fmla="*/ 2447917 w 2906712"/>
              <a:gd name="connsiteY13" fmla="*/ 1066343 h 1066343"/>
              <a:gd name="connsiteX14" fmla="*/ 2200909 w 2906712"/>
              <a:gd name="connsiteY14" fmla="*/ 757238 h 1066343"/>
              <a:gd name="connsiteX15" fmla="*/ 126209 w 2906712"/>
              <a:gd name="connsiteY15" fmla="*/ 757238 h 1066343"/>
              <a:gd name="connsiteX16" fmla="*/ 0 w 2906712"/>
              <a:gd name="connsiteY16" fmla="*/ 631029 h 1066343"/>
              <a:gd name="connsiteX17" fmla="*/ 0 w 2906712"/>
              <a:gd name="connsiteY17" fmla="*/ 631032 h 1066343"/>
              <a:gd name="connsiteX18" fmla="*/ 0 w 2906712"/>
              <a:gd name="connsiteY18" fmla="*/ 441722 h 1066343"/>
              <a:gd name="connsiteX19" fmla="*/ 0 w 2906712"/>
              <a:gd name="connsiteY19" fmla="*/ 441722 h 1066343"/>
              <a:gd name="connsiteX20" fmla="*/ 0 w 2906712"/>
              <a:gd name="connsiteY20" fmla="*/ 126209 h 10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6712" h="1066343">
                <a:moveTo>
                  <a:pt x="0" y="126209"/>
                </a:moveTo>
                <a:cubicBezTo>
                  <a:pt x="0" y="56506"/>
                  <a:pt x="56506" y="0"/>
                  <a:pt x="126209" y="0"/>
                </a:cubicBezTo>
                <a:lnTo>
                  <a:pt x="1695582" y="0"/>
                </a:lnTo>
                <a:lnTo>
                  <a:pt x="1695582" y="0"/>
                </a:lnTo>
                <a:lnTo>
                  <a:pt x="2422260" y="0"/>
                </a:lnTo>
                <a:lnTo>
                  <a:pt x="2780503" y="0"/>
                </a:lnTo>
                <a:cubicBezTo>
                  <a:pt x="2850206" y="0"/>
                  <a:pt x="2906712" y="56506"/>
                  <a:pt x="2906712" y="126209"/>
                </a:cubicBezTo>
                <a:lnTo>
                  <a:pt x="2906712" y="441722"/>
                </a:lnTo>
                <a:lnTo>
                  <a:pt x="2906712" y="441722"/>
                </a:lnTo>
                <a:lnTo>
                  <a:pt x="2906712" y="631032"/>
                </a:lnTo>
                <a:lnTo>
                  <a:pt x="2906712" y="631029"/>
                </a:lnTo>
                <a:cubicBezTo>
                  <a:pt x="2906712" y="700732"/>
                  <a:pt x="2850206" y="757238"/>
                  <a:pt x="2780503" y="757238"/>
                </a:cubicBezTo>
                <a:lnTo>
                  <a:pt x="2422260" y="757238"/>
                </a:lnTo>
                <a:lnTo>
                  <a:pt x="2447917" y="1066343"/>
                </a:lnTo>
                <a:lnTo>
                  <a:pt x="2200909" y="757238"/>
                </a:lnTo>
                <a:lnTo>
                  <a:pt x="126209" y="757238"/>
                </a:lnTo>
                <a:cubicBezTo>
                  <a:pt x="56506" y="757238"/>
                  <a:pt x="0" y="700732"/>
                  <a:pt x="0" y="631029"/>
                </a:cubicBezTo>
                <a:lnTo>
                  <a:pt x="0" y="631032"/>
                </a:lnTo>
                <a:lnTo>
                  <a:pt x="0" y="441722"/>
                </a:lnTo>
                <a:lnTo>
                  <a:pt x="0" y="441722"/>
                </a:lnTo>
                <a:lnTo>
                  <a:pt x="0" y="126209"/>
                </a:lnTo>
                <a:close/>
              </a:path>
            </a:pathLst>
          </a:custGeom>
          <a:solidFill>
            <a:schemeClr val="bg1"/>
          </a:solidFill>
          <a:ln w="9525" algn="ctr">
            <a:noFill/>
            <a:round/>
            <a:headEnd/>
            <a:tailEnd/>
          </a:ln>
          <a:effectLst>
            <a:outerShdw blurRad="114300" sx="102000" sy="102000" algn="ctr" rotWithShape="0">
              <a:prstClr val="black">
                <a:alpha val="40000"/>
              </a:prstClr>
            </a:outerShdw>
          </a:effectLst>
        </p:spPr>
        <p:txBody>
          <a:bodyPr/>
          <a:lstStyle/>
          <a:p>
            <a:r>
              <a:rPr lang="en-US" sz="1600" dirty="0"/>
              <a:t>It’s a nice idea, but I’m not sure that the business can support two part-time </a:t>
            </a:r>
            <a:r>
              <a:rPr lang="en-US" sz="1600" dirty="0" smtClean="0"/>
              <a:t> employees </a:t>
            </a:r>
            <a:r>
              <a:rPr lang="en-US" sz="1600" dirty="0"/>
              <a:t>on an ongoing basis.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622727"/>
            <a:ext cx="5238096" cy="2361905"/>
          </a:xfrm>
          <a:prstGeom prst="rect">
            <a:avLst/>
          </a:prstGeom>
        </p:spPr>
      </p:pic>
    </p:spTree>
    <p:extLst>
      <p:ext uri="{BB962C8B-B14F-4D97-AF65-F5344CB8AC3E}">
        <p14:creationId xmlns:p14="http://schemas.microsoft.com/office/powerpoint/2010/main" val="72702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2400" y="844550"/>
            <a:ext cx="5486400" cy="4237624"/>
          </a:xfrm>
        </p:spPr>
        <p:txBody>
          <a:bodyPr>
            <a:normAutofit/>
          </a:bodyPr>
          <a:lstStyle/>
          <a:p>
            <a:pPr marL="0" indent="0">
              <a:lnSpc>
                <a:spcPct val="150000"/>
              </a:lnSpc>
              <a:spcAft>
                <a:spcPts val="600"/>
              </a:spcAft>
              <a:buNone/>
              <a:defRPr/>
            </a:pPr>
            <a:r>
              <a:rPr lang="en-US" dirty="0">
                <a:solidFill>
                  <a:srgbClr val="8C4F34"/>
                </a:solidFill>
              </a:rPr>
              <a:t>Financial Records</a:t>
            </a:r>
          </a:p>
          <a:p>
            <a:pPr marL="0" indent="0">
              <a:spcAft>
                <a:spcPts val="600"/>
              </a:spcAft>
              <a:buNone/>
              <a:defRPr/>
            </a:pPr>
            <a:r>
              <a:rPr lang="en-US" sz="1400" b="0" dirty="0">
                <a:solidFill>
                  <a:schemeClr val="tx1"/>
                </a:solidFill>
              </a:rPr>
              <a:t>Jack and Joanie know that their financial </a:t>
            </a:r>
            <a:r>
              <a:rPr lang="en-US" sz="1400" b="0" dirty="0" smtClean="0">
                <a:solidFill>
                  <a:schemeClr val="tx1"/>
                </a:solidFill>
              </a:rPr>
              <a:t>records are complete</a:t>
            </a:r>
            <a:br>
              <a:rPr lang="en-US" sz="1400" b="0" dirty="0" smtClean="0">
                <a:solidFill>
                  <a:schemeClr val="tx1"/>
                </a:solidFill>
              </a:rPr>
            </a:br>
            <a:r>
              <a:rPr lang="en-US" sz="1400" b="0" dirty="0" smtClean="0">
                <a:solidFill>
                  <a:schemeClr val="tx1"/>
                </a:solidFill>
              </a:rPr>
              <a:t>and </a:t>
            </a:r>
            <a:r>
              <a:rPr lang="en-US" sz="1400" b="0" dirty="0">
                <a:solidFill>
                  <a:schemeClr val="tx1"/>
                </a:solidFill>
              </a:rPr>
              <a:t>accurate by:</a:t>
            </a:r>
          </a:p>
          <a:p>
            <a:pPr marL="171450" indent="-171450">
              <a:defRPr/>
            </a:pPr>
            <a:r>
              <a:rPr lang="en-US" sz="1400" b="0" dirty="0">
                <a:solidFill>
                  <a:schemeClr val="tx1"/>
                </a:solidFill>
              </a:rPr>
              <a:t>Keeping all business receipts.</a:t>
            </a:r>
          </a:p>
          <a:p>
            <a:pPr marL="171450" indent="-171450">
              <a:defRPr/>
            </a:pPr>
            <a:r>
              <a:rPr lang="en-US" sz="1400" b="0" dirty="0">
                <a:solidFill>
                  <a:schemeClr val="tx1"/>
                </a:solidFill>
              </a:rPr>
              <a:t>Recording business income and expenses in a journal.</a:t>
            </a:r>
          </a:p>
          <a:p>
            <a:pPr marL="171450" indent="-171450">
              <a:defRPr/>
            </a:pPr>
            <a:r>
              <a:rPr lang="en-US" sz="1400" b="0" dirty="0">
                <a:solidFill>
                  <a:schemeClr val="tx1"/>
                </a:solidFill>
              </a:rPr>
              <a:t>Summarizing all journal entries in a monthly ledger.</a:t>
            </a:r>
          </a:p>
          <a:p>
            <a:pPr marL="171450" indent="-171450">
              <a:defRPr/>
            </a:pPr>
            <a:r>
              <a:rPr lang="en-US" sz="1400" b="0" dirty="0">
                <a:solidFill>
                  <a:schemeClr val="tx1"/>
                </a:solidFill>
              </a:rPr>
              <a:t>Developing an income statement from the monthly </a:t>
            </a:r>
            <a:r>
              <a:rPr lang="en-US" sz="1400" b="0" dirty="0" smtClean="0">
                <a:solidFill>
                  <a:schemeClr val="tx1"/>
                </a:solidFill>
              </a:rPr>
              <a:t>ledger</a:t>
            </a:r>
            <a:br>
              <a:rPr lang="en-US" sz="1400" b="0" dirty="0" smtClean="0">
                <a:solidFill>
                  <a:schemeClr val="tx1"/>
                </a:solidFill>
              </a:rPr>
            </a:br>
            <a:r>
              <a:rPr lang="en-US" sz="1400" b="0" dirty="0" smtClean="0">
                <a:solidFill>
                  <a:schemeClr val="tx1"/>
                </a:solidFill>
              </a:rPr>
              <a:t>to </a:t>
            </a:r>
            <a:r>
              <a:rPr lang="en-US" sz="1400" b="0" dirty="0">
                <a:solidFill>
                  <a:schemeClr val="tx1"/>
                </a:solidFill>
              </a:rPr>
              <a:t>estimate profitability.</a:t>
            </a:r>
          </a:p>
          <a:p>
            <a:pPr marL="171450" indent="-171450">
              <a:defRPr/>
            </a:pPr>
            <a:r>
              <a:rPr lang="en-US" sz="1400" b="0" dirty="0">
                <a:solidFill>
                  <a:schemeClr val="tx1"/>
                </a:solidFill>
              </a:rPr>
              <a:t>Categorizing the information by enterprise to determine which combination of enterprises provides the greatest </a:t>
            </a:r>
            <a:r>
              <a:rPr lang="en-US" sz="1400" b="0" dirty="0" smtClean="0">
                <a:solidFill>
                  <a:schemeClr val="tx1"/>
                </a:solidFill>
              </a:rPr>
              <a:t>opportunity</a:t>
            </a:r>
            <a:br>
              <a:rPr lang="en-US" sz="1400" b="0" dirty="0" smtClean="0">
                <a:solidFill>
                  <a:schemeClr val="tx1"/>
                </a:solidFill>
              </a:rPr>
            </a:br>
            <a:r>
              <a:rPr lang="en-US" sz="1400" b="0" dirty="0" smtClean="0">
                <a:solidFill>
                  <a:schemeClr val="tx1"/>
                </a:solidFill>
              </a:rPr>
              <a:t>for </a:t>
            </a:r>
            <a:r>
              <a:rPr lang="en-US" sz="1400" b="0" dirty="0">
                <a:solidFill>
                  <a:schemeClr val="tx1"/>
                </a:solidFill>
              </a:rPr>
              <a:t>profitability</a:t>
            </a:r>
            <a:r>
              <a:rPr lang="en-US" sz="1400" b="0" dirty="0"/>
              <a:t>.</a:t>
            </a:r>
            <a:endParaRPr lang="en-US" sz="1400" b="0" i="1" dirty="0"/>
          </a:p>
          <a:p>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295" y="4038600"/>
            <a:ext cx="3161905" cy="2009524"/>
          </a:xfrm>
          <a:prstGeom prst="rect">
            <a:avLst/>
          </a:prstGeom>
        </p:spPr>
      </p:pic>
    </p:spTree>
    <p:extLst>
      <p:ext uri="{BB962C8B-B14F-4D97-AF65-F5344CB8AC3E}">
        <p14:creationId xmlns:p14="http://schemas.microsoft.com/office/powerpoint/2010/main" val="52637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2400" y="762000"/>
            <a:ext cx="5486400" cy="4591050"/>
          </a:xfrm>
        </p:spPr>
        <p:txBody>
          <a:bodyPr>
            <a:normAutofit fontScale="85000" lnSpcReduction="10000"/>
          </a:bodyPr>
          <a:lstStyle/>
          <a:p>
            <a:pPr marL="0" indent="0">
              <a:lnSpc>
                <a:spcPct val="120000"/>
              </a:lnSpc>
              <a:spcAft>
                <a:spcPts val="600"/>
              </a:spcAft>
              <a:buNone/>
              <a:defRPr/>
            </a:pPr>
            <a:r>
              <a:rPr lang="en-US" dirty="0"/>
              <a:t>Financial Statements</a:t>
            </a:r>
          </a:p>
          <a:p>
            <a:pPr marL="0" indent="0">
              <a:lnSpc>
                <a:spcPct val="120000"/>
              </a:lnSpc>
              <a:buNone/>
              <a:defRPr/>
            </a:pPr>
            <a:r>
              <a:rPr lang="en-US" sz="2100" b="0" dirty="0">
                <a:solidFill>
                  <a:schemeClr val="tx1"/>
                </a:solidFill>
              </a:rPr>
              <a:t>The financial statements that Jack and Joanie created include:</a:t>
            </a:r>
          </a:p>
          <a:p>
            <a:pPr marL="171450" indent="-171450">
              <a:lnSpc>
                <a:spcPct val="120000"/>
              </a:lnSpc>
              <a:defRPr/>
            </a:pPr>
            <a:r>
              <a:rPr lang="en-US" sz="2100" b="0" dirty="0">
                <a:solidFill>
                  <a:schemeClr val="tx1"/>
                </a:solidFill>
              </a:rPr>
              <a:t>Cash flow </a:t>
            </a:r>
            <a:r>
              <a:rPr lang="en-US" sz="2100" b="0" dirty="0" smtClean="0">
                <a:solidFill>
                  <a:schemeClr val="tx1"/>
                </a:solidFill>
              </a:rPr>
              <a:t>statements</a:t>
            </a:r>
            <a:endParaRPr lang="en-US" sz="2100" b="0" dirty="0">
              <a:solidFill>
                <a:schemeClr val="tx1"/>
              </a:solidFill>
            </a:endParaRPr>
          </a:p>
          <a:p>
            <a:pPr marL="171450" indent="-171450">
              <a:lnSpc>
                <a:spcPct val="120000"/>
              </a:lnSpc>
              <a:defRPr/>
            </a:pPr>
            <a:r>
              <a:rPr lang="en-US" sz="2100" b="0" dirty="0">
                <a:solidFill>
                  <a:schemeClr val="tx1"/>
                </a:solidFill>
              </a:rPr>
              <a:t>Balance </a:t>
            </a:r>
            <a:r>
              <a:rPr lang="en-US" sz="2100" b="0" dirty="0" smtClean="0">
                <a:solidFill>
                  <a:schemeClr val="tx1"/>
                </a:solidFill>
              </a:rPr>
              <a:t>sheets</a:t>
            </a:r>
            <a:endParaRPr lang="en-US" sz="2100" b="0" dirty="0">
              <a:solidFill>
                <a:schemeClr val="tx1"/>
              </a:solidFill>
            </a:endParaRPr>
          </a:p>
          <a:p>
            <a:pPr marL="171450" indent="-171450">
              <a:lnSpc>
                <a:spcPct val="120000"/>
              </a:lnSpc>
              <a:defRPr/>
            </a:pPr>
            <a:r>
              <a:rPr lang="en-US" sz="2100" b="0" dirty="0">
                <a:solidFill>
                  <a:schemeClr val="tx1"/>
                </a:solidFill>
              </a:rPr>
              <a:t>Income </a:t>
            </a:r>
            <a:r>
              <a:rPr lang="en-US" sz="2100" b="0" dirty="0" smtClean="0">
                <a:solidFill>
                  <a:schemeClr val="tx1"/>
                </a:solidFill>
              </a:rPr>
              <a:t>statements</a:t>
            </a:r>
            <a:endParaRPr lang="en-US" sz="2100" b="0" dirty="0">
              <a:solidFill>
                <a:schemeClr val="tx1"/>
              </a:solidFill>
            </a:endParaRPr>
          </a:p>
          <a:p>
            <a:pPr marL="171450" indent="-171450">
              <a:lnSpc>
                <a:spcPct val="120000"/>
              </a:lnSpc>
              <a:spcAft>
                <a:spcPts val="600"/>
              </a:spcAft>
              <a:defRPr/>
            </a:pPr>
            <a:r>
              <a:rPr lang="en-US" sz="2100" b="0" dirty="0">
                <a:solidFill>
                  <a:schemeClr val="tx1"/>
                </a:solidFill>
              </a:rPr>
              <a:t>Statements of owner </a:t>
            </a:r>
            <a:r>
              <a:rPr lang="en-US" sz="2100" b="0" dirty="0" smtClean="0">
                <a:solidFill>
                  <a:schemeClr val="tx1"/>
                </a:solidFill>
              </a:rPr>
              <a:t>equity</a:t>
            </a:r>
            <a:endParaRPr lang="en-US" sz="2100" b="0" i="1" dirty="0">
              <a:solidFill>
                <a:schemeClr val="tx1"/>
              </a:solidFill>
            </a:endParaRPr>
          </a:p>
          <a:p>
            <a:pPr marL="0" indent="0">
              <a:lnSpc>
                <a:spcPct val="120000"/>
              </a:lnSpc>
              <a:spcAft>
                <a:spcPts val="600"/>
              </a:spcAft>
              <a:buNone/>
              <a:defRPr/>
            </a:pPr>
            <a:r>
              <a:rPr lang="en-US" sz="1900" b="0" dirty="0">
                <a:solidFill>
                  <a:schemeClr val="tx1"/>
                </a:solidFill>
              </a:rPr>
              <a:t>These statements help them to determine </a:t>
            </a:r>
            <a:r>
              <a:rPr lang="en-US" sz="1900" b="0" dirty="0" smtClean="0">
                <a:solidFill>
                  <a:schemeClr val="tx1"/>
                </a:solidFill>
              </a:rPr>
              <a:t>whether</a:t>
            </a:r>
            <a:br>
              <a:rPr lang="en-US" sz="1900" b="0" dirty="0" smtClean="0">
                <a:solidFill>
                  <a:schemeClr val="tx1"/>
                </a:solidFill>
              </a:rPr>
            </a:br>
            <a:r>
              <a:rPr lang="en-US" sz="1900" b="0" dirty="0" smtClean="0"/>
              <a:t>the </a:t>
            </a:r>
            <a:r>
              <a:rPr lang="en-US" sz="1900" b="0" dirty="0"/>
              <a:t>business is generating </a:t>
            </a:r>
            <a:r>
              <a:rPr lang="en-US" sz="1900" u="sng" dirty="0">
                <a:solidFill>
                  <a:schemeClr val="accent2"/>
                </a:solidFill>
              </a:rPr>
              <a:t>equity</a:t>
            </a:r>
            <a:r>
              <a:rPr lang="en-US" sz="1900" b="0" dirty="0"/>
              <a:t> growth </a:t>
            </a:r>
            <a:r>
              <a:rPr lang="en-US" sz="1900" b="0" dirty="0" smtClean="0"/>
              <a:t>and</a:t>
            </a:r>
            <a:br>
              <a:rPr lang="en-US" sz="1900" b="0" dirty="0" smtClean="0"/>
            </a:br>
            <a:r>
              <a:rPr lang="en-US" sz="1900" u="sng" dirty="0" smtClean="0">
                <a:solidFill>
                  <a:schemeClr val="accent2"/>
                </a:solidFill>
              </a:rPr>
              <a:t>net </a:t>
            </a:r>
            <a:r>
              <a:rPr lang="en-US" sz="1900" u="sng" dirty="0">
                <a:solidFill>
                  <a:schemeClr val="accent2"/>
                </a:solidFill>
              </a:rPr>
              <a:t>farm income</a:t>
            </a:r>
            <a:r>
              <a:rPr lang="en-US" sz="1900" b="0" dirty="0"/>
              <a:t>. </a:t>
            </a:r>
          </a:p>
          <a:p>
            <a:pPr marL="0" indent="0">
              <a:lnSpc>
                <a:spcPct val="120000"/>
              </a:lnSpc>
              <a:buNone/>
              <a:defRPr/>
            </a:pPr>
            <a:r>
              <a:rPr lang="en-US" sz="1900" dirty="0"/>
              <a:t>If you are not familiar with financial statements, you should review the course, </a:t>
            </a:r>
            <a:r>
              <a:rPr lang="en-US" sz="1900" i="1" dirty="0"/>
              <a:t>Getting on Track: Better Management through Financial Statements</a:t>
            </a:r>
            <a:r>
              <a:rPr lang="en-US" sz="1900" dirty="0"/>
              <a:t>.</a:t>
            </a:r>
            <a:endParaRPr lang="en-US" sz="1900" b="0" dirty="0"/>
          </a:p>
          <a:p>
            <a:pPr marL="171450" indent="-171450">
              <a:lnSpc>
                <a:spcPct val="120000"/>
              </a:lnSpc>
              <a:defRPr/>
            </a:pPr>
            <a:endParaRPr lang="en-US" b="0" i="1" dirty="0"/>
          </a:p>
          <a:p>
            <a:pPr>
              <a:lnSpc>
                <a:spcPct val="120000"/>
              </a:lnSpc>
            </a:pPr>
            <a:endParaRPr lang="en-US" dirty="0"/>
          </a:p>
        </p:txBody>
      </p:sp>
      <p:sp>
        <p:nvSpPr>
          <p:cNvPr id="20" name="Rectangle 19"/>
          <p:cNvSpPr/>
          <p:nvPr/>
        </p:nvSpPr>
        <p:spPr>
          <a:xfrm>
            <a:off x="0" y="5911850"/>
            <a:ext cx="5867400" cy="946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89" y="5486400"/>
            <a:ext cx="1499211" cy="92129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9600" y="5216210"/>
            <a:ext cx="1369743" cy="1435415"/>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3650" y="5106941"/>
            <a:ext cx="1206500" cy="1598659"/>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1762" y="5633500"/>
            <a:ext cx="2101523" cy="88001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486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18" name="Content Placeholder 2"/>
          <p:cNvSpPr>
            <a:spLocks noGrp="1"/>
          </p:cNvSpPr>
          <p:nvPr>
            <p:ph idx="1"/>
          </p:nvPr>
        </p:nvSpPr>
        <p:spPr>
          <a:xfrm>
            <a:off x="152400" y="762001"/>
            <a:ext cx="5486400" cy="3919537"/>
          </a:xfrm>
        </p:spPr>
        <p:txBody>
          <a:bodyPr>
            <a:normAutofit fontScale="77500" lnSpcReduction="20000"/>
          </a:bodyPr>
          <a:lstStyle/>
          <a:p>
            <a:pPr marL="0" indent="0">
              <a:lnSpc>
                <a:spcPct val="120000"/>
              </a:lnSpc>
              <a:spcAft>
                <a:spcPts val="600"/>
              </a:spcAft>
              <a:buNone/>
              <a:defRPr/>
            </a:pPr>
            <a:r>
              <a:rPr lang="en-US" dirty="0"/>
              <a:t>Financial Statements</a:t>
            </a:r>
          </a:p>
          <a:p>
            <a:pPr marL="0" indent="0">
              <a:lnSpc>
                <a:spcPct val="120000"/>
              </a:lnSpc>
              <a:buNone/>
              <a:defRPr/>
            </a:pPr>
            <a:r>
              <a:rPr lang="en-US" b="0" dirty="0"/>
              <a:t>The financial statements that Jack and Joanie created include:</a:t>
            </a:r>
          </a:p>
          <a:p>
            <a:pPr marL="171450" indent="-171450">
              <a:lnSpc>
                <a:spcPct val="120000"/>
              </a:lnSpc>
              <a:defRPr/>
            </a:pPr>
            <a:r>
              <a:rPr lang="en-US" b="0" dirty="0"/>
              <a:t>Cash flow statements.</a:t>
            </a:r>
          </a:p>
          <a:p>
            <a:pPr marL="171450" indent="-171450">
              <a:lnSpc>
                <a:spcPct val="120000"/>
              </a:lnSpc>
              <a:defRPr/>
            </a:pPr>
            <a:r>
              <a:rPr lang="en-US" b="0" dirty="0"/>
              <a:t>Balance sheets.</a:t>
            </a:r>
          </a:p>
          <a:p>
            <a:pPr marL="171450" indent="-171450">
              <a:lnSpc>
                <a:spcPct val="120000"/>
              </a:lnSpc>
              <a:defRPr/>
            </a:pPr>
            <a:r>
              <a:rPr lang="en-US" b="0" dirty="0"/>
              <a:t>Income statements.</a:t>
            </a:r>
          </a:p>
          <a:p>
            <a:pPr marL="171450" indent="-171450">
              <a:lnSpc>
                <a:spcPct val="120000"/>
              </a:lnSpc>
              <a:spcAft>
                <a:spcPts val="600"/>
              </a:spcAft>
              <a:defRPr/>
            </a:pPr>
            <a:r>
              <a:rPr lang="en-US" b="0" dirty="0"/>
              <a:t>Statements of owner equity.</a:t>
            </a:r>
            <a:endParaRPr lang="en-US" b="0" i="1" dirty="0"/>
          </a:p>
          <a:p>
            <a:pPr marL="0" indent="0">
              <a:lnSpc>
                <a:spcPct val="120000"/>
              </a:lnSpc>
              <a:spcAft>
                <a:spcPts val="600"/>
              </a:spcAft>
              <a:buNone/>
              <a:defRPr/>
            </a:pPr>
            <a:r>
              <a:rPr lang="en-US" sz="1900" b="0" dirty="0"/>
              <a:t>These statements help them to determine whether the business is generating </a:t>
            </a:r>
            <a:r>
              <a:rPr lang="en-US" sz="1900" u="sng" dirty="0">
                <a:solidFill>
                  <a:schemeClr val="accent2"/>
                </a:solidFill>
              </a:rPr>
              <a:t>equity</a:t>
            </a:r>
            <a:r>
              <a:rPr lang="en-US" sz="1900" b="0" dirty="0"/>
              <a:t> growth and </a:t>
            </a:r>
            <a:r>
              <a:rPr lang="en-US" sz="1900" u="sng" dirty="0">
                <a:solidFill>
                  <a:schemeClr val="accent2"/>
                </a:solidFill>
              </a:rPr>
              <a:t>net farm income</a:t>
            </a:r>
            <a:r>
              <a:rPr lang="en-US" sz="1900" b="0" dirty="0"/>
              <a:t>. </a:t>
            </a:r>
          </a:p>
          <a:p>
            <a:pPr marL="0" indent="0">
              <a:lnSpc>
                <a:spcPct val="120000"/>
              </a:lnSpc>
              <a:buNone/>
              <a:defRPr/>
            </a:pPr>
            <a:r>
              <a:rPr lang="en-US" sz="1900" dirty="0"/>
              <a:t>If you are not familiar with financial statements, you should review the course, </a:t>
            </a:r>
            <a:r>
              <a:rPr lang="en-US" sz="1900" i="1" dirty="0"/>
              <a:t>Getting on Track: Better Management through Financial Statements</a:t>
            </a:r>
            <a:r>
              <a:rPr lang="en-US" sz="1900" dirty="0"/>
              <a:t>.</a:t>
            </a:r>
            <a:endParaRPr lang="en-US" sz="1900" b="0" dirty="0"/>
          </a:p>
          <a:p>
            <a:pPr marL="171450" indent="-171450">
              <a:lnSpc>
                <a:spcPct val="120000"/>
              </a:lnSpc>
              <a:defRPr/>
            </a:pPr>
            <a:endParaRPr lang="en-US" b="0" i="1" dirty="0"/>
          </a:p>
          <a:p>
            <a:pPr>
              <a:lnSpc>
                <a:spcPct val="120000"/>
              </a:lnSpc>
            </a:pPr>
            <a:endParaRPr lang="en-US" dirty="0"/>
          </a:p>
        </p:txBody>
      </p:sp>
      <p:sp>
        <p:nvSpPr>
          <p:cNvPr id="19" name="Rectangle 18"/>
          <p:cNvSpPr/>
          <p:nvPr/>
        </p:nvSpPr>
        <p:spPr>
          <a:xfrm>
            <a:off x="0" y="5911850"/>
            <a:ext cx="5867400" cy="946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10"/>
          <p:cNvSpPr>
            <a:spLocks noChangeArrowheads="1"/>
          </p:cNvSpPr>
          <p:nvPr/>
        </p:nvSpPr>
        <p:spPr bwMode="auto">
          <a:xfrm rot="7489606">
            <a:off x="2402556" y="3129744"/>
            <a:ext cx="538413" cy="427018"/>
          </a:xfrm>
          <a:prstGeom prst="rightArrow">
            <a:avLst>
              <a:gd name="adj1" fmla="val 50000"/>
              <a:gd name="adj2" fmla="val 50003"/>
            </a:avLst>
          </a:prstGeom>
          <a:solidFill>
            <a:srgbClr val="FFFF00"/>
          </a:solidFill>
          <a:ln w="9525" algn="ctr">
            <a:solidFill>
              <a:schemeClr val="tx1"/>
            </a:solidFill>
            <a:round/>
            <a:headEnd/>
            <a:tailEnd/>
          </a:ln>
          <a:effectLst>
            <a:outerShdw blurRad="50800" dist="38100" dir="2700000" algn="tl" rotWithShape="0">
              <a:prstClr val="black">
                <a:alpha val="40000"/>
              </a:prstClr>
            </a:outerShdw>
          </a:effectLst>
        </p:spPr>
        <p:txBody>
          <a:bodyPr/>
          <a:lstStyle/>
          <a:p>
            <a:endParaRPr lang="en-US"/>
          </a:p>
        </p:txBody>
      </p:sp>
      <p:pic>
        <p:nvPicPr>
          <p:cNvPr id="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89" y="5486400"/>
            <a:ext cx="1499211" cy="92129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600" y="5216210"/>
            <a:ext cx="1369743" cy="1435415"/>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650" y="5106941"/>
            <a:ext cx="1206500" cy="1598659"/>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1762" y="5633500"/>
            <a:ext cx="2101523" cy="880013"/>
          </a:xfrm>
          <a:prstGeom prst="round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ular Callout 11"/>
          <p:cNvSpPr>
            <a:spLocks noChangeArrowheads="1"/>
          </p:cNvSpPr>
          <p:nvPr/>
        </p:nvSpPr>
        <p:spPr bwMode="auto">
          <a:xfrm>
            <a:off x="1831546" y="4661379"/>
            <a:ext cx="4369202" cy="1109662"/>
          </a:xfrm>
          <a:prstGeom prst="wedgeRoundRectCallout">
            <a:avLst>
              <a:gd name="adj1" fmla="val -35081"/>
              <a:gd name="adj2" fmla="val -125840"/>
              <a:gd name="adj3" fmla="val 16667"/>
            </a:avLst>
          </a:prstGeom>
          <a:solidFill>
            <a:schemeClr val="bg1"/>
          </a:solidFill>
          <a:ln w="9525" algn="ctr">
            <a:solidFill>
              <a:schemeClr val="tx1"/>
            </a:solidFill>
            <a:round/>
            <a:headEnd/>
            <a:tailEnd/>
          </a:ln>
          <a:effectLst>
            <a:outerShdw blurRad="50800" dist="38100" dir="2700000" algn="tl" rotWithShape="0">
              <a:prstClr val="black">
                <a:alpha val="40000"/>
              </a:prstClr>
            </a:outerShdw>
          </a:effectLst>
        </p:spPr>
        <p:txBody>
          <a:bodyPr/>
          <a:lstStyle/>
          <a:p>
            <a:r>
              <a:rPr lang="en-US" sz="1400" dirty="0" smtClean="0"/>
              <a:t>Equity i</a:t>
            </a:r>
            <a:r>
              <a:rPr lang="en-US" sz="1400" b="0" dirty="0" smtClean="0"/>
              <a:t>s </a:t>
            </a:r>
            <a:r>
              <a:rPr lang="en-US" sz="1400" b="0" dirty="0"/>
              <a:t>the part of the assets you </a:t>
            </a:r>
            <a:r>
              <a:rPr lang="en-US" sz="1400" b="0" dirty="0" smtClean="0"/>
              <a:t>own.</a:t>
            </a:r>
            <a:br>
              <a:rPr lang="en-US" sz="1400" b="0" dirty="0" smtClean="0"/>
            </a:br>
            <a:r>
              <a:rPr lang="en-US" sz="1400" b="0" dirty="0" smtClean="0"/>
              <a:t>For </a:t>
            </a:r>
            <a:r>
              <a:rPr lang="en-US" sz="1400" b="0" dirty="0"/>
              <a:t>example, your equity in the ranch is the value of the ranch assets less the amount you owe. Equity is also known as “net worth”. </a:t>
            </a:r>
          </a:p>
        </p:txBody>
      </p:sp>
    </p:spTree>
    <p:extLst>
      <p:ext uri="{BB962C8B-B14F-4D97-AF65-F5344CB8AC3E}">
        <p14:creationId xmlns:p14="http://schemas.microsoft.com/office/powerpoint/2010/main" val="11459838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UoW - Orange">
      <a:dk1>
        <a:sysClr val="windowText" lastClr="000000"/>
      </a:dk1>
      <a:lt1>
        <a:sysClr val="window" lastClr="FFFFFF"/>
      </a:lt1>
      <a:dk2>
        <a:srgbClr val="1F3461"/>
      </a:dk2>
      <a:lt2>
        <a:srgbClr val="EEECE1"/>
      </a:lt2>
      <a:accent1>
        <a:srgbClr val="265272"/>
      </a:accent1>
      <a:accent2>
        <a:srgbClr val="A04C04"/>
      </a:accent2>
      <a:accent3>
        <a:srgbClr val="609725"/>
      </a:accent3>
      <a:accent4>
        <a:srgbClr val="8064A2"/>
      </a:accent4>
      <a:accent5>
        <a:srgbClr val="1E7B66"/>
      </a:accent5>
      <a:accent6>
        <a:srgbClr val="DE6A05"/>
      </a:accent6>
      <a:hlink>
        <a:srgbClr val="0000FF"/>
      </a:hlink>
      <a:folHlink>
        <a:srgbClr val="800080"/>
      </a:folHlink>
    </a:clrScheme>
    <a:fontScheme name="Garamond - Arial">
      <a:majorFont>
        <a:latin typeface="Garamond"/>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3405</TotalTime>
  <Words>724</Words>
  <Application>Microsoft Office PowerPoint</Application>
  <PresentationFormat>On-screen Show (4:3)</PresentationFormat>
  <Paragraphs>133</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Understanding Financial Performance</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vector>
  </TitlesOfParts>
  <Company>ABG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dsutton</dc:creator>
  <cp:lastModifiedBy>John P. Hewlett</cp:lastModifiedBy>
  <cp:revision>411</cp:revision>
  <dcterms:created xsi:type="dcterms:W3CDTF">2011-06-28T16:29:34Z</dcterms:created>
  <dcterms:modified xsi:type="dcterms:W3CDTF">2012-10-17T22:52:19Z</dcterms:modified>
</cp:coreProperties>
</file>