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51"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50" r:id="rId29"/>
    <p:sldId id="301"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wrence, Lisa" initials="LL"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4F34"/>
    <a:srgbClr val="E8DAB6"/>
    <a:srgbClr val="DE6A05"/>
    <a:srgbClr val="E4C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73" autoAdjust="0"/>
    <p:restoredTop sz="87500" autoAdjust="0"/>
  </p:normalViewPr>
  <p:slideViewPr>
    <p:cSldViewPr>
      <p:cViewPr varScale="1">
        <p:scale>
          <a:sx n="67" d="100"/>
          <a:sy n="67" d="100"/>
        </p:scale>
        <p:origin x="-48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F53D-656E-4252-8C18-0BFC22AF0D3B}"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88CB-ECB5-4715-893E-F55A7117D60D}" type="slidenum">
              <a:rPr lang="en-US" smtClean="0"/>
              <a:pPr/>
              <a:t>‹#›</a:t>
            </a:fld>
            <a:endParaRPr lang="en-US"/>
          </a:p>
        </p:txBody>
      </p:sp>
    </p:spTree>
    <p:extLst>
      <p:ext uri="{BB962C8B-B14F-4D97-AF65-F5344CB8AC3E}">
        <p14:creationId xmlns:p14="http://schemas.microsoft.com/office/powerpoint/2010/main" val="4352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Audio:</a:t>
            </a: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r>
              <a:rPr lang="en-US" sz="1200" kern="1200" dirty="0" smtClean="0">
                <a:solidFill>
                  <a:schemeClr val="tx1"/>
                </a:solidFill>
                <a:effectLst/>
                <a:latin typeface="+mn-lt"/>
                <a:ea typeface="+mn-ea"/>
                <a:cs typeface="+mn-cs"/>
              </a:rPr>
              <a:t>Welcome to Getting on Track: Understanding Financial Performance. In this course you will learn how to analyze the health of your business using financial ratios.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 the next arrow to start at the beginning of the course or click the Menu link to select a lesson from the Main Menu. We recommend that you view the lessons in order the first time through the course.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1</a:t>
            </a:fld>
            <a:endParaRPr lang="en-US"/>
          </a:p>
        </p:txBody>
      </p:sp>
    </p:spTree>
    <p:extLst>
      <p:ext uri="{BB962C8B-B14F-4D97-AF65-F5344CB8AC3E}">
        <p14:creationId xmlns:p14="http://schemas.microsoft.com/office/powerpoint/2010/main" val="25824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2</a:t>
            </a:fld>
            <a:endParaRPr lang="en-US"/>
          </a:p>
        </p:txBody>
      </p:sp>
    </p:spTree>
    <p:extLst>
      <p:ext uri="{BB962C8B-B14F-4D97-AF65-F5344CB8AC3E}">
        <p14:creationId xmlns:p14="http://schemas.microsoft.com/office/powerpoint/2010/main" val="229037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arenR"/>
              <a:tabLst/>
            </a:pPr>
            <a:endParaRPr lang="en-US" sz="1000" kern="1200" dirty="0" smtClean="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000" kern="1200" dirty="0" smtClean="0">
                <a:solidFill>
                  <a:schemeClr val="tx1"/>
                </a:solidFill>
                <a:effectLst/>
                <a:latin typeface="Arial" pitchFamily="34" charset="0"/>
                <a:ea typeface="+mn-ea"/>
                <a:cs typeface="Arial" pitchFamily="34" charset="0"/>
              </a:rPr>
              <a:t>When you go to the doctor for a check-up, they gather information; such as your blood pressure, your temperature, your pulse, and any other information they deem necessary for determining your medical health.</a:t>
            </a:r>
          </a:p>
          <a:p>
            <a:pPr marL="228600" marR="0" lvl="0" indent="-228600" algn="l" defTabSz="914400" rtl="0" eaLnBrk="1" fontAlgn="base" latinLnBrk="0" hangingPunct="1">
              <a:lnSpc>
                <a:spcPct val="100000"/>
              </a:lnSpc>
              <a:spcBef>
                <a:spcPct val="0"/>
              </a:spcBef>
              <a:spcAft>
                <a:spcPct val="0"/>
              </a:spcAft>
              <a:buClrTx/>
              <a:buSzTx/>
              <a:buFontTx/>
              <a:buAutoNum type="arabicParenR"/>
              <a:tabLst/>
            </a:pPr>
            <a:endParaRPr lang="en-US" sz="1000" kern="1200" dirty="0" smtClean="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000" kern="1200" dirty="0" smtClean="0">
                <a:solidFill>
                  <a:schemeClr val="tx1"/>
                </a:solidFill>
                <a:effectLst/>
                <a:latin typeface="Arial" pitchFamily="34" charset="0"/>
                <a:ea typeface="+mn-ea"/>
                <a:cs typeface="Arial" pitchFamily="34" charset="0"/>
              </a:rPr>
              <a:t>Each vital sign has some general guidelines of what the measure should be.  For example, the temperature for a healthy adult should be between 97.8 and ̊ </a:t>
            </a:r>
            <a:r>
              <a:rPr lang="en-US" sz="1000" kern="1200" dirty="0" err="1" smtClean="0">
                <a:solidFill>
                  <a:schemeClr val="tx1"/>
                </a:solidFill>
                <a:effectLst/>
                <a:latin typeface="Arial" pitchFamily="34" charset="0"/>
                <a:ea typeface="+mn-ea"/>
                <a:cs typeface="Arial" pitchFamily="34" charset="0"/>
              </a:rPr>
              <a:t>99.1F</a:t>
            </a:r>
            <a:r>
              <a:rPr lang="en-US" sz="1000" kern="1200" dirty="0" smtClean="0">
                <a:solidFill>
                  <a:schemeClr val="tx1"/>
                </a:solidFill>
                <a:effectLst/>
                <a:latin typeface="Arial" pitchFamily="34" charset="0"/>
                <a:ea typeface="+mn-ea"/>
                <a:cs typeface="Arial" pitchFamily="34" charset="0"/>
              </a:rPr>
              <a:t>.</a:t>
            </a:r>
          </a:p>
          <a:p>
            <a:pPr marL="228600" marR="0" lvl="0" indent="-228600" algn="l" defTabSz="914400" rtl="0" eaLnBrk="1" fontAlgn="base" latinLnBrk="0" hangingPunct="1">
              <a:lnSpc>
                <a:spcPct val="100000"/>
              </a:lnSpc>
              <a:spcBef>
                <a:spcPct val="0"/>
              </a:spcBef>
              <a:spcAft>
                <a:spcPct val="0"/>
              </a:spcAft>
              <a:buClrTx/>
              <a:buSzTx/>
              <a:buFontTx/>
              <a:buAutoNum type="arabicParenR"/>
              <a:tabLst/>
            </a:pPr>
            <a:endParaRPr lang="en-US" sz="1000" kern="1200" dirty="0" smtClean="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000" kern="1200" dirty="0" smtClean="0">
                <a:solidFill>
                  <a:schemeClr val="tx1"/>
                </a:solidFill>
                <a:effectLst/>
                <a:latin typeface="Arial" pitchFamily="34" charset="0"/>
                <a:ea typeface="+mn-ea"/>
                <a:cs typeface="Arial" pitchFamily="34" charset="0"/>
              </a:rPr>
              <a:t>Anything outside this range might indicate a potential health problem. </a:t>
            </a:r>
            <a:r>
              <a:rPr lang="en-US" sz="1000" kern="1200" baseline="0" dirty="0" smtClean="0">
                <a:solidFill>
                  <a:schemeClr val="tx1"/>
                </a:solidFill>
                <a:effectLst/>
                <a:latin typeface="Arial" pitchFamily="34" charset="0"/>
                <a:ea typeface="+mn-ea"/>
                <a:cs typeface="Arial" pitchFamily="34" charset="0"/>
              </a:rPr>
              <a:t> </a:t>
            </a:r>
            <a:r>
              <a:rPr lang="en-US" sz="1000" kern="1200" dirty="0" smtClean="0">
                <a:solidFill>
                  <a:schemeClr val="tx1"/>
                </a:solidFill>
                <a:effectLst/>
                <a:latin typeface="Arial" pitchFamily="34" charset="0"/>
                <a:ea typeface="+mn-ea"/>
                <a:cs typeface="Arial" pitchFamily="34" charset="0"/>
              </a:rPr>
              <a:t>It does not indicate what the problem is, but gives the doctor and patient an indicator that some action may be necessary.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5</a:t>
            </a:fld>
            <a:endParaRPr lang="en-US"/>
          </a:p>
        </p:txBody>
      </p:sp>
    </p:spTree>
    <p:extLst>
      <p:ext uri="{BB962C8B-B14F-4D97-AF65-F5344CB8AC3E}">
        <p14:creationId xmlns:p14="http://schemas.microsoft.com/office/powerpoint/2010/main" val="86832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itchFamily="34" charset="0"/>
                <a:ea typeface="+mn-ea"/>
                <a:cs typeface="Arial" pitchFamily="34" charset="0"/>
              </a:rPr>
              <a:t>The process is similar for analyzing financial performance. In financial analysis producers assess the business’s financial health and chart its progress. The analysis identifies any strengths and weaknesses and where action may be necessary to correct a problem.</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6</a:t>
            </a:fld>
            <a:endParaRPr lang="en-US"/>
          </a:p>
        </p:txBody>
      </p:sp>
    </p:spTree>
    <p:extLst>
      <p:ext uri="{BB962C8B-B14F-4D97-AF65-F5344CB8AC3E}">
        <p14:creationId xmlns:p14="http://schemas.microsoft.com/office/powerpoint/2010/main" val="290299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itchFamily="34" charset="0"/>
                <a:ea typeface="+mn-ea"/>
                <a:cs typeface="Arial" pitchFamily="34" charset="0"/>
              </a:rPr>
              <a:t>The information that can be gleaned from financial analysis is useful to different people in different ways. Click on the images to see how different individuals use information from financial analysis.</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9</a:t>
            </a:fld>
            <a:endParaRPr lang="en-US"/>
          </a:p>
        </p:txBody>
      </p:sp>
    </p:spTree>
    <p:extLst>
      <p:ext uri="{BB962C8B-B14F-4D97-AF65-F5344CB8AC3E}">
        <p14:creationId xmlns:p14="http://schemas.microsoft.com/office/powerpoint/2010/main" val="394643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endParaRPr kumimoji="0" lang="en-US" sz="1000" b="1"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lang="en-US" sz="1000" kern="1200" dirty="0" smtClean="0">
                <a:solidFill>
                  <a:schemeClr val="tx1"/>
                </a:solidFill>
                <a:effectLst/>
                <a:latin typeface="Arial" pitchFamily="34" charset="0"/>
                <a:ea typeface="+mn-ea"/>
                <a:cs typeface="Arial" pitchFamily="34" charset="0"/>
              </a:rPr>
              <a:t>In 1990 a group of industry experts began working together to promote uniformity in financial reporting and analysis for agriculture. This group, now called the Farm Financial Standards Council, developed Financial Guidelines for Agricultural Producers. The recommended measures were categorized into five broad categories: Liquidity, Solvency, Profitability, Financial Efficiency, and Repayment Capacity.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rPr>
              <a:t>Click the tabs to learn more about these categories.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13</a:t>
            </a:fld>
            <a:endParaRPr lang="en-US"/>
          </a:p>
        </p:txBody>
      </p:sp>
    </p:spTree>
    <p:extLst>
      <p:ext uri="{BB962C8B-B14F-4D97-AF65-F5344CB8AC3E}">
        <p14:creationId xmlns:p14="http://schemas.microsoft.com/office/powerpoint/2010/main" val="91936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endParaRPr kumimoji="0" lang="en-US" sz="1000" b="1" i="0" u="none" strike="noStrike" kern="1200" cap="none" normalizeH="0" baseline="0" dirty="0" smtClean="0">
              <a:ln>
                <a:noFill/>
              </a:ln>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There are hundreds of financial ratios that can be calculated.</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You can easily become overwhelmed by the number and variety of ratios to choose from. Smart business managers focus on only a few that are key to the success of their businesses.</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The Farm Financial Standards Council recommended 21 formulas for measuring the financial viability of farm and ranch operations. </a:t>
            </a:r>
          </a:p>
          <a:p>
            <a:pPr>
              <a:spcAft>
                <a:spcPts val="300"/>
              </a:spcAft>
            </a:pPr>
            <a:endParaRPr lang="en-US" sz="1000" kern="1200" dirty="0" smtClean="0">
              <a:solidFill>
                <a:schemeClr val="tx1"/>
              </a:solidFill>
              <a:effectLst/>
              <a:latin typeface="Arial" pitchFamily="34" charset="0"/>
              <a:ea typeface="+mn-ea"/>
              <a:cs typeface="Arial" pitchFamily="34" charset="0"/>
            </a:endParaRPr>
          </a:p>
          <a:p>
            <a:pPr>
              <a:spcAft>
                <a:spcPts val="300"/>
              </a:spcAft>
            </a:pPr>
            <a:r>
              <a:rPr lang="en-US" sz="1000" kern="1200" dirty="0" smtClean="0">
                <a:solidFill>
                  <a:schemeClr val="tx1"/>
                </a:solidFill>
                <a:effectLst/>
                <a:latin typeface="Arial" pitchFamily="34" charset="0"/>
                <a:ea typeface="+mn-ea"/>
                <a:cs typeface="Arial" pitchFamily="34" charset="0"/>
              </a:rPr>
              <a:t>In the following lessons you will learn 11 of these formulas to help you get started with financial analysis. As you become more comfortable with the process, you should include the additional measures that are recommended as well.</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21</a:t>
            </a:fld>
            <a:endParaRPr lang="en-US"/>
          </a:p>
        </p:txBody>
      </p:sp>
    </p:spTree>
    <p:extLst>
      <p:ext uri="{BB962C8B-B14F-4D97-AF65-F5344CB8AC3E}">
        <p14:creationId xmlns:p14="http://schemas.microsoft.com/office/powerpoint/2010/main" val="21786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itchFamily="34" charset="0"/>
                <a:ea typeface="+mn-ea"/>
                <a:cs typeface="Arial" pitchFamily="34" charset="0"/>
              </a:rPr>
              <a:t>Answer the following questions to check your understanding of financial analysis. Click</a:t>
            </a:r>
            <a:r>
              <a:rPr lang="en-US" sz="1000" kern="1200" baseline="0" dirty="0" smtClean="0">
                <a:solidFill>
                  <a:schemeClr val="tx1"/>
                </a:solidFill>
                <a:effectLst/>
                <a:latin typeface="Arial" pitchFamily="34" charset="0"/>
                <a:ea typeface="+mn-ea"/>
                <a:cs typeface="Arial" pitchFamily="34" charset="0"/>
              </a:rPr>
              <a:t> Submit to check your answers.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23</a:t>
            </a:fld>
            <a:endParaRPr lang="en-US"/>
          </a:p>
        </p:txBody>
      </p:sp>
    </p:spTree>
    <p:extLst>
      <p:ext uri="{BB962C8B-B14F-4D97-AF65-F5344CB8AC3E}">
        <p14:creationId xmlns:p14="http://schemas.microsoft.com/office/powerpoint/2010/main" val="368540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cap="none" normalizeH="0" baseline="0" dirty="0" smtClean="0">
              <a:ln>
                <a:noFill/>
              </a:ln>
              <a:solidFill>
                <a:schemeClr val="tx1"/>
              </a:solidFill>
              <a:effectLst/>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smtClean="0">
                <a:ln>
                  <a:noFill/>
                </a:ln>
                <a:solidFill>
                  <a:schemeClr val="tx1"/>
                </a:solidFill>
                <a:effectLst/>
                <a:latin typeface="Arial" charset="0"/>
              </a:rPr>
              <a:t>You have completed this lesson. Review the key points on screen and then click the Next button to select one of the five key areas of financial performance to explore more deeply.</a:t>
            </a:r>
          </a:p>
          <a:p>
            <a:endParaRPr lang="en-US" sz="1000"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29</a:t>
            </a:fld>
            <a:endParaRPr lang="en-US"/>
          </a:p>
        </p:txBody>
      </p:sp>
    </p:spTree>
    <p:extLst>
      <p:ext uri="{BB962C8B-B14F-4D97-AF65-F5344CB8AC3E}">
        <p14:creationId xmlns:p14="http://schemas.microsoft.com/office/powerpoint/2010/main" val="22564387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U:\University of Wyoming\UOW11RW08e - Understating Finical Performance\PowerPoint ILT\Titl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914400"/>
            <a:ext cx="5867400" cy="2362200"/>
          </a:xfrm>
        </p:spPr>
        <p:txBody>
          <a:bodyPr anchor="b">
            <a:normAutofit/>
          </a:bodyPr>
          <a:lstStyle>
            <a:lvl1pPr algn="l">
              <a:defRPr sz="3600" b="1">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429000"/>
            <a:ext cx="5638800" cy="1752600"/>
          </a:xfrm>
        </p:spPr>
        <p:txBody>
          <a:bodyPr>
            <a:normAutofit/>
          </a:bodyPr>
          <a:lstStyle>
            <a:lvl1pPr marL="0" indent="0" algn="l">
              <a:buNone/>
              <a:defRPr sz="20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228600" y="5791200"/>
            <a:ext cx="1538908" cy="403754"/>
          </a:xfrm>
          <a:prstGeom prst="rect">
            <a:avLst/>
          </a:prstGeom>
          <a:noFill/>
        </p:spPr>
      </p:pic>
      <p:pic>
        <p:nvPicPr>
          <p:cNvPr id="1027" name="Picture 3" descr="U:\University of Wyoming\UWY11RW03I - Basic Financial Statements\Logos\CSU-ext-ctr-green.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4213442" y="5867400"/>
            <a:ext cx="968158" cy="842602"/>
          </a:xfrm>
          <a:prstGeom prst="rect">
            <a:avLst/>
          </a:prstGeom>
          <a:noFill/>
        </p:spPr>
      </p:pic>
      <p:pic>
        <p:nvPicPr>
          <p:cNvPr id="1028" name="Picture 4" descr="U:\University of Wyoming\UWY11RW03I - Basic Financial Statements\Logos\PSASLogo.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199854" y="6345446"/>
            <a:ext cx="1718734" cy="436354"/>
          </a:xfrm>
          <a:prstGeom prst="rect">
            <a:avLst/>
          </a:prstGeom>
          <a:noFill/>
        </p:spPr>
      </p:pic>
      <p:pic>
        <p:nvPicPr>
          <p:cNvPr id="1029" name="Picture 5" descr="U:\University of Wyoming\UWY11RW03I - Basic Financial Statements\Logos\R2Logo sm.png"/>
          <p:cNvPicPr>
            <a:picLocks noChangeAspect="1" noChangeArrowheads="1"/>
          </p:cNvPicPr>
          <p:nvPr userDrawn="1"/>
        </p:nvPicPr>
        <p:blipFill>
          <a:blip r:embed="rId6" cstate="print"/>
          <a:srcRect/>
          <a:stretch>
            <a:fillRect/>
          </a:stretch>
        </p:blipFill>
        <p:spPr bwMode="auto">
          <a:xfrm>
            <a:off x="143933" y="6324600"/>
            <a:ext cx="1761067" cy="457877"/>
          </a:xfrm>
          <a:prstGeom prst="rect">
            <a:avLst/>
          </a:prstGeom>
          <a:noFill/>
        </p:spPr>
      </p:pic>
      <p:pic>
        <p:nvPicPr>
          <p:cNvPr id="1030" name="Picture 6" descr="U:\University of Wyoming\UWY11RW03I - Basic Financial Statements\Logos\RMAlogoHuge2Clr.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3207310" y="5867400"/>
            <a:ext cx="819630" cy="372797"/>
          </a:xfrm>
          <a:prstGeom prst="rect">
            <a:avLst/>
          </a:prstGeom>
          <a:noFill/>
        </p:spPr>
      </p:pic>
      <p:pic>
        <p:nvPicPr>
          <p:cNvPr id="1031" name="Picture 7" descr="U:\University of Wyoming\UWY11RW03I - Basic Financial Statements\Logos\WFMECLogo.jpg"/>
          <p:cNvPicPr>
            <a:picLocks noChangeAspect="1" noChangeArrowheads="1"/>
          </p:cNvPicPr>
          <p:nvPr userDrawn="1"/>
        </p:nvPicPr>
        <p:blipFill>
          <a:blip r:embed="rId8" cstate="print">
            <a:clrChange>
              <a:clrFrom>
                <a:srgbClr val="FDFDFD"/>
              </a:clrFrom>
              <a:clrTo>
                <a:srgbClr val="FDFDFD">
                  <a:alpha val="0"/>
                </a:srgbClr>
              </a:clrTo>
            </a:clrChange>
          </a:blip>
          <a:srcRect/>
          <a:stretch>
            <a:fillRect/>
          </a:stretch>
        </p:blipFill>
        <p:spPr bwMode="auto">
          <a:xfrm>
            <a:off x="1954009" y="5836885"/>
            <a:ext cx="1066800" cy="411515"/>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Family">
    <p:spTree>
      <p:nvGrpSpPr>
        <p:cNvPr id="1" name=""/>
        <p:cNvGrpSpPr/>
        <p:nvPr/>
      </p:nvGrpSpPr>
      <p:grpSpPr>
        <a:xfrm>
          <a:off x="0" y="0"/>
          <a:ext cx="0" cy="0"/>
          <a:chOff x="0" y="0"/>
          <a:chExt cx="0" cy="0"/>
        </a:xfrm>
      </p:grpSpPr>
      <p:pic>
        <p:nvPicPr>
          <p:cNvPr id="1026" name="Picture 2" descr="U:\University of Wyoming\UOW11RW08e - Understanding Financial Performance\PowerPoint ILT\Content with Family.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096962"/>
            <a:ext cx="5486400" cy="5075238"/>
          </a:xfrm>
        </p:spPr>
        <p:txBody>
          <a:bodyPr/>
          <a:lstStyle>
            <a:lvl1pPr>
              <a:defRPr>
                <a:solidFill>
                  <a:srgbClr val="8C4F34"/>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1912542" y="6349863"/>
            <a:ext cx="1276383" cy="334877"/>
          </a:xfrm>
          <a:prstGeom prst="rect">
            <a:avLst/>
          </a:prstGeom>
          <a:noFill/>
        </p:spPr>
      </p:pic>
      <p:pic>
        <p:nvPicPr>
          <p:cNvPr id="7" name="Picture 4" descr="U:\University of Wyoming\UWY11RW03I - Basic Financial Statements\Logos\PSASLog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3488420" y="6336343"/>
            <a:ext cx="1425538" cy="361917"/>
          </a:xfrm>
          <a:prstGeom prst="rect">
            <a:avLst/>
          </a:prstGeom>
          <a:noFill/>
        </p:spPr>
      </p:pic>
      <p:pic>
        <p:nvPicPr>
          <p:cNvPr id="8" name="Picture 5" descr="U:\University of Wyoming\UWY11RW03I - Basic Financial Statements\Logos\R2Logo sm.png"/>
          <p:cNvPicPr>
            <a:picLocks noChangeAspect="1" noChangeArrowheads="1"/>
          </p:cNvPicPr>
          <p:nvPr userDrawn="1"/>
        </p:nvPicPr>
        <p:blipFill>
          <a:blip r:embed="rId5" cstate="print"/>
          <a:srcRect/>
          <a:stretch>
            <a:fillRect/>
          </a:stretch>
        </p:blipFill>
        <p:spPr bwMode="auto">
          <a:xfrm>
            <a:off x="152400" y="6327417"/>
            <a:ext cx="1460647" cy="379768"/>
          </a:xfrm>
          <a:prstGeom prst="rect">
            <a:avLst/>
          </a:prstGeom>
          <a:noFill/>
        </p:spPr>
      </p:pic>
      <p:pic>
        <p:nvPicPr>
          <p:cNvPr id="9" name="Picture 6" descr="U:\University of Wyoming\UWY11RW03I - Basic Financial Statements\Logos\RMAlogoHuge2Clr.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7239000" y="6362700"/>
            <a:ext cx="679811" cy="309202"/>
          </a:xfrm>
          <a:prstGeom prst="rect">
            <a:avLst/>
          </a:prstGeom>
          <a:noFill/>
          <a:effectLst>
            <a:glow rad="63500">
              <a:schemeClr val="bg1">
                <a:alpha val="40000"/>
              </a:schemeClr>
            </a:glow>
          </a:effectLst>
        </p:spPr>
      </p:pic>
      <p:pic>
        <p:nvPicPr>
          <p:cNvPr id="10" name="Picture 7" descr="U:\University of Wyoming\UWY11RW03I - Basic Financial Statements\Logos\WFMECLogo.jpg"/>
          <p:cNvPicPr>
            <a:picLocks noChangeAspect="1" noChangeArrowheads="1"/>
          </p:cNvPicPr>
          <p:nvPr userDrawn="1"/>
        </p:nvPicPr>
        <p:blipFill>
          <a:blip r:embed="rId7" cstate="print">
            <a:clrChange>
              <a:clrFrom>
                <a:srgbClr val="FDFDFD"/>
              </a:clrFrom>
              <a:clrTo>
                <a:srgbClr val="FDFDFD">
                  <a:alpha val="0"/>
                </a:srgbClr>
              </a:clrTo>
            </a:clrChange>
          </a:blip>
          <a:srcRect/>
          <a:stretch>
            <a:fillRect/>
          </a:stretch>
        </p:blipFill>
        <p:spPr bwMode="auto">
          <a:xfrm>
            <a:off x="5213453" y="6346644"/>
            <a:ext cx="884815" cy="341315"/>
          </a:xfrm>
          <a:prstGeom prst="rect">
            <a:avLst/>
          </a:prstGeom>
          <a:noFill/>
          <a:effectLst>
            <a:glow rad="101600">
              <a:schemeClr val="bg1">
                <a:alpha val="60000"/>
              </a:schemeClr>
            </a:glow>
          </a:effectLst>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36796" y="6300552"/>
            <a:ext cx="497896" cy="433497"/>
          </a:xfrm>
          <a:prstGeom prst="rect">
            <a:avLst/>
          </a:prstGeom>
        </p:spPr>
      </p:pic>
    </p:spTree>
    <p:extLst>
      <p:ext uri="{BB962C8B-B14F-4D97-AF65-F5344CB8AC3E}">
        <p14:creationId xmlns:p14="http://schemas.microsoft.com/office/powerpoint/2010/main" val="736568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U:\University of Wyoming\UOW11RW08e - Understating Finical Performance\PowerPoint ILT\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590800"/>
            <a:ext cx="8229600" cy="2514600"/>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219200"/>
            <a:ext cx="8229600" cy="1371600"/>
          </a:xfrm>
        </p:spPr>
        <p:txBody>
          <a:bodyPr anchor="b"/>
          <a:lstStyle>
            <a:lvl1pPr marL="0" indent="0">
              <a:buNone/>
              <a:defRPr sz="20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7"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1912542" y="5280246"/>
            <a:ext cx="1276383" cy="334877"/>
          </a:xfrm>
          <a:prstGeom prst="rect">
            <a:avLst/>
          </a:prstGeom>
          <a:noFill/>
        </p:spPr>
      </p:pic>
      <p:pic>
        <p:nvPicPr>
          <p:cNvPr id="18" name="Picture 4" descr="U:\University of Wyoming\UWY11RW03I - Basic Financial Statements\Logos\PSASLog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3583551" y="5266726"/>
            <a:ext cx="1425538" cy="361917"/>
          </a:xfrm>
          <a:prstGeom prst="rect">
            <a:avLst/>
          </a:prstGeom>
          <a:noFill/>
        </p:spPr>
      </p:pic>
      <p:pic>
        <p:nvPicPr>
          <p:cNvPr id="19" name="Picture 5" descr="U:\University of Wyoming\UWY11RW03I - Basic Financial Statements\Logos\R2Logo sm.png"/>
          <p:cNvPicPr>
            <a:picLocks noChangeAspect="1" noChangeArrowheads="1"/>
          </p:cNvPicPr>
          <p:nvPr userDrawn="1"/>
        </p:nvPicPr>
        <p:blipFill>
          <a:blip r:embed="rId5" cstate="print"/>
          <a:srcRect/>
          <a:stretch>
            <a:fillRect/>
          </a:stretch>
        </p:blipFill>
        <p:spPr bwMode="auto">
          <a:xfrm>
            <a:off x="152400" y="5257800"/>
            <a:ext cx="1460647" cy="379768"/>
          </a:xfrm>
          <a:prstGeom prst="rect">
            <a:avLst/>
          </a:prstGeom>
          <a:noFill/>
        </p:spPr>
      </p:pic>
      <p:pic>
        <p:nvPicPr>
          <p:cNvPr id="20" name="Picture 6" descr="U:\University of Wyoming\UWY11RW03I - Basic Financial Statements\Logos\RMAlogoHuge2Clr.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7486649" y="5293083"/>
            <a:ext cx="679811" cy="309202"/>
          </a:xfrm>
          <a:prstGeom prst="rect">
            <a:avLst/>
          </a:prstGeom>
          <a:noFill/>
          <a:effectLst>
            <a:glow rad="63500">
              <a:schemeClr val="bg1">
                <a:alpha val="40000"/>
              </a:schemeClr>
            </a:glow>
          </a:effectLst>
        </p:spPr>
      </p:pic>
      <p:pic>
        <p:nvPicPr>
          <p:cNvPr id="21" name="Picture 7" descr="U:\University of Wyoming\UWY11RW03I - Basic Financial Statements\Logos\WFMECLogo.jpg"/>
          <p:cNvPicPr>
            <a:picLocks noChangeAspect="1" noChangeArrowheads="1"/>
          </p:cNvPicPr>
          <p:nvPr userDrawn="1"/>
        </p:nvPicPr>
        <p:blipFill>
          <a:blip r:embed="rId7" cstate="print">
            <a:clrChange>
              <a:clrFrom>
                <a:srgbClr val="FDFDFD"/>
              </a:clrFrom>
              <a:clrTo>
                <a:srgbClr val="FDFDFD">
                  <a:alpha val="0"/>
                </a:srgbClr>
              </a:clrTo>
            </a:clrChange>
          </a:blip>
          <a:srcRect/>
          <a:stretch>
            <a:fillRect/>
          </a:stretch>
        </p:blipFill>
        <p:spPr bwMode="auto">
          <a:xfrm>
            <a:off x="5367907" y="5277027"/>
            <a:ext cx="884815" cy="341315"/>
          </a:xfrm>
          <a:prstGeom prst="rect">
            <a:avLst/>
          </a:prstGeom>
          <a:noFill/>
          <a:effectLst>
            <a:glow rad="101600">
              <a:schemeClr val="bg1">
                <a:alpha val="60000"/>
              </a:schemeClr>
            </a:glow>
          </a:effectLst>
        </p:spPr>
      </p:pic>
      <p:pic>
        <p:nvPicPr>
          <p:cNvPr id="23" name="Picture 3" descr="U:\University of Wyoming\UWY11RW03I - Basic Financial Statements\Logos\CSU-ext-ctr-green.jpg"/>
          <p:cNvPicPr>
            <a:picLocks noChangeAspect="1" noChangeArrowheads="1"/>
          </p:cNvPicPr>
          <p:nvPr userDrawn="1"/>
        </p:nvPicPr>
        <p:blipFill>
          <a:blip r:embed="rId8">
            <a:clrChange>
              <a:clrFrom>
                <a:srgbClr val="FFFFFF"/>
              </a:clrFrom>
              <a:clrTo>
                <a:srgbClr val="FFFFFF">
                  <a:alpha val="0"/>
                </a:srgbClr>
              </a:clrTo>
            </a:clrChange>
          </a:blip>
          <a:srcRect/>
          <a:stretch>
            <a:fillRect/>
          </a:stretch>
        </p:blipFill>
        <p:spPr bwMode="auto">
          <a:xfrm>
            <a:off x="6595269" y="5178602"/>
            <a:ext cx="617538" cy="5381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image" Target="../media/image7.jpe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U:\University of Wyoming\UOW11RW08e - Understating Finical Performance\PowerPoint ILT\Content.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52400" y="152400"/>
            <a:ext cx="80010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096962"/>
            <a:ext cx="8229600" cy="5075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8610600" y="6550223"/>
            <a:ext cx="533400" cy="307777"/>
          </a:xfrm>
          <a:prstGeom prst="rect">
            <a:avLst/>
          </a:prstGeom>
          <a:noFill/>
        </p:spPr>
        <p:txBody>
          <a:bodyPr wrap="square" rtlCol="0">
            <a:spAutoFit/>
          </a:bodyPr>
          <a:lstStyle/>
          <a:p>
            <a:pPr algn="r"/>
            <a:fld id="{3DD9D60E-C64D-40C9-9114-BEEC83CC599C}" type="slidenum">
              <a:rPr lang="en-US" sz="1400" smtClean="0">
                <a:solidFill>
                  <a:schemeClr val="bg2"/>
                </a:solidFill>
              </a:rPr>
              <a:pPr algn="r"/>
              <a:t>‹#›</a:t>
            </a:fld>
            <a:endParaRPr lang="en-US" sz="1400" dirty="0">
              <a:solidFill>
                <a:schemeClr val="bg2"/>
              </a:solidFill>
            </a:endParaRPr>
          </a:p>
        </p:txBody>
      </p:sp>
      <p:pic>
        <p:nvPicPr>
          <p:cNvPr id="13" name="Picture 2" descr="U:\University of Wyoming\UWY11RW03I - Basic Financial Statements\Logos\2 line_UWSignature brown.png"/>
          <p:cNvPicPr>
            <a:picLocks noChangeAspect="1" noChangeArrowheads="1"/>
          </p:cNvPicPr>
          <p:nvPr userDrawn="1"/>
        </p:nvPicPr>
        <p:blipFill>
          <a:blip r:embed="rId10"/>
          <a:srcRect/>
          <a:stretch>
            <a:fillRect/>
          </a:stretch>
        </p:blipFill>
        <p:spPr bwMode="auto">
          <a:xfrm>
            <a:off x="1762125" y="6323013"/>
            <a:ext cx="1276350" cy="334962"/>
          </a:xfrm>
          <a:prstGeom prst="rect">
            <a:avLst/>
          </a:prstGeom>
          <a:noFill/>
          <a:ln w="9525">
            <a:noFill/>
            <a:miter lim="800000"/>
            <a:headEnd/>
            <a:tailEnd/>
          </a:ln>
        </p:spPr>
      </p:pic>
      <p:pic>
        <p:nvPicPr>
          <p:cNvPr id="14" name="Picture 3" descr="U:\University of Wyoming\UWY11RW03I - Basic Financial Statements\Logos\CSU-ext-ctr-green.jpg"/>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6276975" y="6248400"/>
            <a:ext cx="617538" cy="538163"/>
          </a:xfrm>
          <a:prstGeom prst="rect">
            <a:avLst/>
          </a:prstGeom>
          <a:noFill/>
          <a:ln w="9525">
            <a:noFill/>
            <a:miter lim="800000"/>
            <a:headEnd/>
            <a:tailEnd/>
          </a:ln>
        </p:spPr>
      </p:pic>
      <p:pic>
        <p:nvPicPr>
          <p:cNvPr id="15" name="Picture 4" descr="U:\University of Wyoming\UWY11RW03I - Basic Financial Statements\Logos\PSASLogo.jpg"/>
          <p:cNvPicPr>
            <a:picLocks noChangeAspect="1" noChangeArrowheads="1"/>
          </p:cNvPicPr>
          <p:nvPr userDrawn="1"/>
        </p:nvPicPr>
        <p:blipFill>
          <a:blip r:embed="rId12">
            <a:clrChange>
              <a:clrFrom>
                <a:srgbClr val="FFFFFF"/>
              </a:clrFrom>
              <a:clrTo>
                <a:srgbClr val="FFFFFF">
                  <a:alpha val="0"/>
                </a:srgbClr>
              </a:clrTo>
            </a:clrChange>
          </a:blip>
          <a:srcRect/>
          <a:stretch>
            <a:fillRect/>
          </a:stretch>
        </p:blipFill>
        <p:spPr bwMode="auto">
          <a:xfrm>
            <a:off x="3327400" y="6296025"/>
            <a:ext cx="1425575" cy="361950"/>
          </a:xfrm>
          <a:prstGeom prst="rect">
            <a:avLst/>
          </a:prstGeom>
          <a:noFill/>
          <a:ln w="9525">
            <a:noFill/>
            <a:miter lim="800000"/>
            <a:headEnd/>
            <a:tailEnd/>
          </a:ln>
        </p:spPr>
      </p:pic>
      <p:pic>
        <p:nvPicPr>
          <p:cNvPr id="16" name="Picture 5" descr="U:\University of Wyoming\UWY11RW03I - Basic Financial Statements\Logos\R2Logo sm.png"/>
          <p:cNvPicPr>
            <a:picLocks noChangeAspect="1" noChangeArrowheads="1"/>
          </p:cNvPicPr>
          <p:nvPr userDrawn="1"/>
        </p:nvPicPr>
        <p:blipFill>
          <a:blip r:embed="rId13"/>
          <a:srcRect/>
          <a:stretch>
            <a:fillRect/>
          </a:stretch>
        </p:blipFill>
        <p:spPr bwMode="auto">
          <a:xfrm>
            <a:off x="152400" y="6327775"/>
            <a:ext cx="1460500" cy="379413"/>
          </a:xfrm>
          <a:prstGeom prst="rect">
            <a:avLst/>
          </a:prstGeom>
          <a:noFill/>
          <a:ln w="9525">
            <a:noFill/>
            <a:miter lim="800000"/>
            <a:headEnd/>
            <a:tailEnd/>
          </a:ln>
        </p:spPr>
      </p:pic>
      <p:pic>
        <p:nvPicPr>
          <p:cNvPr id="17" name="Picture 6" descr="U:\University of Wyoming\UWY11RW03I - Basic Financial Statements\Logos\RMAlogoHuge2Clr.jpg"/>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7239000" y="6362700"/>
            <a:ext cx="679450" cy="309563"/>
          </a:xfrm>
          <a:prstGeom prst="rect">
            <a:avLst/>
          </a:prstGeom>
          <a:noFill/>
          <a:ln w="9525">
            <a:noFill/>
            <a:miter lim="800000"/>
            <a:headEnd/>
            <a:tailEnd/>
          </a:ln>
        </p:spPr>
      </p:pic>
      <p:pic>
        <p:nvPicPr>
          <p:cNvPr id="18" name="Picture 7" descr="U:\University of Wyoming\UWY11RW03I - Basic Financial Statements\Logos\WFMECLogo.jpg"/>
          <p:cNvPicPr>
            <a:picLocks noChangeAspect="1" noChangeArrowheads="1"/>
          </p:cNvPicPr>
          <p:nvPr userDrawn="1"/>
        </p:nvPicPr>
        <p:blipFill>
          <a:blip r:embed="rId15">
            <a:clrChange>
              <a:clrFrom>
                <a:srgbClr val="FDFDFD"/>
              </a:clrFrom>
              <a:clrTo>
                <a:srgbClr val="FDFDFD">
                  <a:alpha val="0"/>
                </a:srgbClr>
              </a:clrTo>
            </a:clrChange>
          </a:blip>
          <a:srcRect/>
          <a:stretch>
            <a:fillRect/>
          </a:stretch>
        </p:blipFill>
        <p:spPr bwMode="auto">
          <a:xfrm>
            <a:off x="5067300" y="6307138"/>
            <a:ext cx="885825" cy="341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4" r:id="rId6"/>
    <p:sldLayoutId id="2147483655" r:id="rId7"/>
  </p:sldLayoutIdLst>
  <p:timing>
    <p:tnLst>
      <p:par>
        <p:cTn id="1" dur="indefinite" restart="never" nodeType="tmRoot"/>
      </p:par>
    </p:tnLst>
  </p:timing>
  <p:txStyles>
    <p:titleStyle>
      <a:lvl1pPr algn="l" defTabSz="914400" rtl="0" eaLnBrk="1" latinLnBrk="0" hangingPunct="1">
        <a:spcBef>
          <a:spcPct val="0"/>
        </a:spcBef>
        <a:buNone/>
        <a:defRPr sz="3600" b="1" i="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8C4F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Understanding</a:t>
            </a:r>
            <a:br>
              <a:rPr lang="en-US" dirty="0" smtClean="0"/>
            </a:br>
            <a:r>
              <a:rPr lang="en-US" dirty="0" smtClean="0"/>
              <a:t>Financial Performance</a:t>
            </a:r>
            <a:endParaRPr lang="en-US" dirty="0"/>
          </a:p>
        </p:txBody>
      </p:sp>
      <p:sp>
        <p:nvSpPr>
          <p:cNvPr id="12" name="Subtitle 11"/>
          <p:cNvSpPr>
            <a:spLocks noGrp="1"/>
          </p:cNvSpPr>
          <p:nvPr>
            <p:ph type="subTitle" idx="1"/>
          </p:nvPr>
        </p:nvSpPr>
        <p:spPr/>
        <p:txBody>
          <a:bodyPr/>
          <a:lstStyle/>
          <a:p>
            <a:r>
              <a:rPr lang="en-US" dirty="0" smtClean="0"/>
              <a:t>Getting </a:t>
            </a:r>
            <a:r>
              <a:rPr lang="en-US" dirty="0" smtClean="0">
                <a:solidFill>
                  <a:srgbClr val="DE6A05"/>
                </a:solidFill>
              </a:rPr>
              <a:t>on</a:t>
            </a:r>
            <a:r>
              <a:rPr lang="en-US" dirty="0" smtClean="0"/>
              <a:t> Track</a:t>
            </a:r>
            <a:br>
              <a:rPr lang="en-US" dirty="0" smtClean="0"/>
            </a:br>
            <a:r>
              <a:rPr lang="en-US" dirty="0" smtClean="0"/>
              <a:t/>
            </a:r>
            <a:br>
              <a:rPr lang="en-US" dirty="0" smtClean="0"/>
            </a:br>
            <a:r>
              <a:rPr lang="en-US" sz="1600" dirty="0" smtClean="0">
                <a:solidFill>
                  <a:schemeClr val="accent6">
                    <a:lumMod val="50000"/>
                  </a:schemeClr>
                </a:solidFill>
              </a:rPr>
              <a:t>Authors: </a:t>
            </a:r>
            <a:r>
              <a:rPr lang="en-US" sz="1600" dirty="0">
                <a:solidFill>
                  <a:schemeClr val="accent6">
                    <a:lumMod val="50000"/>
                  </a:schemeClr>
                </a:solidFill>
              </a:rPr>
              <a:t>R</a:t>
            </a:r>
            <a:r>
              <a:rPr lang="en-US" sz="1600" dirty="0" smtClean="0">
                <a:solidFill>
                  <a:schemeClr val="accent6">
                    <a:lumMod val="50000"/>
                  </a:schemeClr>
                </a:solidFill>
              </a:rPr>
              <a:t>odney L. Sharp, John P. Hewlett, Jeffrey E. </a:t>
            </a:r>
            <a:r>
              <a:rPr lang="en-US" sz="1600" dirty="0" err="1" smtClean="0">
                <a:solidFill>
                  <a:schemeClr val="accent6">
                    <a:lumMod val="50000"/>
                  </a:schemeClr>
                </a:solidFill>
              </a:rPr>
              <a:t>Tranel</a:t>
            </a:r>
            <a:r>
              <a:rPr lang="en-US" sz="1600" dirty="0" smtClean="0">
                <a:solidFill>
                  <a:schemeClr val="accent6">
                    <a:lumMod val="50000"/>
                  </a:schemeClr>
                </a:solidFill>
              </a:rPr>
              <a:t> </a:t>
            </a:r>
            <a:endParaRPr lang="en-US" sz="1600" dirty="0">
              <a:solidFill>
                <a:schemeClr val="accent6">
                  <a:lumMod val="50000"/>
                </a:schemeClr>
              </a:solidFill>
            </a:endParaRPr>
          </a:p>
        </p:txBody>
      </p:sp>
    </p:spTree>
    <p:extLst>
      <p:ext uri="{BB962C8B-B14F-4D97-AF65-F5344CB8AC3E}">
        <p14:creationId xmlns:p14="http://schemas.microsoft.com/office/powerpoint/2010/main" val="1886723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5"/>
          <p:cNvSpPr txBox="1">
            <a:spLocks noChangeArrowheads="1"/>
          </p:cNvSpPr>
          <p:nvPr/>
        </p:nvSpPr>
        <p:spPr bwMode="auto">
          <a:xfrm>
            <a:off x="-375122" y="3962400"/>
            <a:ext cx="24994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900" dirty="0" smtClean="0"/>
              <a:t>Farm Manager</a:t>
            </a:r>
            <a:endParaRPr lang="en-US" sz="900"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46" y="2660613"/>
            <a:ext cx="5262857" cy="3368571"/>
          </a:xfrm>
          <a:prstGeom prst="rect">
            <a:avLst/>
          </a:prstGeom>
        </p:spPr>
      </p:pic>
      <p:sp>
        <p:nvSpPr>
          <p:cNvPr id="30" name="Content Placeholder 4"/>
          <p:cNvSpPr>
            <a:spLocks noGrp="1"/>
          </p:cNvSpPr>
          <p:nvPr>
            <p:ph idx="1"/>
          </p:nvPr>
        </p:nvSpPr>
        <p:spPr>
          <a:xfrm>
            <a:off x="152400" y="1096963"/>
            <a:ext cx="5486400" cy="1497012"/>
          </a:xfrm>
        </p:spPr>
        <p:txBody>
          <a:bodyPr>
            <a:normAutofit fontScale="62500" lnSpcReduction="20000"/>
          </a:bodyPr>
          <a:lstStyle/>
          <a:p>
            <a:pPr marL="0" indent="0">
              <a:lnSpc>
                <a:spcPct val="120000"/>
              </a:lnSpc>
              <a:spcAft>
                <a:spcPts val="600"/>
              </a:spcAft>
              <a:buNone/>
              <a:defRPr/>
            </a:pPr>
            <a:r>
              <a:rPr lang="en-US" dirty="0"/>
              <a:t>Why Do Financial Analysis?</a:t>
            </a:r>
          </a:p>
          <a:p>
            <a:pPr marL="0" indent="0">
              <a:lnSpc>
                <a:spcPct val="120000"/>
              </a:lnSpc>
              <a:spcAft>
                <a:spcPts val="600"/>
              </a:spcAft>
              <a:buNone/>
              <a:defRPr/>
            </a:pPr>
            <a:r>
              <a:rPr lang="en-US" b="0" dirty="0">
                <a:solidFill>
                  <a:schemeClr val="tx1"/>
                </a:solidFill>
              </a:rPr>
              <a:t>Financial analysis provides information that can be used in different ways by different individuals.</a:t>
            </a:r>
          </a:p>
          <a:p>
            <a:pPr marL="0" indent="0">
              <a:lnSpc>
                <a:spcPct val="120000"/>
              </a:lnSpc>
              <a:spcAft>
                <a:spcPts val="600"/>
              </a:spcAft>
              <a:buNone/>
              <a:defRPr/>
            </a:pPr>
            <a:r>
              <a:rPr lang="en-US" i="1" dirty="0">
                <a:solidFill>
                  <a:schemeClr val="tx1"/>
                </a:solidFill>
              </a:rPr>
              <a:t>Click on the images below to see how these individuals use information from financial </a:t>
            </a:r>
            <a:r>
              <a:rPr lang="en-US" i="1" dirty="0" smtClean="0">
                <a:solidFill>
                  <a:schemeClr val="tx1"/>
                </a:solidFill>
              </a:rPr>
              <a:t>analysis</a:t>
            </a:r>
            <a:endParaRPr lang="en-US" b="0" i="1" dirty="0">
              <a:solidFill>
                <a:schemeClr val="tx1"/>
              </a:solidFill>
            </a:endParaRPr>
          </a:p>
        </p:txBody>
      </p:sp>
      <p:sp>
        <p:nvSpPr>
          <p:cNvPr id="31"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2"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Tree>
    <p:extLst>
      <p:ext uri="{BB962C8B-B14F-4D97-AF65-F5344CB8AC3E}">
        <p14:creationId xmlns:p14="http://schemas.microsoft.com/office/powerpoint/2010/main" val="363152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4"/>
          <p:cNvSpPr>
            <a:spLocks noGrp="1"/>
          </p:cNvSpPr>
          <p:nvPr>
            <p:ph idx="1"/>
          </p:nvPr>
        </p:nvSpPr>
        <p:spPr>
          <a:xfrm>
            <a:off x="152400" y="1096963"/>
            <a:ext cx="5486400" cy="1497012"/>
          </a:xfrm>
        </p:spPr>
        <p:txBody>
          <a:bodyPr>
            <a:normAutofit fontScale="62500" lnSpcReduction="20000"/>
          </a:bodyPr>
          <a:lstStyle/>
          <a:p>
            <a:pPr marL="0" indent="0">
              <a:lnSpc>
                <a:spcPct val="120000"/>
              </a:lnSpc>
              <a:spcAft>
                <a:spcPts val="600"/>
              </a:spcAft>
              <a:buNone/>
              <a:defRPr/>
            </a:pPr>
            <a:r>
              <a:rPr lang="en-US" dirty="0"/>
              <a:t>Why Do Financial Analysis?</a:t>
            </a:r>
          </a:p>
          <a:p>
            <a:pPr marL="0" indent="0">
              <a:lnSpc>
                <a:spcPct val="120000"/>
              </a:lnSpc>
              <a:spcAft>
                <a:spcPts val="600"/>
              </a:spcAft>
              <a:buNone/>
              <a:defRPr/>
            </a:pPr>
            <a:r>
              <a:rPr lang="en-US" b="0" dirty="0">
                <a:solidFill>
                  <a:schemeClr val="tx1"/>
                </a:solidFill>
              </a:rPr>
              <a:t>Financial analysis provides information that can be used in different ways by different individuals.</a:t>
            </a:r>
          </a:p>
          <a:p>
            <a:pPr marL="0" indent="0">
              <a:lnSpc>
                <a:spcPct val="120000"/>
              </a:lnSpc>
              <a:spcAft>
                <a:spcPts val="600"/>
              </a:spcAft>
              <a:buNone/>
              <a:defRPr/>
            </a:pPr>
            <a:r>
              <a:rPr lang="en-US" i="1" dirty="0">
                <a:solidFill>
                  <a:schemeClr val="tx1"/>
                </a:solidFill>
              </a:rPr>
              <a:t>Click on the images below to see how these individuals use information from financial </a:t>
            </a:r>
            <a:r>
              <a:rPr lang="en-US" i="1" dirty="0" smtClean="0">
                <a:solidFill>
                  <a:schemeClr val="tx1"/>
                </a:solidFill>
              </a:rPr>
              <a:t>analysis</a:t>
            </a:r>
            <a:endParaRPr lang="en-US" b="0" i="1" dirty="0">
              <a:solidFill>
                <a:schemeClr val="tx1"/>
              </a:solidFill>
            </a:endParaRPr>
          </a:p>
        </p:txBody>
      </p:sp>
      <p:sp>
        <p:nvSpPr>
          <p:cNvPr id="31"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2"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32" y="2660613"/>
            <a:ext cx="5254285" cy="3368571"/>
          </a:xfrm>
          <a:prstGeom prst="rect">
            <a:avLst/>
          </a:prstGeom>
        </p:spPr>
      </p:pic>
    </p:spTree>
    <p:extLst>
      <p:ext uri="{BB962C8B-B14F-4D97-AF65-F5344CB8AC3E}">
        <p14:creationId xmlns:p14="http://schemas.microsoft.com/office/powerpoint/2010/main" val="1724630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4"/>
          <p:cNvSpPr>
            <a:spLocks noGrp="1"/>
          </p:cNvSpPr>
          <p:nvPr>
            <p:ph idx="1"/>
          </p:nvPr>
        </p:nvSpPr>
        <p:spPr>
          <a:xfrm>
            <a:off x="152400" y="1096963"/>
            <a:ext cx="5486400" cy="1497012"/>
          </a:xfrm>
        </p:spPr>
        <p:txBody>
          <a:bodyPr>
            <a:normAutofit fontScale="62500" lnSpcReduction="20000"/>
          </a:bodyPr>
          <a:lstStyle/>
          <a:p>
            <a:pPr marL="0" indent="0">
              <a:lnSpc>
                <a:spcPct val="120000"/>
              </a:lnSpc>
              <a:spcAft>
                <a:spcPts val="600"/>
              </a:spcAft>
              <a:buNone/>
              <a:defRPr/>
            </a:pPr>
            <a:r>
              <a:rPr lang="en-US" dirty="0"/>
              <a:t>Why Do Financial Analysis?</a:t>
            </a:r>
          </a:p>
          <a:p>
            <a:pPr marL="0" indent="0">
              <a:lnSpc>
                <a:spcPct val="120000"/>
              </a:lnSpc>
              <a:spcAft>
                <a:spcPts val="600"/>
              </a:spcAft>
              <a:buNone/>
              <a:defRPr/>
            </a:pPr>
            <a:r>
              <a:rPr lang="en-US" b="0" dirty="0">
                <a:solidFill>
                  <a:schemeClr val="tx1"/>
                </a:solidFill>
              </a:rPr>
              <a:t>Financial analysis provides information that can be used in different ways by different individuals.</a:t>
            </a:r>
          </a:p>
          <a:p>
            <a:pPr marL="0" indent="0">
              <a:lnSpc>
                <a:spcPct val="120000"/>
              </a:lnSpc>
              <a:spcAft>
                <a:spcPts val="600"/>
              </a:spcAft>
              <a:buNone/>
              <a:defRPr/>
            </a:pPr>
            <a:r>
              <a:rPr lang="en-US" i="1" dirty="0">
                <a:solidFill>
                  <a:schemeClr val="tx1"/>
                </a:solidFill>
              </a:rPr>
              <a:t>Click on the images below to see how these individuals use information from financial </a:t>
            </a:r>
            <a:r>
              <a:rPr lang="en-US" i="1" dirty="0" smtClean="0">
                <a:solidFill>
                  <a:schemeClr val="tx1"/>
                </a:solidFill>
              </a:rPr>
              <a:t>analysis</a:t>
            </a:r>
            <a:endParaRPr lang="en-US" b="0" i="1" dirty="0">
              <a:solidFill>
                <a:schemeClr val="tx1"/>
              </a:solidFill>
            </a:endParaRPr>
          </a:p>
        </p:txBody>
      </p:sp>
      <p:sp>
        <p:nvSpPr>
          <p:cNvPr id="32"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3"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49" y="2660613"/>
            <a:ext cx="5223850" cy="3368571"/>
          </a:xfrm>
          <a:prstGeom prst="rect">
            <a:avLst/>
          </a:prstGeom>
        </p:spPr>
      </p:pic>
    </p:spTree>
    <p:extLst>
      <p:ext uri="{BB962C8B-B14F-4D97-AF65-F5344CB8AC3E}">
        <p14:creationId xmlns:p14="http://schemas.microsoft.com/office/powerpoint/2010/main" val="2304246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5" y="2438400"/>
            <a:ext cx="5597715" cy="2798857"/>
          </a:xfrm>
          <a:prstGeom prst="rect">
            <a:avLst/>
          </a:prstGeom>
        </p:spPr>
      </p:pic>
      <p:sp>
        <p:nvSpPr>
          <p:cNvPr id="22" name="Title 3"/>
          <p:cNvSpPr>
            <a:spLocks noGrp="1"/>
          </p:cNvSpPr>
          <p:nvPr>
            <p:ph type="title"/>
          </p:nvPr>
        </p:nvSpPr>
        <p:spPr/>
        <p:txBody>
          <a:bodyPr/>
          <a:lstStyle/>
          <a:p>
            <a:r>
              <a:rPr lang="en-US" dirty="0" smtClean="0"/>
              <a:t>What is Financial Analysis? </a:t>
            </a:r>
            <a:endParaRPr lang="en-US" dirty="0"/>
          </a:p>
        </p:txBody>
      </p:sp>
      <p:sp>
        <p:nvSpPr>
          <p:cNvPr id="23" name="Content Placeholder 4"/>
          <p:cNvSpPr>
            <a:spLocks noGrp="1"/>
          </p:cNvSpPr>
          <p:nvPr>
            <p:ph idx="1"/>
          </p:nvPr>
        </p:nvSpPr>
        <p:spPr>
          <a:xfrm>
            <a:off x="152400" y="1096963"/>
            <a:ext cx="5486400" cy="1277938"/>
          </a:xfrm>
        </p:spPr>
        <p:txBody>
          <a:bodyPr>
            <a:normAutofit fontScale="62500" lnSpcReduction="20000"/>
          </a:bodyPr>
          <a:lstStyle/>
          <a:p>
            <a:pPr marL="0" indent="0">
              <a:lnSpc>
                <a:spcPct val="120000"/>
              </a:lnSpc>
              <a:spcAft>
                <a:spcPts val="600"/>
              </a:spcAft>
              <a:buNone/>
              <a:defRPr/>
            </a:pPr>
            <a:r>
              <a:rPr lang="en-US" dirty="0"/>
              <a:t>What Should We Measure?</a:t>
            </a:r>
          </a:p>
          <a:p>
            <a:pPr marL="0" indent="0">
              <a:lnSpc>
                <a:spcPct val="120000"/>
              </a:lnSpc>
              <a:spcAft>
                <a:spcPts val="600"/>
              </a:spcAft>
              <a:buNone/>
              <a:defRPr/>
            </a:pPr>
            <a:r>
              <a:rPr lang="en-US" b="0" dirty="0">
                <a:solidFill>
                  <a:schemeClr val="tx1"/>
                </a:solidFill>
              </a:rPr>
              <a:t>The Farm Financial Standards Council recommends five categories of measurement for financial analysis.</a:t>
            </a:r>
          </a:p>
          <a:p>
            <a:pPr marL="0" indent="0">
              <a:lnSpc>
                <a:spcPct val="120000"/>
              </a:lnSpc>
              <a:spcAft>
                <a:spcPts val="600"/>
              </a:spcAft>
              <a:buNone/>
              <a:defRPr/>
            </a:pPr>
            <a:r>
              <a:rPr lang="en-US" i="1" dirty="0">
                <a:solidFill>
                  <a:schemeClr val="tx1"/>
                </a:solidFill>
              </a:rPr>
              <a:t>Click the tabs to learn about each category</a:t>
            </a:r>
            <a:r>
              <a:rPr lang="en-US" i="1" dirty="0" smtClean="0">
                <a:solidFill>
                  <a:schemeClr val="tx1"/>
                </a:solidFill>
              </a:rPr>
              <a:t>.</a:t>
            </a:r>
            <a:endParaRPr lang="en-US" b="0" i="1" dirty="0">
              <a:solidFill>
                <a:schemeClr val="tx1"/>
              </a:solidFill>
            </a:endParaRPr>
          </a:p>
        </p:txBody>
      </p:sp>
      <p:sp>
        <p:nvSpPr>
          <p:cNvPr id="35" name="Rounded Rectangular Callout 12"/>
          <p:cNvSpPr>
            <a:spLocks noChangeArrowheads="1"/>
          </p:cNvSpPr>
          <p:nvPr/>
        </p:nvSpPr>
        <p:spPr bwMode="auto">
          <a:xfrm>
            <a:off x="1600200" y="3048794"/>
            <a:ext cx="4267200" cy="1200264"/>
          </a:xfrm>
          <a:custGeom>
            <a:avLst/>
            <a:gdLst>
              <a:gd name="connsiteX0" fmla="*/ 0 w 4876800"/>
              <a:gd name="connsiteY0" fmla="*/ 188938 h 1133605"/>
              <a:gd name="connsiteX1" fmla="*/ 188938 w 4876800"/>
              <a:gd name="connsiteY1" fmla="*/ 0 h 1133605"/>
              <a:gd name="connsiteX2" fmla="*/ 812800 w 4876800"/>
              <a:gd name="connsiteY2" fmla="*/ 0 h 1133605"/>
              <a:gd name="connsiteX3" fmla="*/ 812800 w 4876800"/>
              <a:gd name="connsiteY3" fmla="*/ 0 h 1133605"/>
              <a:gd name="connsiteX4" fmla="*/ 2032000 w 4876800"/>
              <a:gd name="connsiteY4" fmla="*/ 0 h 1133605"/>
              <a:gd name="connsiteX5" fmla="*/ 4687862 w 4876800"/>
              <a:gd name="connsiteY5" fmla="*/ 0 h 1133605"/>
              <a:gd name="connsiteX6" fmla="*/ 4876800 w 4876800"/>
              <a:gd name="connsiteY6" fmla="*/ 188938 h 1133605"/>
              <a:gd name="connsiteX7" fmla="*/ 4876800 w 4876800"/>
              <a:gd name="connsiteY7" fmla="*/ 661270 h 1133605"/>
              <a:gd name="connsiteX8" fmla="*/ 4876800 w 4876800"/>
              <a:gd name="connsiteY8" fmla="*/ 661270 h 1133605"/>
              <a:gd name="connsiteX9" fmla="*/ 4876800 w 4876800"/>
              <a:gd name="connsiteY9" fmla="*/ 944671 h 1133605"/>
              <a:gd name="connsiteX10" fmla="*/ 4876800 w 4876800"/>
              <a:gd name="connsiteY10" fmla="*/ 944667 h 1133605"/>
              <a:gd name="connsiteX11" fmla="*/ 4687862 w 4876800"/>
              <a:gd name="connsiteY11" fmla="*/ 1133605 h 1133605"/>
              <a:gd name="connsiteX12" fmla="*/ 2032000 w 4876800"/>
              <a:gd name="connsiteY12" fmla="*/ 1133605 h 1133605"/>
              <a:gd name="connsiteX13" fmla="*/ 1493569 w 4876800"/>
              <a:gd name="connsiteY13" fmla="*/ 1959164 h 1133605"/>
              <a:gd name="connsiteX14" fmla="*/ 812800 w 4876800"/>
              <a:gd name="connsiteY14" fmla="*/ 1133605 h 1133605"/>
              <a:gd name="connsiteX15" fmla="*/ 188938 w 4876800"/>
              <a:gd name="connsiteY15" fmla="*/ 1133605 h 1133605"/>
              <a:gd name="connsiteX16" fmla="*/ 0 w 4876800"/>
              <a:gd name="connsiteY16" fmla="*/ 944667 h 1133605"/>
              <a:gd name="connsiteX17" fmla="*/ 0 w 4876800"/>
              <a:gd name="connsiteY17" fmla="*/ 944671 h 1133605"/>
              <a:gd name="connsiteX18" fmla="*/ 0 w 4876800"/>
              <a:gd name="connsiteY18" fmla="*/ 661270 h 1133605"/>
              <a:gd name="connsiteX19" fmla="*/ 0 w 4876800"/>
              <a:gd name="connsiteY19" fmla="*/ 661270 h 1133605"/>
              <a:gd name="connsiteX20" fmla="*/ 0 w 4876800"/>
              <a:gd name="connsiteY20" fmla="*/ 188938 h 1133605"/>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2032000 w 4876800"/>
              <a:gd name="connsiteY12" fmla="*/ 11336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3416300 w 4876800"/>
              <a:gd name="connsiteY14" fmla="*/ 11209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3416300 w 4876800"/>
              <a:gd name="connsiteY14" fmla="*/ 11209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11049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1663700 w 4876800"/>
              <a:gd name="connsiteY12" fmla="*/ 1146305 h 1603564"/>
              <a:gd name="connsiteX13" fmla="*/ 3525569 w 4876800"/>
              <a:gd name="connsiteY13" fmla="*/ 1603564 h 1603564"/>
              <a:gd name="connsiteX14" fmla="*/ 11049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717864"/>
              <a:gd name="connsiteX1" fmla="*/ 188938 w 4876800"/>
              <a:gd name="connsiteY1" fmla="*/ 0 h 1717864"/>
              <a:gd name="connsiteX2" fmla="*/ 812800 w 4876800"/>
              <a:gd name="connsiteY2" fmla="*/ 0 h 1717864"/>
              <a:gd name="connsiteX3" fmla="*/ 812800 w 4876800"/>
              <a:gd name="connsiteY3" fmla="*/ 0 h 1717864"/>
              <a:gd name="connsiteX4" fmla="*/ 2032000 w 4876800"/>
              <a:gd name="connsiteY4" fmla="*/ 0 h 1717864"/>
              <a:gd name="connsiteX5" fmla="*/ 4687862 w 4876800"/>
              <a:gd name="connsiteY5" fmla="*/ 0 h 1717864"/>
              <a:gd name="connsiteX6" fmla="*/ 4876800 w 4876800"/>
              <a:gd name="connsiteY6" fmla="*/ 188938 h 1717864"/>
              <a:gd name="connsiteX7" fmla="*/ 4876800 w 4876800"/>
              <a:gd name="connsiteY7" fmla="*/ 661270 h 1717864"/>
              <a:gd name="connsiteX8" fmla="*/ 4876800 w 4876800"/>
              <a:gd name="connsiteY8" fmla="*/ 661270 h 1717864"/>
              <a:gd name="connsiteX9" fmla="*/ 4876800 w 4876800"/>
              <a:gd name="connsiteY9" fmla="*/ 944671 h 1717864"/>
              <a:gd name="connsiteX10" fmla="*/ 4876800 w 4876800"/>
              <a:gd name="connsiteY10" fmla="*/ 944667 h 1717864"/>
              <a:gd name="connsiteX11" fmla="*/ 4687862 w 4876800"/>
              <a:gd name="connsiteY11" fmla="*/ 1133605 h 1717864"/>
              <a:gd name="connsiteX12" fmla="*/ 1663700 w 4876800"/>
              <a:gd name="connsiteY12" fmla="*/ 1146305 h 1717864"/>
              <a:gd name="connsiteX13" fmla="*/ 1430069 w 4876800"/>
              <a:gd name="connsiteY13" fmla="*/ 1717864 h 1717864"/>
              <a:gd name="connsiteX14" fmla="*/ 1104900 w 4876800"/>
              <a:gd name="connsiteY14" fmla="*/ 1133605 h 1717864"/>
              <a:gd name="connsiteX15" fmla="*/ 188938 w 4876800"/>
              <a:gd name="connsiteY15" fmla="*/ 1133605 h 1717864"/>
              <a:gd name="connsiteX16" fmla="*/ 0 w 4876800"/>
              <a:gd name="connsiteY16" fmla="*/ 944667 h 1717864"/>
              <a:gd name="connsiteX17" fmla="*/ 0 w 4876800"/>
              <a:gd name="connsiteY17" fmla="*/ 944671 h 1717864"/>
              <a:gd name="connsiteX18" fmla="*/ 0 w 4876800"/>
              <a:gd name="connsiteY18" fmla="*/ 661270 h 1717864"/>
              <a:gd name="connsiteX19" fmla="*/ 0 w 4876800"/>
              <a:gd name="connsiteY19" fmla="*/ 661270 h 1717864"/>
              <a:gd name="connsiteX20" fmla="*/ 0 w 4876800"/>
              <a:gd name="connsiteY20" fmla="*/ 188938 h 1717864"/>
              <a:gd name="connsiteX0" fmla="*/ 0 w 4876800"/>
              <a:gd name="connsiteY0" fmla="*/ 188938 h 1915186"/>
              <a:gd name="connsiteX1" fmla="*/ 188938 w 4876800"/>
              <a:gd name="connsiteY1" fmla="*/ 0 h 1915186"/>
              <a:gd name="connsiteX2" fmla="*/ 812800 w 4876800"/>
              <a:gd name="connsiteY2" fmla="*/ 0 h 1915186"/>
              <a:gd name="connsiteX3" fmla="*/ 812800 w 4876800"/>
              <a:gd name="connsiteY3" fmla="*/ 0 h 1915186"/>
              <a:gd name="connsiteX4" fmla="*/ 2032000 w 4876800"/>
              <a:gd name="connsiteY4" fmla="*/ 0 h 1915186"/>
              <a:gd name="connsiteX5" fmla="*/ 4687862 w 4876800"/>
              <a:gd name="connsiteY5" fmla="*/ 0 h 1915186"/>
              <a:gd name="connsiteX6" fmla="*/ 4876800 w 4876800"/>
              <a:gd name="connsiteY6" fmla="*/ 188938 h 1915186"/>
              <a:gd name="connsiteX7" fmla="*/ 4876800 w 4876800"/>
              <a:gd name="connsiteY7" fmla="*/ 661270 h 1915186"/>
              <a:gd name="connsiteX8" fmla="*/ 4876800 w 4876800"/>
              <a:gd name="connsiteY8" fmla="*/ 661270 h 1915186"/>
              <a:gd name="connsiteX9" fmla="*/ 4876800 w 4876800"/>
              <a:gd name="connsiteY9" fmla="*/ 944671 h 1915186"/>
              <a:gd name="connsiteX10" fmla="*/ 4876800 w 4876800"/>
              <a:gd name="connsiteY10" fmla="*/ 944667 h 1915186"/>
              <a:gd name="connsiteX11" fmla="*/ 4687862 w 4876800"/>
              <a:gd name="connsiteY11" fmla="*/ 1133605 h 1915186"/>
              <a:gd name="connsiteX12" fmla="*/ 1663700 w 4876800"/>
              <a:gd name="connsiteY12" fmla="*/ 1146305 h 1915186"/>
              <a:gd name="connsiteX13" fmla="*/ 1582469 w 4876800"/>
              <a:gd name="connsiteY13" fmla="*/ 1915186 h 1915186"/>
              <a:gd name="connsiteX14" fmla="*/ 1104900 w 4876800"/>
              <a:gd name="connsiteY14" fmla="*/ 1133605 h 1915186"/>
              <a:gd name="connsiteX15" fmla="*/ 188938 w 4876800"/>
              <a:gd name="connsiteY15" fmla="*/ 1133605 h 1915186"/>
              <a:gd name="connsiteX16" fmla="*/ 0 w 4876800"/>
              <a:gd name="connsiteY16" fmla="*/ 944667 h 1915186"/>
              <a:gd name="connsiteX17" fmla="*/ 0 w 4876800"/>
              <a:gd name="connsiteY17" fmla="*/ 944671 h 1915186"/>
              <a:gd name="connsiteX18" fmla="*/ 0 w 4876800"/>
              <a:gd name="connsiteY18" fmla="*/ 661270 h 1915186"/>
              <a:gd name="connsiteX19" fmla="*/ 0 w 4876800"/>
              <a:gd name="connsiteY19" fmla="*/ 661270 h 1915186"/>
              <a:gd name="connsiteX20" fmla="*/ 0 w 4876800"/>
              <a:gd name="connsiteY20" fmla="*/ 188938 h 1915186"/>
              <a:gd name="connsiteX0" fmla="*/ 0 w 4876800"/>
              <a:gd name="connsiteY0" fmla="*/ 188938 h 2294683"/>
              <a:gd name="connsiteX1" fmla="*/ 188938 w 4876800"/>
              <a:gd name="connsiteY1" fmla="*/ 0 h 2294683"/>
              <a:gd name="connsiteX2" fmla="*/ 812800 w 4876800"/>
              <a:gd name="connsiteY2" fmla="*/ 0 h 2294683"/>
              <a:gd name="connsiteX3" fmla="*/ 812800 w 4876800"/>
              <a:gd name="connsiteY3" fmla="*/ 0 h 2294683"/>
              <a:gd name="connsiteX4" fmla="*/ 2032000 w 4876800"/>
              <a:gd name="connsiteY4" fmla="*/ 0 h 2294683"/>
              <a:gd name="connsiteX5" fmla="*/ 4687862 w 4876800"/>
              <a:gd name="connsiteY5" fmla="*/ 0 h 2294683"/>
              <a:gd name="connsiteX6" fmla="*/ 4876800 w 4876800"/>
              <a:gd name="connsiteY6" fmla="*/ 188938 h 2294683"/>
              <a:gd name="connsiteX7" fmla="*/ 4876800 w 4876800"/>
              <a:gd name="connsiteY7" fmla="*/ 661270 h 2294683"/>
              <a:gd name="connsiteX8" fmla="*/ 4876800 w 4876800"/>
              <a:gd name="connsiteY8" fmla="*/ 661270 h 2294683"/>
              <a:gd name="connsiteX9" fmla="*/ 4876800 w 4876800"/>
              <a:gd name="connsiteY9" fmla="*/ 944671 h 2294683"/>
              <a:gd name="connsiteX10" fmla="*/ 4876800 w 4876800"/>
              <a:gd name="connsiteY10" fmla="*/ 944667 h 2294683"/>
              <a:gd name="connsiteX11" fmla="*/ 4687862 w 4876800"/>
              <a:gd name="connsiteY11" fmla="*/ 1133605 h 2294683"/>
              <a:gd name="connsiteX12" fmla="*/ 1663700 w 4876800"/>
              <a:gd name="connsiteY12" fmla="*/ 1146305 h 2294683"/>
              <a:gd name="connsiteX13" fmla="*/ 1852469 w 4876800"/>
              <a:gd name="connsiteY13" fmla="*/ 2294683 h 2294683"/>
              <a:gd name="connsiteX14" fmla="*/ 1104900 w 4876800"/>
              <a:gd name="connsiteY14" fmla="*/ 1133605 h 2294683"/>
              <a:gd name="connsiteX15" fmla="*/ 188938 w 4876800"/>
              <a:gd name="connsiteY15" fmla="*/ 1133605 h 2294683"/>
              <a:gd name="connsiteX16" fmla="*/ 0 w 4876800"/>
              <a:gd name="connsiteY16" fmla="*/ 944667 h 2294683"/>
              <a:gd name="connsiteX17" fmla="*/ 0 w 4876800"/>
              <a:gd name="connsiteY17" fmla="*/ 944671 h 2294683"/>
              <a:gd name="connsiteX18" fmla="*/ 0 w 4876800"/>
              <a:gd name="connsiteY18" fmla="*/ 661270 h 2294683"/>
              <a:gd name="connsiteX19" fmla="*/ 0 w 4876800"/>
              <a:gd name="connsiteY19" fmla="*/ 661270 h 2294683"/>
              <a:gd name="connsiteX20" fmla="*/ 0 w 4876800"/>
              <a:gd name="connsiteY20" fmla="*/ 188938 h 2294683"/>
              <a:gd name="connsiteX0" fmla="*/ 0 w 4876800"/>
              <a:gd name="connsiteY0" fmla="*/ 188938 h 2280087"/>
              <a:gd name="connsiteX1" fmla="*/ 188938 w 4876800"/>
              <a:gd name="connsiteY1" fmla="*/ 0 h 2280087"/>
              <a:gd name="connsiteX2" fmla="*/ 812800 w 4876800"/>
              <a:gd name="connsiteY2" fmla="*/ 0 h 2280087"/>
              <a:gd name="connsiteX3" fmla="*/ 812800 w 4876800"/>
              <a:gd name="connsiteY3" fmla="*/ 0 h 2280087"/>
              <a:gd name="connsiteX4" fmla="*/ 2032000 w 4876800"/>
              <a:gd name="connsiteY4" fmla="*/ 0 h 2280087"/>
              <a:gd name="connsiteX5" fmla="*/ 4687862 w 4876800"/>
              <a:gd name="connsiteY5" fmla="*/ 0 h 2280087"/>
              <a:gd name="connsiteX6" fmla="*/ 4876800 w 4876800"/>
              <a:gd name="connsiteY6" fmla="*/ 188938 h 2280087"/>
              <a:gd name="connsiteX7" fmla="*/ 4876800 w 4876800"/>
              <a:gd name="connsiteY7" fmla="*/ 661270 h 2280087"/>
              <a:gd name="connsiteX8" fmla="*/ 4876800 w 4876800"/>
              <a:gd name="connsiteY8" fmla="*/ 661270 h 2280087"/>
              <a:gd name="connsiteX9" fmla="*/ 4876800 w 4876800"/>
              <a:gd name="connsiteY9" fmla="*/ 944671 h 2280087"/>
              <a:gd name="connsiteX10" fmla="*/ 4876800 w 4876800"/>
              <a:gd name="connsiteY10" fmla="*/ 944667 h 2280087"/>
              <a:gd name="connsiteX11" fmla="*/ 4687862 w 4876800"/>
              <a:gd name="connsiteY11" fmla="*/ 1133605 h 2280087"/>
              <a:gd name="connsiteX12" fmla="*/ 1663700 w 4876800"/>
              <a:gd name="connsiteY12" fmla="*/ 1146305 h 2280087"/>
              <a:gd name="connsiteX13" fmla="*/ 661293 w 4876800"/>
              <a:gd name="connsiteY13" fmla="*/ 2280087 h 2280087"/>
              <a:gd name="connsiteX14" fmla="*/ 1104900 w 4876800"/>
              <a:gd name="connsiteY14" fmla="*/ 1133605 h 2280087"/>
              <a:gd name="connsiteX15" fmla="*/ 188938 w 4876800"/>
              <a:gd name="connsiteY15" fmla="*/ 1133605 h 2280087"/>
              <a:gd name="connsiteX16" fmla="*/ 0 w 4876800"/>
              <a:gd name="connsiteY16" fmla="*/ 944667 h 2280087"/>
              <a:gd name="connsiteX17" fmla="*/ 0 w 4876800"/>
              <a:gd name="connsiteY17" fmla="*/ 944671 h 2280087"/>
              <a:gd name="connsiteX18" fmla="*/ 0 w 4876800"/>
              <a:gd name="connsiteY18" fmla="*/ 661270 h 2280087"/>
              <a:gd name="connsiteX19" fmla="*/ 0 w 4876800"/>
              <a:gd name="connsiteY19" fmla="*/ 661270 h 2280087"/>
              <a:gd name="connsiteX20" fmla="*/ 0 w 4876800"/>
              <a:gd name="connsiteY20" fmla="*/ 188938 h 2280087"/>
              <a:gd name="connsiteX0" fmla="*/ 0 w 4876800"/>
              <a:gd name="connsiteY0" fmla="*/ 188938 h 1678597"/>
              <a:gd name="connsiteX1" fmla="*/ 188938 w 4876800"/>
              <a:gd name="connsiteY1" fmla="*/ 0 h 1678597"/>
              <a:gd name="connsiteX2" fmla="*/ 812800 w 4876800"/>
              <a:gd name="connsiteY2" fmla="*/ 0 h 1678597"/>
              <a:gd name="connsiteX3" fmla="*/ 812800 w 4876800"/>
              <a:gd name="connsiteY3" fmla="*/ 0 h 1678597"/>
              <a:gd name="connsiteX4" fmla="*/ 2032000 w 4876800"/>
              <a:gd name="connsiteY4" fmla="*/ 0 h 1678597"/>
              <a:gd name="connsiteX5" fmla="*/ 4687862 w 4876800"/>
              <a:gd name="connsiteY5" fmla="*/ 0 h 1678597"/>
              <a:gd name="connsiteX6" fmla="*/ 4876800 w 4876800"/>
              <a:gd name="connsiteY6" fmla="*/ 188938 h 1678597"/>
              <a:gd name="connsiteX7" fmla="*/ 4876800 w 4876800"/>
              <a:gd name="connsiteY7" fmla="*/ 661270 h 1678597"/>
              <a:gd name="connsiteX8" fmla="*/ 4876800 w 4876800"/>
              <a:gd name="connsiteY8" fmla="*/ 661270 h 1678597"/>
              <a:gd name="connsiteX9" fmla="*/ 4876800 w 4876800"/>
              <a:gd name="connsiteY9" fmla="*/ 944671 h 1678597"/>
              <a:gd name="connsiteX10" fmla="*/ 4876800 w 4876800"/>
              <a:gd name="connsiteY10" fmla="*/ 944667 h 1678597"/>
              <a:gd name="connsiteX11" fmla="*/ 4687862 w 4876800"/>
              <a:gd name="connsiteY11" fmla="*/ 1133605 h 1678597"/>
              <a:gd name="connsiteX12" fmla="*/ 1663700 w 4876800"/>
              <a:gd name="connsiteY12" fmla="*/ 1146305 h 1678597"/>
              <a:gd name="connsiteX13" fmla="*/ 841851 w 4876800"/>
              <a:gd name="connsiteY13" fmla="*/ 1678597 h 1678597"/>
              <a:gd name="connsiteX14" fmla="*/ 1104900 w 4876800"/>
              <a:gd name="connsiteY14" fmla="*/ 1133605 h 1678597"/>
              <a:gd name="connsiteX15" fmla="*/ 188938 w 4876800"/>
              <a:gd name="connsiteY15" fmla="*/ 1133605 h 1678597"/>
              <a:gd name="connsiteX16" fmla="*/ 0 w 4876800"/>
              <a:gd name="connsiteY16" fmla="*/ 944667 h 1678597"/>
              <a:gd name="connsiteX17" fmla="*/ 0 w 4876800"/>
              <a:gd name="connsiteY17" fmla="*/ 944671 h 1678597"/>
              <a:gd name="connsiteX18" fmla="*/ 0 w 4876800"/>
              <a:gd name="connsiteY18" fmla="*/ 661270 h 1678597"/>
              <a:gd name="connsiteX19" fmla="*/ 0 w 4876800"/>
              <a:gd name="connsiteY19" fmla="*/ 661270 h 1678597"/>
              <a:gd name="connsiteX20" fmla="*/ 0 w 4876800"/>
              <a:gd name="connsiteY20" fmla="*/ 188938 h 1678597"/>
              <a:gd name="connsiteX0" fmla="*/ 0 w 4876800"/>
              <a:gd name="connsiteY0" fmla="*/ 188938 h 1750904"/>
              <a:gd name="connsiteX1" fmla="*/ 188938 w 4876800"/>
              <a:gd name="connsiteY1" fmla="*/ 0 h 1750904"/>
              <a:gd name="connsiteX2" fmla="*/ 812800 w 4876800"/>
              <a:gd name="connsiteY2" fmla="*/ 0 h 1750904"/>
              <a:gd name="connsiteX3" fmla="*/ 812800 w 4876800"/>
              <a:gd name="connsiteY3" fmla="*/ 0 h 1750904"/>
              <a:gd name="connsiteX4" fmla="*/ 2032000 w 4876800"/>
              <a:gd name="connsiteY4" fmla="*/ 0 h 1750904"/>
              <a:gd name="connsiteX5" fmla="*/ 4687862 w 4876800"/>
              <a:gd name="connsiteY5" fmla="*/ 0 h 1750904"/>
              <a:gd name="connsiteX6" fmla="*/ 4876800 w 4876800"/>
              <a:gd name="connsiteY6" fmla="*/ 188938 h 1750904"/>
              <a:gd name="connsiteX7" fmla="*/ 4876800 w 4876800"/>
              <a:gd name="connsiteY7" fmla="*/ 661270 h 1750904"/>
              <a:gd name="connsiteX8" fmla="*/ 4876800 w 4876800"/>
              <a:gd name="connsiteY8" fmla="*/ 661270 h 1750904"/>
              <a:gd name="connsiteX9" fmla="*/ 4876800 w 4876800"/>
              <a:gd name="connsiteY9" fmla="*/ 944671 h 1750904"/>
              <a:gd name="connsiteX10" fmla="*/ 4876800 w 4876800"/>
              <a:gd name="connsiteY10" fmla="*/ 944667 h 1750904"/>
              <a:gd name="connsiteX11" fmla="*/ 4687862 w 4876800"/>
              <a:gd name="connsiteY11" fmla="*/ 1133605 h 1750904"/>
              <a:gd name="connsiteX12" fmla="*/ 1663700 w 4876800"/>
              <a:gd name="connsiteY12" fmla="*/ 1146305 h 1750904"/>
              <a:gd name="connsiteX13" fmla="*/ 12463 w 4876800"/>
              <a:gd name="connsiteY13" fmla="*/ 1750904 h 1750904"/>
              <a:gd name="connsiteX14" fmla="*/ 1104900 w 4876800"/>
              <a:gd name="connsiteY14" fmla="*/ 1133605 h 1750904"/>
              <a:gd name="connsiteX15" fmla="*/ 188938 w 4876800"/>
              <a:gd name="connsiteY15" fmla="*/ 1133605 h 1750904"/>
              <a:gd name="connsiteX16" fmla="*/ 0 w 4876800"/>
              <a:gd name="connsiteY16" fmla="*/ 944667 h 1750904"/>
              <a:gd name="connsiteX17" fmla="*/ 0 w 4876800"/>
              <a:gd name="connsiteY17" fmla="*/ 944671 h 1750904"/>
              <a:gd name="connsiteX18" fmla="*/ 0 w 4876800"/>
              <a:gd name="connsiteY18" fmla="*/ 661270 h 1750904"/>
              <a:gd name="connsiteX19" fmla="*/ 0 w 4876800"/>
              <a:gd name="connsiteY19" fmla="*/ 661270 h 1750904"/>
              <a:gd name="connsiteX20" fmla="*/ 0 w 4876800"/>
              <a:gd name="connsiteY20" fmla="*/ 188938 h 175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6800" h="1750904">
                <a:moveTo>
                  <a:pt x="0" y="188938"/>
                </a:moveTo>
                <a:cubicBezTo>
                  <a:pt x="0" y="84590"/>
                  <a:pt x="84590" y="0"/>
                  <a:pt x="188938" y="0"/>
                </a:cubicBezTo>
                <a:lnTo>
                  <a:pt x="812800" y="0"/>
                </a:lnTo>
                <a:lnTo>
                  <a:pt x="812800" y="0"/>
                </a:lnTo>
                <a:lnTo>
                  <a:pt x="2032000" y="0"/>
                </a:lnTo>
                <a:lnTo>
                  <a:pt x="4687862" y="0"/>
                </a:lnTo>
                <a:cubicBezTo>
                  <a:pt x="4792210" y="0"/>
                  <a:pt x="4876800" y="84590"/>
                  <a:pt x="4876800" y="188938"/>
                </a:cubicBezTo>
                <a:lnTo>
                  <a:pt x="4876800" y="661270"/>
                </a:lnTo>
                <a:lnTo>
                  <a:pt x="4876800" y="661270"/>
                </a:lnTo>
                <a:lnTo>
                  <a:pt x="4876800" y="944671"/>
                </a:lnTo>
                <a:lnTo>
                  <a:pt x="4876800" y="944667"/>
                </a:lnTo>
                <a:cubicBezTo>
                  <a:pt x="4876800" y="1049015"/>
                  <a:pt x="4792210" y="1133605"/>
                  <a:pt x="4687862" y="1133605"/>
                </a:cubicBezTo>
                <a:lnTo>
                  <a:pt x="1663700" y="1146305"/>
                </a:lnTo>
                <a:lnTo>
                  <a:pt x="12463" y="1750904"/>
                </a:lnTo>
                <a:lnTo>
                  <a:pt x="1104900" y="1133605"/>
                </a:lnTo>
                <a:lnTo>
                  <a:pt x="188938" y="1133605"/>
                </a:lnTo>
                <a:cubicBezTo>
                  <a:pt x="84590" y="1133605"/>
                  <a:pt x="0" y="1049015"/>
                  <a:pt x="0" y="944667"/>
                </a:cubicBezTo>
                <a:lnTo>
                  <a:pt x="0" y="944671"/>
                </a:lnTo>
                <a:lnTo>
                  <a:pt x="0" y="661270"/>
                </a:lnTo>
                <a:lnTo>
                  <a:pt x="0" y="661270"/>
                </a:lnTo>
                <a:lnTo>
                  <a:pt x="0" y="188938"/>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Ok, we’re convinced that financial </a:t>
            </a:r>
            <a:r>
              <a:rPr lang="en-US" sz="1600" dirty="0" smtClean="0"/>
              <a:t>analysis</a:t>
            </a:r>
            <a:br>
              <a:rPr lang="en-US" sz="1600" dirty="0" smtClean="0"/>
            </a:br>
            <a:r>
              <a:rPr lang="en-US" sz="1600" dirty="0" smtClean="0"/>
              <a:t>is </a:t>
            </a:r>
            <a:r>
              <a:rPr lang="en-US" sz="1600" dirty="0"/>
              <a:t>a good idea, but how will we know </a:t>
            </a:r>
            <a:r>
              <a:rPr lang="en-US" sz="1600" u="sng" dirty="0" smtClean="0"/>
              <a:t>what</a:t>
            </a:r>
            <a:br>
              <a:rPr lang="en-US" sz="1600" u="sng" dirty="0" smtClean="0"/>
            </a:br>
            <a:r>
              <a:rPr lang="en-US" sz="1600" dirty="0" smtClean="0"/>
              <a:t>to </a:t>
            </a:r>
            <a:r>
              <a:rPr lang="en-US" sz="1600" dirty="0"/>
              <a:t>measure?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1694281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87" y="2438400"/>
            <a:ext cx="5580110" cy="2798857"/>
          </a:xfrm>
          <a:prstGeom prst="rect">
            <a:avLst/>
          </a:prstGeom>
        </p:spPr>
      </p:pic>
      <p:sp>
        <p:nvSpPr>
          <p:cNvPr id="34"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5" name="Content Placeholder 4"/>
          <p:cNvSpPr>
            <a:spLocks noGrp="1"/>
          </p:cNvSpPr>
          <p:nvPr>
            <p:ph idx="1"/>
          </p:nvPr>
        </p:nvSpPr>
        <p:spPr>
          <a:xfrm>
            <a:off x="152400" y="1096963"/>
            <a:ext cx="5486400" cy="1277938"/>
          </a:xfrm>
        </p:spPr>
        <p:txBody>
          <a:bodyPr>
            <a:normAutofit fontScale="62500" lnSpcReduction="20000"/>
          </a:bodyPr>
          <a:lstStyle/>
          <a:p>
            <a:pPr marL="0" indent="0">
              <a:lnSpc>
                <a:spcPct val="120000"/>
              </a:lnSpc>
              <a:spcAft>
                <a:spcPts val="600"/>
              </a:spcAft>
              <a:buNone/>
              <a:defRPr/>
            </a:pPr>
            <a:r>
              <a:rPr lang="en-US" dirty="0"/>
              <a:t>What Should We Measure?</a:t>
            </a:r>
          </a:p>
          <a:p>
            <a:pPr marL="0" indent="0">
              <a:lnSpc>
                <a:spcPct val="120000"/>
              </a:lnSpc>
              <a:spcAft>
                <a:spcPts val="600"/>
              </a:spcAft>
              <a:buNone/>
              <a:defRPr/>
            </a:pPr>
            <a:r>
              <a:rPr lang="en-US" b="0" dirty="0">
                <a:solidFill>
                  <a:schemeClr val="tx1"/>
                </a:solidFill>
              </a:rPr>
              <a:t>The Farm Financial Standards Council recommends five categories of measurement for financial analysis.</a:t>
            </a:r>
          </a:p>
          <a:p>
            <a:pPr marL="0" indent="0">
              <a:lnSpc>
                <a:spcPct val="120000"/>
              </a:lnSpc>
              <a:spcAft>
                <a:spcPts val="600"/>
              </a:spcAft>
              <a:buNone/>
              <a:defRPr/>
            </a:pPr>
            <a:r>
              <a:rPr lang="en-US" i="1" dirty="0">
                <a:solidFill>
                  <a:schemeClr val="tx1"/>
                </a:solidFill>
              </a:rPr>
              <a:t>Click the tabs to learn about each category</a:t>
            </a:r>
            <a:r>
              <a:rPr lang="en-US" i="1" dirty="0" smtClean="0">
                <a:solidFill>
                  <a:schemeClr val="tx1"/>
                </a:solidFill>
              </a:rPr>
              <a:t>.</a:t>
            </a:r>
            <a:endParaRPr lang="en-US" b="0" i="1" dirty="0">
              <a:solidFill>
                <a:schemeClr val="tx1"/>
              </a:solidFill>
            </a:endParaRPr>
          </a:p>
        </p:txBody>
      </p:sp>
    </p:spTree>
    <p:extLst>
      <p:ext uri="{BB962C8B-B14F-4D97-AF65-F5344CB8AC3E}">
        <p14:creationId xmlns:p14="http://schemas.microsoft.com/office/powerpoint/2010/main" val="3376502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87" y="2449371"/>
            <a:ext cx="5580110" cy="2776915"/>
          </a:xfrm>
          <a:prstGeom prst="rect">
            <a:avLst/>
          </a:prstGeom>
        </p:spPr>
      </p:pic>
      <p:sp>
        <p:nvSpPr>
          <p:cNvPr id="32"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3" name="Content Placeholder 4"/>
          <p:cNvSpPr>
            <a:spLocks noGrp="1"/>
          </p:cNvSpPr>
          <p:nvPr>
            <p:ph idx="1"/>
          </p:nvPr>
        </p:nvSpPr>
        <p:spPr>
          <a:xfrm>
            <a:off x="152400" y="1096963"/>
            <a:ext cx="5486400" cy="1277938"/>
          </a:xfrm>
        </p:spPr>
        <p:txBody>
          <a:bodyPr>
            <a:normAutofit fontScale="62500" lnSpcReduction="20000"/>
          </a:bodyPr>
          <a:lstStyle/>
          <a:p>
            <a:pPr marL="0" indent="0">
              <a:lnSpc>
                <a:spcPct val="120000"/>
              </a:lnSpc>
              <a:spcAft>
                <a:spcPts val="600"/>
              </a:spcAft>
              <a:buNone/>
              <a:defRPr/>
            </a:pPr>
            <a:r>
              <a:rPr lang="en-US" dirty="0"/>
              <a:t>What Should We Measure?</a:t>
            </a:r>
          </a:p>
          <a:p>
            <a:pPr marL="0" indent="0">
              <a:lnSpc>
                <a:spcPct val="120000"/>
              </a:lnSpc>
              <a:spcAft>
                <a:spcPts val="600"/>
              </a:spcAft>
              <a:buNone/>
              <a:defRPr/>
            </a:pPr>
            <a:r>
              <a:rPr lang="en-US" b="0" dirty="0">
                <a:solidFill>
                  <a:schemeClr val="tx1"/>
                </a:solidFill>
              </a:rPr>
              <a:t>The Farm Financial Standards Council recommends five categories of measurement for financial analysis.</a:t>
            </a:r>
          </a:p>
          <a:p>
            <a:pPr marL="0" indent="0">
              <a:lnSpc>
                <a:spcPct val="120000"/>
              </a:lnSpc>
              <a:spcAft>
                <a:spcPts val="600"/>
              </a:spcAft>
              <a:buNone/>
              <a:defRPr/>
            </a:pPr>
            <a:r>
              <a:rPr lang="en-US" i="1" dirty="0">
                <a:solidFill>
                  <a:schemeClr val="tx1"/>
                </a:solidFill>
              </a:rPr>
              <a:t>Click the tabs to learn about each category</a:t>
            </a:r>
            <a:r>
              <a:rPr lang="en-US" i="1" dirty="0" smtClean="0">
                <a:solidFill>
                  <a:schemeClr val="tx1"/>
                </a:solidFill>
              </a:rPr>
              <a:t>.</a:t>
            </a:r>
            <a:endParaRPr lang="en-US" b="0" i="1" dirty="0">
              <a:solidFill>
                <a:schemeClr val="tx1"/>
              </a:solidFill>
            </a:endParaRPr>
          </a:p>
        </p:txBody>
      </p:sp>
    </p:spTree>
    <p:extLst>
      <p:ext uri="{BB962C8B-B14F-4D97-AF65-F5344CB8AC3E}">
        <p14:creationId xmlns:p14="http://schemas.microsoft.com/office/powerpoint/2010/main" val="3251323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87" y="2458228"/>
            <a:ext cx="5580110" cy="2759201"/>
          </a:xfrm>
          <a:prstGeom prst="rect">
            <a:avLst/>
          </a:prstGeom>
        </p:spPr>
      </p:pic>
      <p:sp>
        <p:nvSpPr>
          <p:cNvPr id="32"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3" name="Content Placeholder 4"/>
          <p:cNvSpPr>
            <a:spLocks noGrp="1"/>
          </p:cNvSpPr>
          <p:nvPr>
            <p:ph idx="1"/>
          </p:nvPr>
        </p:nvSpPr>
        <p:spPr>
          <a:xfrm>
            <a:off x="152400" y="1096963"/>
            <a:ext cx="5486400" cy="1277938"/>
          </a:xfrm>
        </p:spPr>
        <p:txBody>
          <a:bodyPr>
            <a:normAutofit fontScale="62500" lnSpcReduction="20000"/>
          </a:bodyPr>
          <a:lstStyle/>
          <a:p>
            <a:pPr marL="0" indent="0">
              <a:lnSpc>
                <a:spcPct val="120000"/>
              </a:lnSpc>
              <a:spcAft>
                <a:spcPts val="600"/>
              </a:spcAft>
              <a:buNone/>
              <a:defRPr/>
            </a:pPr>
            <a:r>
              <a:rPr lang="en-US" dirty="0"/>
              <a:t>What Should We Measure?</a:t>
            </a:r>
          </a:p>
          <a:p>
            <a:pPr marL="0" indent="0">
              <a:lnSpc>
                <a:spcPct val="120000"/>
              </a:lnSpc>
              <a:spcAft>
                <a:spcPts val="600"/>
              </a:spcAft>
              <a:buNone/>
              <a:defRPr/>
            </a:pPr>
            <a:r>
              <a:rPr lang="en-US" b="0" dirty="0">
                <a:solidFill>
                  <a:schemeClr val="tx1"/>
                </a:solidFill>
              </a:rPr>
              <a:t>The Farm Financial Standards Council recommends five categories of measurement for financial analysis.</a:t>
            </a:r>
          </a:p>
          <a:p>
            <a:pPr marL="0" indent="0">
              <a:lnSpc>
                <a:spcPct val="120000"/>
              </a:lnSpc>
              <a:spcAft>
                <a:spcPts val="600"/>
              </a:spcAft>
              <a:buNone/>
              <a:defRPr/>
            </a:pPr>
            <a:r>
              <a:rPr lang="en-US" i="1" dirty="0">
                <a:solidFill>
                  <a:schemeClr val="tx1"/>
                </a:solidFill>
              </a:rPr>
              <a:t>Click the tabs to learn about each category</a:t>
            </a:r>
            <a:r>
              <a:rPr lang="en-US" i="1" dirty="0" smtClean="0">
                <a:solidFill>
                  <a:schemeClr val="tx1"/>
                </a:solidFill>
              </a:rPr>
              <a:t>.</a:t>
            </a:r>
            <a:endParaRPr lang="en-US" b="0" i="1" dirty="0">
              <a:solidFill>
                <a:schemeClr val="tx1"/>
              </a:solidFill>
            </a:endParaRPr>
          </a:p>
        </p:txBody>
      </p:sp>
    </p:spTree>
    <p:extLst>
      <p:ext uri="{BB962C8B-B14F-4D97-AF65-F5344CB8AC3E}">
        <p14:creationId xmlns:p14="http://schemas.microsoft.com/office/powerpoint/2010/main" val="2959120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87" y="2447216"/>
            <a:ext cx="5580110" cy="2781225"/>
          </a:xfrm>
          <a:prstGeom prst="rect">
            <a:avLst/>
          </a:prstGeom>
        </p:spPr>
      </p:pic>
      <p:sp>
        <p:nvSpPr>
          <p:cNvPr id="32"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3" name="Content Placeholder 4"/>
          <p:cNvSpPr>
            <a:spLocks noGrp="1"/>
          </p:cNvSpPr>
          <p:nvPr>
            <p:ph idx="1"/>
          </p:nvPr>
        </p:nvSpPr>
        <p:spPr>
          <a:xfrm>
            <a:off x="152400" y="1096963"/>
            <a:ext cx="5486400" cy="1277938"/>
          </a:xfrm>
        </p:spPr>
        <p:txBody>
          <a:bodyPr>
            <a:normAutofit fontScale="62500" lnSpcReduction="20000"/>
          </a:bodyPr>
          <a:lstStyle/>
          <a:p>
            <a:pPr marL="0" indent="0">
              <a:lnSpc>
                <a:spcPct val="120000"/>
              </a:lnSpc>
              <a:spcAft>
                <a:spcPts val="600"/>
              </a:spcAft>
              <a:buNone/>
              <a:defRPr/>
            </a:pPr>
            <a:r>
              <a:rPr lang="en-US" dirty="0"/>
              <a:t>What Should We Measure?</a:t>
            </a:r>
          </a:p>
          <a:p>
            <a:pPr marL="0" indent="0">
              <a:lnSpc>
                <a:spcPct val="120000"/>
              </a:lnSpc>
              <a:spcAft>
                <a:spcPts val="600"/>
              </a:spcAft>
              <a:buNone/>
              <a:defRPr/>
            </a:pPr>
            <a:r>
              <a:rPr lang="en-US" b="0" dirty="0">
                <a:solidFill>
                  <a:schemeClr val="tx1"/>
                </a:solidFill>
              </a:rPr>
              <a:t>The Farm Financial Standards Council recommends five categories of measurement for financial analysis.</a:t>
            </a:r>
          </a:p>
          <a:p>
            <a:pPr marL="0" indent="0">
              <a:lnSpc>
                <a:spcPct val="120000"/>
              </a:lnSpc>
              <a:spcAft>
                <a:spcPts val="600"/>
              </a:spcAft>
              <a:buNone/>
              <a:defRPr/>
            </a:pPr>
            <a:r>
              <a:rPr lang="en-US" i="1" dirty="0">
                <a:solidFill>
                  <a:schemeClr val="tx1"/>
                </a:solidFill>
              </a:rPr>
              <a:t>Click the tabs to learn about each category</a:t>
            </a:r>
            <a:r>
              <a:rPr lang="en-US" i="1" dirty="0" smtClean="0">
                <a:solidFill>
                  <a:schemeClr val="tx1"/>
                </a:solidFill>
              </a:rPr>
              <a:t>.</a:t>
            </a:r>
            <a:endParaRPr lang="en-US" b="0" i="1" dirty="0">
              <a:solidFill>
                <a:schemeClr val="tx1"/>
              </a:solidFill>
            </a:endParaRPr>
          </a:p>
        </p:txBody>
      </p:sp>
    </p:spTree>
    <p:extLst>
      <p:ext uri="{BB962C8B-B14F-4D97-AF65-F5344CB8AC3E}">
        <p14:creationId xmlns:p14="http://schemas.microsoft.com/office/powerpoint/2010/main" val="2203326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14" y="2438400"/>
            <a:ext cx="5580055" cy="2798857"/>
          </a:xfrm>
          <a:prstGeom prst="rect">
            <a:avLst/>
          </a:prstGeom>
        </p:spPr>
      </p:pic>
      <p:sp>
        <p:nvSpPr>
          <p:cNvPr id="32"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3" name="Content Placeholder 4"/>
          <p:cNvSpPr>
            <a:spLocks noGrp="1"/>
          </p:cNvSpPr>
          <p:nvPr>
            <p:ph idx="1"/>
          </p:nvPr>
        </p:nvSpPr>
        <p:spPr>
          <a:xfrm>
            <a:off x="152400" y="1096963"/>
            <a:ext cx="5486400" cy="1277938"/>
          </a:xfrm>
        </p:spPr>
        <p:txBody>
          <a:bodyPr>
            <a:normAutofit fontScale="62500" lnSpcReduction="20000"/>
          </a:bodyPr>
          <a:lstStyle/>
          <a:p>
            <a:pPr marL="0" indent="0">
              <a:lnSpc>
                <a:spcPct val="120000"/>
              </a:lnSpc>
              <a:spcAft>
                <a:spcPts val="600"/>
              </a:spcAft>
              <a:buNone/>
              <a:defRPr/>
            </a:pPr>
            <a:r>
              <a:rPr lang="en-US" dirty="0"/>
              <a:t>What Should We Measure?</a:t>
            </a:r>
          </a:p>
          <a:p>
            <a:pPr marL="0" indent="0">
              <a:lnSpc>
                <a:spcPct val="120000"/>
              </a:lnSpc>
              <a:spcAft>
                <a:spcPts val="600"/>
              </a:spcAft>
              <a:buNone/>
              <a:defRPr/>
            </a:pPr>
            <a:r>
              <a:rPr lang="en-US" b="0" dirty="0">
                <a:solidFill>
                  <a:schemeClr val="tx1"/>
                </a:solidFill>
              </a:rPr>
              <a:t>The Farm Financial Standards Council recommends five categories of measurement for financial analysis.</a:t>
            </a:r>
          </a:p>
          <a:p>
            <a:pPr marL="0" indent="0">
              <a:lnSpc>
                <a:spcPct val="120000"/>
              </a:lnSpc>
              <a:spcAft>
                <a:spcPts val="600"/>
              </a:spcAft>
              <a:buNone/>
              <a:defRPr/>
            </a:pPr>
            <a:r>
              <a:rPr lang="en-US" i="1" dirty="0">
                <a:solidFill>
                  <a:schemeClr val="tx1"/>
                </a:solidFill>
              </a:rPr>
              <a:t>Click the tabs to learn about each category</a:t>
            </a:r>
            <a:r>
              <a:rPr lang="en-US" i="1" dirty="0" smtClean="0">
                <a:solidFill>
                  <a:schemeClr val="tx1"/>
                </a:solidFill>
              </a:rPr>
              <a:t>.</a:t>
            </a:r>
            <a:endParaRPr lang="en-US" b="0" i="1" dirty="0">
              <a:solidFill>
                <a:schemeClr val="tx1"/>
              </a:solidFill>
            </a:endParaRPr>
          </a:p>
        </p:txBody>
      </p:sp>
    </p:spTree>
    <p:extLst>
      <p:ext uri="{BB962C8B-B14F-4D97-AF65-F5344CB8AC3E}">
        <p14:creationId xmlns:p14="http://schemas.microsoft.com/office/powerpoint/2010/main" val="2630204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3048000"/>
            <a:ext cx="3859212" cy="2571939"/>
          </a:xfrm>
          <a:prstGeom prst="roundRect">
            <a:avLst/>
          </a:prstGeom>
          <a:noFill/>
          <a:ln w="25400">
            <a:solidFill>
              <a:srgbClr val="8C4F34"/>
            </a:solidFill>
            <a:miter lim="800000"/>
            <a:headEnd/>
            <a:tailEnd/>
          </a:ln>
          <a:effectLst>
            <a:outerShdw blurRad="127000" sx="102000" sy="102000" algn="ctr" rotWithShape="0">
              <a:prstClr val="black">
                <a:alpha val="74000"/>
              </a:prstClr>
            </a:outerShdw>
          </a:effectLst>
          <a:extLst>
            <a:ext uri="{909E8E84-426E-40DD-AFC4-6F175D3DCCD1}">
              <a14:hiddenFill xmlns:a14="http://schemas.microsoft.com/office/drawing/2010/main">
                <a:solidFill>
                  <a:srgbClr val="FFFFFF"/>
                </a:solidFill>
              </a14:hiddenFill>
            </a:ext>
          </a:extLst>
        </p:spPr>
      </p:pic>
      <p:sp>
        <p:nvSpPr>
          <p:cNvPr id="17" name="Title 3"/>
          <p:cNvSpPr>
            <a:spLocks noGrp="1"/>
          </p:cNvSpPr>
          <p:nvPr>
            <p:ph type="title"/>
          </p:nvPr>
        </p:nvSpPr>
        <p:spPr/>
        <p:txBody>
          <a:bodyPr/>
          <a:lstStyle/>
          <a:p>
            <a:r>
              <a:rPr lang="en-US" dirty="0" smtClean="0"/>
              <a:t>What is Financial Analysis? </a:t>
            </a:r>
            <a:endParaRPr lang="en-US" dirty="0"/>
          </a:p>
        </p:txBody>
      </p:sp>
      <p:sp>
        <p:nvSpPr>
          <p:cNvPr id="19"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23" name="Rounded Rectangular Callout 12"/>
          <p:cNvSpPr>
            <a:spLocks noChangeArrowheads="1"/>
          </p:cNvSpPr>
          <p:nvPr/>
        </p:nvSpPr>
        <p:spPr bwMode="auto">
          <a:xfrm>
            <a:off x="990600" y="3124200"/>
            <a:ext cx="4800600" cy="1066800"/>
          </a:xfrm>
          <a:custGeom>
            <a:avLst/>
            <a:gdLst>
              <a:gd name="connsiteX0" fmla="*/ 0 w 4876800"/>
              <a:gd name="connsiteY0" fmla="*/ 188938 h 1133605"/>
              <a:gd name="connsiteX1" fmla="*/ 188938 w 4876800"/>
              <a:gd name="connsiteY1" fmla="*/ 0 h 1133605"/>
              <a:gd name="connsiteX2" fmla="*/ 812800 w 4876800"/>
              <a:gd name="connsiteY2" fmla="*/ 0 h 1133605"/>
              <a:gd name="connsiteX3" fmla="*/ 812800 w 4876800"/>
              <a:gd name="connsiteY3" fmla="*/ 0 h 1133605"/>
              <a:gd name="connsiteX4" fmla="*/ 2032000 w 4876800"/>
              <a:gd name="connsiteY4" fmla="*/ 0 h 1133605"/>
              <a:gd name="connsiteX5" fmla="*/ 4687862 w 4876800"/>
              <a:gd name="connsiteY5" fmla="*/ 0 h 1133605"/>
              <a:gd name="connsiteX6" fmla="*/ 4876800 w 4876800"/>
              <a:gd name="connsiteY6" fmla="*/ 188938 h 1133605"/>
              <a:gd name="connsiteX7" fmla="*/ 4876800 w 4876800"/>
              <a:gd name="connsiteY7" fmla="*/ 661270 h 1133605"/>
              <a:gd name="connsiteX8" fmla="*/ 4876800 w 4876800"/>
              <a:gd name="connsiteY8" fmla="*/ 661270 h 1133605"/>
              <a:gd name="connsiteX9" fmla="*/ 4876800 w 4876800"/>
              <a:gd name="connsiteY9" fmla="*/ 944671 h 1133605"/>
              <a:gd name="connsiteX10" fmla="*/ 4876800 w 4876800"/>
              <a:gd name="connsiteY10" fmla="*/ 944667 h 1133605"/>
              <a:gd name="connsiteX11" fmla="*/ 4687862 w 4876800"/>
              <a:gd name="connsiteY11" fmla="*/ 1133605 h 1133605"/>
              <a:gd name="connsiteX12" fmla="*/ 2032000 w 4876800"/>
              <a:gd name="connsiteY12" fmla="*/ 1133605 h 1133605"/>
              <a:gd name="connsiteX13" fmla="*/ 1493569 w 4876800"/>
              <a:gd name="connsiteY13" fmla="*/ 1959164 h 1133605"/>
              <a:gd name="connsiteX14" fmla="*/ 812800 w 4876800"/>
              <a:gd name="connsiteY14" fmla="*/ 1133605 h 1133605"/>
              <a:gd name="connsiteX15" fmla="*/ 188938 w 4876800"/>
              <a:gd name="connsiteY15" fmla="*/ 1133605 h 1133605"/>
              <a:gd name="connsiteX16" fmla="*/ 0 w 4876800"/>
              <a:gd name="connsiteY16" fmla="*/ 944667 h 1133605"/>
              <a:gd name="connsiteX17" fmla="*/ 0 w 4876800"/>
              <a:gd name="connsiteY17" fmla="*/ 944671 h 1133605"/>
              <a:gd name="connsiteX18" fmla="*/ 0 w 4876800"/>
              <a:gd name="connsiteY18" fmla="*/ 661270 h 1133605"/>
              <a:gd name="connsiteX19" fmla="*/ 0 w 4876800"/>
              <a:gd name="connsiteY19" fmla="*/ 661270 h 1133605"/>
              <a:gd name="connsiteX20" fmla="*/ 0 w 4876800"/>
              <a:gd name="connsiteY20" fmla="*/ 188938 h 1133605"/>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2032000 w 4876800"/>
              <a:gd name="connsiteY12" fmla="*/ 11336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3416300 w 4876800"/>
              <a:gd name="connsiteY14" fmla="*/ 11209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3416300 w 4876800"/>
              <a:gd name="connsiteY14" fmla="*/ 11209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15240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1993900 w 4876800"/>
              <a:gd name="connsiteY12" fmla="*/ 1133605 h 1603564"/>
              <a:gd name="connsiteX13" fmla="*/ 3525569 w 4876800"/>
              <a:gd name="connsiteY13" fmla="*/ 1603564 h 1603564"/>
              <a:gd name="connsiteX14" fmla="*/ 15240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946464"/>
              <a:gd name="connsiteX1" fmla="*/ 188938 w 4876800"/>
              <a:gd name="connsiteY1" fmla="*/ 0 h 1946464"/>
              <a:gd name="connsiteX2" fmla="*/ 812800 w 4876800"/>
              <a:gd name="connsiteY2" fmla="*/ 0 h 1946464"/>
              <a:gd name="connsiteX3" fmla="*/ 812800 w 4876800"/>
              <a:gd name="connsiteY3" fmla="*/ 0 h 1946464"/>
              <a:gd name="connsiteX4" fmla="*/ 2032000 w 4876800"/>
              <a:gd name="connsiteY4" fmla="*/ 0 h 1946464"/>
              <a:gd name="connsiteX5" fmla="*/ 4687862 w 4876800"/>
              <a:gd name="connsiteY5" fmla="*/ 0 h 1946464"/>
              <a:gd name="connsiteX6" fmla="*/ 4876800 w 4876800"/>
              <a:gd name="connsiteY6" fmla="*/ 188938 h 1946464"/>
              <a:gd name="connsiteX7" fmla="*/ 4876800 w 4876800"/>
              <a:gd name="connsiteY7" fmla="*/ 661270 h 1946464"/>
              <a:gd name="connsiteX8" fmla="*/ 4876800 w 4876800"/>
              <a:gd name="connsiteY8" fmla="*/ 661270 h 1946464"/>
              <a:gd name="connsiteX9" fmla="*/ 4876800 w 4876800"/>
              <a:gd name="connsiteY9" fmla="*/ 944671 h 1946464"/>
              <a:gd name="connsiteX10" fmla="*/ 4876800 w 4876800"/>
              <a:gd name="connsiteY10" fmla="*/ 944667 h 1946464"/>
              <a:gd name="connsiteX11" fmla="*/ 4687862 w 4876800"/>
              <a:gd name="connsiteY11" fmla="*/ 1133605 h 1946464"/>
              <a:gd name="connsiteX12" fmla="*/ 1993900 w 4876800"/>
              <a:gd name="connsiteY12" fmla="*/ 1133605 h 1946464"/>
              <a:gd name="connsiteX13" fmla="*/ 1366569 w 4876800"/>
              <a:gd name="connsiteY13" fmla="*/ 1946464 h 1946464"/>
              <a:gd name="connsiteX14" fmla="*/ 1524000 w 4876800"/>
              <a:gd name="connsiteY14" fmla="*/ 1133605 h 1946464"/>
              <a:gd name="connsiteX15" fmla="*/ 188938 w 4876800"/>
              <a:gd name="connsiteY15" fmla="*/ 1133605 h 1946464"/>
              <a:gd name="connsiteX16" fmla="*/ 0 w 4876800"/>
              <a:gd name="connsiteY16" fmla="*/ 944667 h 1946464"/>
              <a:gd name="connsiteX17" fmla="*/ 0 w 4876800"/>
              <a:gd name="connsiteY17" fmla="*/ 944671 h 1946464"/>
              <a:gd name="connsiteX18" fmla="*/ 0 w 4876800"/>
              <a:gd name="connsiteY18" fmla="*/ 661270 h 1946464"/>
              <a:gd name="connsiteX19" fmla="*/ 0 w 4876800"/>
              <a:gd name="connsiteY19" fmla="*/ 661270 h 1946464"/>
              <a:gd name="connsiteX20" fmla="*/ 0 w 4876800"/>
              <a:gd name="connsiteY20" fmla="*/ 188938 h 1946464"/>
              <a:gd name="connsiteX0" fmla="*/ 0 w 4876800"/>
              <a:gd name="connsiteY0" fmla="*/ 188938 h 1640655"/>
              <a:gd name="connsiteX1" fmla="*/ 188938 w 4876800"/>
              <a:gd name="connsiteY1" fmla="*/ 0 h 1640655"/>
              <a:gd name="connsiteX2" fmla="*/ 812800 w 4876800"/>
              <a:gd name="connsiteY2" fmla="*/ 0 h 1640655"/>
              <a:gd name="connsiteX3" fmla="*/ 812800 w 4876800"/>
              <a:gd name="connsiteY3" fmla="*/ 0 h 1640655"/>
              <a:gd name="connsiteX4" fmla="*/ 2032000 w 4876800"/>
              <a:gd name="connsiteY4" fmla="*/ 0 h 1640655"/>
              <a:gd name="connsiteX5" fmla="*/ 4687862 w 4876800"/>
              <a:gd name="connsiteY5" fmla="*/ 0 h 1640655"/>
              <a:gd name="connsiteX6" fmla="*/ 4876800 w 4876800"/>
              <a:gd name="connsiteY6" fmla="*/ 188938 h 1640655"/>
              <a:gd name="connsiteX7" fmla="*/ 4876800 w 4876800"/>
              <a:gd name="connsiteY7" fmla="*/ 661270 h 1640655"/>
              <a:gd name="connsiteX8" fmla="*/ 4876800 w 4876800"/>
              <a:gd name="connsiteY8" fmla="*/ 661270 h 1640655"/>
              <a:gd name="connsiteX9" fmla="*/ 4876800 w 4876800"/>
              <a:gd name="connsiteY9" fmla="*/ 944671 h 1640655"/>
              <a:gd name="connsiteX10" fmla="*/ 4876800 w 4876800"/>
              <a:gd name="connsiteY10" fmla="*/ 944667 h 1640655"/>
              <a:gd name="connsiteX11" fmla="*/ 4687862 w 4876800"/>
              <a:gd name="connsiteY11" fmla="*/ 1133605 h 1640655"/>
              <a:gd name="connsiteX12" fmla="*/ 1993900 w 4876800"/>
              <a:gd name="connsiteY12" fmla="*/ 1133605 h 1640655"/>
              <a:gd name="connsiteX13" fmla="*/ 1318443 w 4876800"/>
              <a:gd name="connsiteY13" fmla="*/ 1640655 h 1640655"/>
              <a:gd name="connsiteX14" fmla="*/ 1524000 w 4876800"/>
              <a:gd name="connsiteY14" fmla="*/ 1133605 h 1640655"/>
              <a:gd name="connsiteX15" fmla="*/ 188938 w 4876800"/>
              <a:gd name="connsiteY15" fmla="*/ 1133605 h 1640655"/>
              <a:gd name="connsiteX16" fmla="*/ 0 w 4876800"/>
              <a:gd name="connsiteY16" fmla="*/ 944667 h 1640655"/>
              <a:gd name="connsiteX17" fmla="*/ 0 w 4876800"/>
              <a:gd name="connsiteY17" fmla="*/ 944671 h 1640655"/>
              <a:gd name="connsiteX18" fmla="*/ 0 w 4876800"/>
              <a:gd name="connsiteY18" fmla="*/ 661270 h 1640655"/>
              <a:gd name="connsiteX19" fmla="*/ 0 w 4876800"/>
              <a:gd name="connsiteY19" fmla="*/ 661270 h 1640655"/>
              <a:gd name="connsiteX20" fmla="*/ 0 w 4876800"/>
              <a:gd name="connsiteY20" fmla="*/ 188938 h 1640655"/>
              <a:gd name="connsiteX0" fmla="*/ 0 w 4876800"/>
              <a:gd name="connsiteY0" fmla="*/ 188938 h 1640655"/>
              <a:gd name="connsiteX1" fmla="*/ 188938 w 4876800"/>
              <a:gd name="connsiteY1" fmla="*/ 0 h 1640655"/>
              <a:gd name="connsiteX2" fmla="*/ 812800 w 4876800"/>
              <a:gd name="connsiteY2" fmla="*/ 0 h 1640655"/>
              <a:gd name="connsiteX3" fmla="*/ 812800 w 4876800"/>
              <a:gd name="connsiteY3" fmla="*/ 0 h 1640655"/>
              <a:gd name="connsiteX4" fmla="*/ 2032000 w 4876800"/>
              <a:gd name="connsiteY4" fmla="*/ 0 h 1640655"/>
              <a:gd name="connsiteX5" fmla="*/ 4687862 w 4876800"/>
              <a:gd name="connsiteY5" fmla="*/ 0 h 1640655"/>
              <a:gd name="connsiteX6" fmla="*/ 4876800 w 4876800"/>
              <a:gd name="connsiteY6" fmla="*/ 188938 h 1640655"/>
              <a:gd name="connsiteX7" fmla="*/ 4876800 w 4876800"/>
              <a:gd name="connsiteY7" fmla="*/ 661270 h 1640655"/>
              <a:gd name="connsiteX8" fmla="*/ 4876800 w 4876800"/>
              <a:gd name="connsiteY8" fmla="*/ 661270 h 1640655"/>
              <a:gd name="connsiteX9" fmla="*/ 4876800 w 4876800"/>
              <a:gd name="connsiteY9" fmla="*/ 944671 h 1640655"/>
              <a:gd name="connsiteX10" fmla="*/ 4876800 w 4876800"/>
              <a:gd name="connsiteY10" fmla="*/ 944667 h 1640655"/>
              <a:gd name="connsiteX11" fmla="*/ 4687862 w 4876800"/>
              <a:gd name="connsiteY11" fmla="*/ 1133605 h 1640655"/>
              <a:gd name="connsiteX12" fmla="*/ 1753268 w 4876800"/>
              <a:gd name="connsiteY12" fmla="*/ 1162730 h 1640655"/>
              <a:gd name="connsiteX13" fmla="*/ 1318443 w 4876800"/>
              <a:gd name="connsiteY13" fmla="*/ 1640655 h 1640655"/>
              <a:gd name="connsiteX14" fmla="*/ 1524000 w 4876800"/>
              <a:gd name="connsiteY14" fmla="*/ 1133605 h 1640655"/>
              <a:gd name="connsiteX15" fmla="*/ 188938 w 4876800"/>
              <a:gd name="connsiteY15" fmla="*/ 1133605 h 1640655"/>
              <a:gd name="connsiteX16" fmla="*/ 0 w 4876800"/>
              <a:gd name="connsiteY16" fmla="*/ 944667 h 1640655"/>
              <a:gd name="connsiteX17" fmla="*/ 0 w 4876800"/>
              <a:gd name="connsiteY17" fmla="*/ 944671 h 1640655"/>
              <a:gd name="connsiteX18" fmla="*/ 0 w 4876800"/>
              <a:gd name="connsiteY18" fmla="*/ 661270 h 1640655"/>
              <a:gd name="connsiteX19" fmla="*/ 0 w 4876800"/>
              <a:gd name="connsiteY19" fmla="*/ 661270 h 1640655"/>
              <a:gd name="connsiteX20" fmla="*/ 0 w 4876800"/>
              <a:gd name="connsiteY20" fmla="*/ 188938 h 164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6800" h="1640655">
                <a:moveTo>
                  <a:pt x="0" y="188938"/>
                </a:moveTo>
                <a:cubicBezTo>
                  <a:pt x="0" y="84590"/>
                  <a:pt x="84590" y="0"/>
                  <a:pt x="188938" y="0"/>
                </a:cubicBezTo>
                <a:lnTo>
                  <a:pt x="812800" y="0"/>
                </a:lnTo>
                <a:lnTo>
                  <a:pt x="812800" y="0"/>
                </a:lnTo>
                <a:lnTo>
                  <a:pt x="2032000" y="0"/>
                </a:lnTo>
                <a:lnTo>
                  <a:pt x="4687862" y="0"/>
                </a:lnTo>
                <a:cubicBezTo>
                  <a:pt x="4792210" y="0"/>
                  <a:pt x="4876800" y="84590"/>
                  <a:pt x="4876800" y="188938"/>
                </a:cubicBezTo>
                <a:lnTo>
                  <a:pt x="4876800" y="661270"/>
                </a:lnTo>
                <a:lnTo>
                  <a:pt x="4876800" y="661270"/>
                </a:lnTo>
                <a:lnTo>
                  <a:pt x="4876800" y="944671"/>
                </a:lnTo>
                <a:lnTo>
                  <a:pt x="4876800" y="944667"/>
                </a:lnTo>
                <a:cubicBezTo>
                  <a:pt x="4876800" y="1049015"/>
                  <a:pt x="4792210" y="1133605"/>
                  <a:pt x="4687862" y="1133605"/>
                </a:cubicBezTo>
                <a:lnTo>
                  <a:pt x="1753268" y="1162730"/>
                </a:lnTo>
                <a:lnTo>
                  <a:pt x="1318443" y="1640655"/>
                </a:lnTo>
                <a:lnTo>
                  <a:pt x="1524000" y="1133605"/>
                </a:lnTo>
                <a:lnTo>
                  <a:pt x="188938" y="1133605"/>
                </a:lnTo>
                <a:cubicBezTo>
                  <a:pt x="84590" y="1133605"/>
                  <a:pt x="0" y="1049015"/>
                  <a:pt x="0" y="944667"/>
                </a:cubicBezTo>
                <a:lnTo>
                  <a:pt x="0" y="944671"/>
                </a:lnTo>
                <a:lnTo>
                  <a:pt x="0" y="661270"/>
                </a:lnTo>
                <a:lnTo>
                  <a:pt x="0" y="661270"/>
                </a:lnTo>
                <a:lnTo>
                  <a:pt x="0" y="188938"/>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How do we measure liquidity, solvency, profitability, financial efficiency, and repayment capacity?</a:t>
            </a:r>
          </a:p>
        </p:txBody>
      </p:sp>
      <p:sp>
        <p:nvSpPr>
          <p:cNvPr id="18" name="Content Placeholder 4"/>
          <p:cNvSpPr>
            <a:spLocks noGrp="1"/>
          </p:cNvSpPr>
          <p:nvPr>
            <p:ph idx="1"/>
          </p:nvPr>
        </p:nvSpPr>
        <p:spPr>
          <a:xfrm>
            <a:off x="152400" y="1096962"/>
            <a:ext cx="5486400" cy="2027238"/>
          </a:xfrm>
        </p:spPr>
        <p:txBody>
          <a:bodyPr>
            <a:normAutofit fontScale="55000" lnSpcReduction="20000"/>
          </a:bodyPr>
          <a:lstStyle/>
          <a:p>
            <a:pPr marL="0" indent="0">
              <a:lnSpc>
                <a:spcPct val="150000"/>
              </a:lnSpc>
              <a:spcAft>
                <a:spcPts val="600"/>
              </a:spcAft>
              <a:buNone/>
              <a:defRPr/>
            </a:pPr>
            <a:r>
              <a:rPr lang="en-US" dirty="0"/>
              <a:t>Financial Ratios</a:t>
            </a:r>
          </a:p>
          <a:p>
            <a:pPr marL="171450" indent="-171450">
              <a:lnSpc>
                <a:spcPct val="120000"/>
              </a:lnSpc>
              <a:spcAft>
                <a:spcPts val="600"/>
              </a:spcAft>
              <a:defRPr/>
            </a:pPr>
            <a:r>
              <a:rPr lang="en-US" b="0" dirty="0">
                <a:solidFill>
                  <a:schemeClr val="tx1"/>
                </a:solidFill>
              </a:rPr>
              <a:t>There are hundreds of different financial ratios. Each one indicates a different aspect of financial health.</a:t>
            </a:r>
          </a:p>
          <a:p>
            <a:pPr marL="171450" indent="-171450">
              <a:spcAft>
                <a:spcPts val="600"/>
              </a:spcAft>
              <a:defRPr/>
            </a:pPr>
            <a:r>
              <a:rPr lang="en-US" b="0" dirty="0">
                <a:solidFill>
                  <a:schemeClr val="tx1"/>
                </a:solidFill>
              </a:rPr>
              <a:t>Smart business managers focus on only a few that are key to the success of their business.</a:t>
            </a:r>
          </a:p>
          <a:p>
            <a:pPr marL="171450" indent="-171450">
              <a:spcAft>
                <a:spcPts val="600"/>
              </a:spcAft>
              <a:defRPr/>
            </a:pPr>
            <a:r>
              <a:rPr lang="en-US" b="0" dirty="0">
                <a:solidFill>
                  <a:schemeClr val="tx1"/>
                </a:solidFill>
              </a:rPr>
              <a:t>The Farm Financial Standards Council recommended 21 formulas for measuring the financial viability of farm and ranch </a:t>
            </a:r>
            <a:r>
              <a:rPr lang="en-US" b="0" dirty="0" smtClean="0">
                <a:solidFill>
                  <a:schemeClr val="tx1"/>
                </a:solidFill>
              </a:rPr>
              <a:t>operations</a:t>
            </a:r>
            <a:endParaRPr lang="en-US" b="0" i="1"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459011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Financial Analysis?</a:t>
            </a:r>
            <a:endParaRPr lang="en-US" dirty="0"/>
          </a:p>
        </p:txBody>
      </p:sp>
      <p:sp>
        <p:nvSpPr>
          <p:cNvPr id="5" name="Text Placeholder 4"/>
          <p:cNvSpPr>
            <a:spLocks noGrp="1"/>
          </p:cNvSpPr>
          <p:nvPr>
            <p:ph type="body" idx="1"/>
          </p:nvPr>
        </p:nvSpPr>
        <p:spPr/>
        <p:txBody>
          <a:bodyPr/>
          <a:lstStyle/>
          <a:p>
            <a:r>
              <a:rPr lang="en-US" dirty="0" smtClean="0"/>
              <a:t>Lesson </a:t>
            </a:r>
            <a:r>
              <a:rPr lang="en-US" dirty="0" smtClean="0"/>
              <a:t>2</a:t>
            </a:r>
            <a:endParaRPr lang="en-US" dirty="0"/>
          </a:p>
        </p:txBody>
      </p:sp>
    </p:spTree>
    <p:extLst>
      <p:ext uri="{BB962C8B-B14F-4D97-AF65-F5344CB8AC3E}">
        <p14:creationId xmlns:p14="http://schemas.microsoft.com/office/powerpoint/2010/main" val="2394448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3048000"/>
            <a:ext cx="3859212" cy="2571939"/>
          </a:xfrm>
          <a:prstGeom prst="roundRect">
            <a:avLst/>
          </a:prstGeom>
          <a:noFill/>
          <a:ln w="25400">
            <a:solidFill>
              <a:srgbClr val="8C4F34"/>
            </a:solidFill>
            <a:miter lim="800000"/>
            <a:headEnd/>
            <a:tailEnd/>
          </a:ln>
          <a:effectLst>
            <a:outerShdw blurRad="127000" sx="102000" sy="102000" algn="ctr" rotWithShape="0">
              <a:prstClr val="black">
                <a:alpha val="74000"/>
              </a:prstClr>
            </a:outerShdw>
          </a:effectLst>
          <a:extLst>
            <a:ext uri="{909E8E84-426E-40DD-AFC4-6F175D3DCCD1}">
              <a14:hiddenFill xmlns:a14="http://schemas.microsoft.com/office/drawing/2010/main">
                <a:solidFill>
                  <a:srgbClr val="FFFFFF"/>
                </a:solidFill>
              </a14:hiddenFill>
            </a:ext>
          </a:extLst>
        </p:spPr>
      </p:pic>
      <p:sp>
        <p:nvSpPr>
          <p:cNvPr id="35"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6"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41" name="Content Placeholder 4"/>
          <p:cNvSpPr>
            <a:spLocks noGrp="1"/>
          </p:cNvSpPr>
          <p:nvPr>
            <p:ph idx="1"/>
          </p:nvPr>
        </p:nvSpPr>
        <p:spPr>
          <a:xfrm>
            <a:off x="152400" y="1096962"/>
            <a:ext cx="5486400" cy="2027238"/>
          </a:xfrm>
        </p:spPr>
        <p:txBody>
          <a:bodyPr>
            <a:normAutofit fontScale="55000" lnSpcReduction="20000"/>
          </a:bodyPr>
          <a:lstStyle/>
          <a:p>
            <a:pPr marL="0" indent="0">
              <a:lnSpc>
                <a:spcPct val="150000"/>
              </a:lnSpc>
              <a:spcAft>
                <a:spcPts val="600"/>
              </a:spcAft>
              <a:buNone/>
              <a:defRPr/>
            </a:pPr>
            <a:r>
              <a:rPr lang="en-US" dirty="0"/>
              <a:t>Financial Ratios</a:t>
            </a:r>
          </a:p>
          <a:p>
            <a:pPr marL="171450" indent="-171450">
              <a:lnSpc>
                <a:spcPct val="120000"/>
              </a:lnSpc>
              <a:spcAft>
                <a:spcPts val="600"/>
              </a:spcAft>
              <a:defRPr/>
            </a:pPr>
            <a:r>
              <a:rPr lang="en-US" b="0" dirty="0">
                <a:solidFill>
                  <a:schemeClr val="tx1"/>
                </a:solidFill>
              </a:rPr>
              <a:t>There are hundreds of different financial ratios. Each one indicates a different aspect of financial health.</a:t>
            </a:r>
          </a:p>
          <a:p>
            <a:pPr marL="171450" indent="-171450">
              <a:spcAft>
                <a:spcPts val="600"/>
              </a:spcAft>
              <a:defRPr/>
            </a:pPr>
            <a:r>
              <a:rPr lang="en-US" b="0" dirty="0">
                <a:solidFill>
                  <a:schemeClr val="tx1"/>
                </a:solidFill>
              </a:rPr>
              <a:t>Smart business managers focus on only a few that are key to the success of their business.</a:t>
            </a:r>
          </a:p>
          <a:p>
            <a:pPr marL="171450" indent="-171450">
              <a:spcAft>
                <a:spcPts val="600"/>
              </a:spcAft>
              <a:defRPr/>
            </a:pPr>
            <a:r>
              <a:rPr lang="en-US" b="0" dirty="0">
                <a:solidFill>
                  <a:schemeClr val="tx1"/>
                </a:solidFill>
              </a:rPr>
              <a:t>The Farm Financial Standards Council recommended 21 formulas for measuring the financial viability of farm and ranch </a:t>
            </a:r>
            <a:r>
              <a:rPr lang="en-US" b="0" dirty="0" smtClean="0">
                <a:solidFill>
                  <a:schemeClr val="tx1"/>
                </a:solidFill>
              </a:rPr>
              <a:t>operations</a:t>
            </a:r>
            <a:endParaRPr lang="en-US" b="0" i="1"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
        <p:nvSpPr>
          <p:cNvPr id="37" name="Rounded Rectangular Callout 12"/>
          <p:cNvSpPr>
            <a:spLocks noChangeArrowheads="1"/>
          </p:cNvSpPr>
          <p:nvPr/>
        </p:nvSpPr>
        <p:spPr bwMode="auto">
          <a:xfrm>
            <a:off x="685801" y="3200400"/>
            <a:ext cx="5714999" cy="1249273"/>
          </a:xfrm>
          <a:custGeom>
            <a:avLst/>
            <a:gdLst>
              <a:gd name="connsiteX0" fmla="*/ 0 w 4876800"/>
              <a:gd name="connsiteY0" fmla="*/ 188938 h 1133605"/>
              <a:gd name="connsiteX1" fmla="*/ 188938 w 4876800"/>
              <a:gd name="connsiteY1" fmla="*/ 0 h 1133605"/>
              <a:gd name="connsiteX2" fmla="*/ 812800 w 4876800"/>
              <a:gd name="connsiteY2" fmla="*/ 0 h 1133605"/>
              <a:gd name="connsiteX3" fmla="*/ 812800 w 4876800"/>
              <a:gd name="connsiteY3" fmla="*/ 0 h 1133605"/>
              <a:gd name="connsiteX4" fmla="*/ 2032000 w 4876800"/>
              <a:gd name="connsiteY4" fmla="*/ 0 h 1133605"/>
              <a:gd name="connsiteX5" fmla="*/ 4687862 w 4876800"/>
              <a:gd name="connsiteY5" fmla="*/ 0 h 1133605"/>
              <a:gd name="connsiteX6" fmla="*/ 4876800 w 4876800"/>
              <a:gd name="connsiteY6" fmla="*/ 188938 h 1133605"/>
              <a:gd name="connsiteX7" fmla="*/ 4876800 w 4876800"/>
              <a:gd name="connsiteY7" fmla="*/ 661270 h 1133605"/>
              <a:gd name="connsiteX8" fmla="*/ 4876800 w 4876800"/>
              <a:gd name="connsiteY8" fmla="*/ 661270 h 1133605"/>
              <a:gd name="connsiteX9" fmla="*/ 4876800 w 4876800"/>
              <a:gd name="connsiteY9" fmla="*/ 944671 h 1133605"/>
              <a:gd name="connsiteX10" fmla="*/ 4876800 w 4876800"/>
              <a:gd name="connsiteY10" fmla="*/ 944667 h 1133605"/>
              <a:gd name="connsiteX11" fmla="*/ 4687862 w 4876800"/>
              <a:gd name="connsiteY11" fmla="*/ 1133605 h 1133605"/>
              <a:gd name="connsiteX12" fmla="*/ 2032000 w 4876800"/>
              <a:gd name="connsiteY12" fmla="*/ 1133605 h 1133605"/>
              <a:gd name="connsiteX13" fmla="*/ 1493569 w 4876800"/>
              <a:gd name="connsiteY13" fmla="*/ 1959164 h 1133605"/>
              <a:gd name="connsiteX14" fmla="*/ 812800 w 4876800"/>
              <a:gd name="connsiteY14" fmla="*/ 1133605 h 1133605"/>
              <a:gd name="connsiteX15" fmla="*/ 188938 w 4876800"/>
              <a:gd name="connsiteY15" fmla="*/ 1133605 h 1133605"/>
              <a:gd name="connsiteX16" fmla="*/ 0 w 4876800"/>
              <a:gd name="connsiteY16" fmla="*/ 944667 h 1133605"/>
              <a:gd name="connsiteX17" fmla="*/ 0 w 4876800"/>
              <a:gd name="connsiteY17" fmla="*/ 944671 h 1133605"/>
              <a:gd name="connsiteX18" fmla="*/ 0 w 4876800"/>
              <a:gd name="connsiteY18" fmla="*/ 661270 h 1133605"/>
              <a:gd name="connsiteX19" fmla="*/ 0 w 4876800"/>
              <a:gd name="connsiteY19" fmla="*/ 661270 h 1133605"/>
              <a:gd name="connsiteX20" fmla="*/ 0 w 4876800"/>
              <a:gd name="connsiteY20" fmla="*/ 188938 h 1133605"/>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2032000 w 4876800"/>
              <a:gd name="connsiteY12" fmla="*/ 11336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3416300 w 4876800"/>
              <a:gd name="connsiteY14" fmla="*/ 11209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3416300 w 4876800"/>
              <a:gd name="connsiteY14" fmla="*/ 11209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15240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1993900 w 4876800"/>
              <a:gd name="connsiteY12" fmla="*/ 1133605 h 1603564"/>
              <a:gd name="connsiteX13" fmla="*/ 3525569 w 4876800"/>
              <a:gd name="connsiteY13" fmla="*/ 1603564 h 1603564"/>
              <a:gd name="connsiteX14" fmla="*/ 15240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946464"/>
              <a:gd name="connsiteX1" fmla="*/ 188938 w 4876800"/>
              <a:gd name="connsiteY1" fmla="*/ 0 h 1946464"/>
              <a:gd name="connsiteX2" fmla="*/ 812800 w 4876800"/>
              <a:gd name="connsiteY2" fmla="*/ 0 h 1946464"/>
              <a:gd name="connsiteX3" fmla="*/ 812800 w 4876800"/>
              <a:gd name="connsiteY3" fmla="*/ 0 h 1946464"/>
              <a:gd name="connsiteX4" fmla="*/ 2032000 w 4876800"/>
              <a:gd name="connsiteY4" fmla="*/ 0 h 1946464"/>
              <a:gd name="connsiteX5" fmla="*/ 4687862 w 4876800"/>
              <a:gd name="connsiteY5" fmla="*/ 0 h 1946464"/>
              <a:gd name="connsiteX6" fmla="*/ 4876800 w 4876800"/>
              <a:gd name="connsiteY6" fmla="*/ 188938 h 1946464"/>
              <a:gd name="connsiteX7" fmla="*/ 4876800 w 4876800"/>
              <a:gd name="connsiteY7" fmla="*/ 661270 h 1946464"/>
              <a:gd name="connsiteX8" fmla="*/ 4876800 w 4876800"/>
              <a:gd name="connsiteY8" fmla="*/ 661270 h 1946464"/>
              <a:gd name="connsiteX9" fmla="*/ 4876800 w 4876800"/>
              <a:gd name="connsiteY9" fmla="*/ 944671 h 1946464"/>
              <a:gd name="connsiteX10" fmla="*/ 4876800 w 4876800"/>
              <a:gd name="connsiteY10" fmla="*/ 944667 h 1946464"/>
              <a:gd name="connsiteX11" fmla="*/ 4687862 w 4876800"/>
              <a:gd name="connsiteY11" fmla="*/ 1133605 h 1946464"/>
              <a:gd name="connsiteX12" fmla="*/ 1993900 w 4876800"/>
              <a:gd name="connsiteY12" fmla="*/ 1133605 h 1946464"/>
              <a:gd name="connsiteX13" fmla="*/ 1366569 w 4876800"/>
              <a:gd name="connsiteY13" fmla="*/ 1946464 h 1946464"/>
              <a:gd name="connsiteX14" fmla="*/ 1524000 w 4876800"/>
              <a:gd name="connsiteY14" fmla="*/ 1133605 h 1946464"/>
              <a:gd name="connsiteX15" fmla="*/ 188938 w 4876800"/>
              <a:gd name="connsiteY15" fmla="*/ 1133605 h 1946464"/>
              <a:gd name="connsiteX16" fmla="*/ 0 w 4876800"/>
              <a:gd name="connsiteY16" fmla="*/ 944667 h 1946464"/>
              <a:gd name="connsiteX17" fmla="*/ 0 w 4876800"/>
              <a:gd name="connsiteY17" fmla="*/ 944671 h 1946464"/>
              <a:gd name="connsiteX18" fmla="*/ 0 w 4876800"/>
              <a:gd name="connsiteY18" fmla="*/ 661270 h 1946464"/>
              <a:gd name="connsiteX19" fmla="*/ 0 w 4876800"/>
              <a:gd name="connsiteY19" fmla="*/ 661270 h 1946464"/>
              <a:gd name="connsiteX20" fmla="*/ 0 w 4876800"/>
              <a:gd name="connsiteY20" fmla="*/ 188938 h 1946464"/>
              <a:gd name="connsiteX0" fmla="*/ 0 w 4876800"/>
              <a:gd name="connsiteY0" fmla="*/ 188938 h 1946464"/>
              <a:gd name="connsiteX1" fmla="*/ 188938 w 4876800"/>
              <a:gd name="connsiteY1" fmla="*/ 0 h 1946464"/>
              <a:gd name="connsiteX2" fmla="*/ 812800 w 4876800"/>
              <a:gd name="connsiteY2" fmla="*/ 0 h 1946464"/>
              <a:gd name="connsiteX3" fmla="*/ 812800 w 4876800"/>
              <a:gd name="connsiteY3" fmla="*/ 0 h 1946464"/>
              <a:gd name="connsiteX4" fmla="*/ 2032000 w 4876800"/>
              <a:gd name="connsiteY4" fmla="*/ 0 h 1946464"/>
              <a:gd name="connsiteX5" fmla="*/ 4687862 w 4876800"/>
              <a:gd name="connsiteY5" fmla="*/ 0 h 1946464"/>
              <a:gd name="connsiteX6" fmla="*/ 4876800 w 4876800"/>
              <a:gd name="connsiteY6" fmla="*/ 188938 h 1946464"/>
              <a:gd name="connsiteX7" fmla="*/ 4876800 w 4876800"/>
              <a:gd name="connsiteY7" fmla="*/ 661270 h 1946464"/>
              <a:gd name="connsiteX8" fmla="*/ 4876800 w 4876800"/>
              <a:gd name="connsiteY8" fmla="*/ 661270 h 1946464"/>
              <a:gd name="connsiteX9" fmla="*/ 4876800 w 4876800"/>
              <a:gd name="connsiteY9" fmla="*/ 944671 h 1946464"/>
              <a:gd name="connsiteX10" fmla="*/ 4876800 w 4876800"/>
              <a:gd name="connsiteY10" fmla="*/ 944667 h 1946464"/>
              <a:gd name="connsiteX11" fmla="*/ 4687862 w 4876800"/>
              <a:gd name="connsiteY11" fmla="*/ 1133605 h 1946464"/>
              <a:gd name="connsiteX12" fmla="*/ 3873500 w 4876800"/>
              <a:gd name="connsiteY12" fmla="*/ 1133605 h 1946464"/>
              <a:gd name="connsiteX13" fmla="*/ 1366569 w 4876800"/>
              <a:gd name="connsiteY13" fmla="*/ 1946464 h 1946464"/>
              <a:gd name="connsiteX14" fmla="*/ 1524000 w 4876800"/>
              <a:gd name="connsiteY14" fmla="*/ 1133605 h 1946464"/>
              <a:gd name="connsiteX15" fmla="*/ 188938 w 4876800"/>
              <a:gd name="connsiteY15" fmla="*/ 1133605 h 1946464"/>
              <a:gd name="connsiteX16" fmla="*/ 0 w 4876800"/>
              <a:gd name="connsiteY16" fmla="*/ 944667 h 1946464"/>
              <a:gd name="connsiteX17" fmla="*/ 0 w 4876800"/>
              <a:gd name="connsiteY17" fmla="*/ 944671 h 1946464"/>
              <a:gd name="connsiteX18" fmla="*/ 0 w 4876800"/>
              <a:gd name="connsiteY18" fmla="*/ 661270 h 1946464"/>
              <a:gd name="connsiteX19" fmla="*/ 0 w 4876800"/>
              <a:gd name="connsiteY19" fmla="*/ 661270 h 1946464"/>
              <a:gd name="connsiteX20" fmla="*/ 0 w 4876800"/>
              <a:gd name="connsiteY20" fmla="*/ 188938 h 1946464"/>
              <a:gd name="connsiteX0" fmla="*/ 0 w 4876800"/>
              <a:gd name="connsiteY0" fmla="*/ 188938 h 1946464"/>
              <a:gd name="connsiteX1" fmla="*/ 188938 w 4876800"/>
              <a:gd name="connsiteY1" fmla="*/ 0 h 1946464"/>
              <a:gd name="connsiteX2" fmla="*/ 812800 w 4876800"/>
              <a:gd name="connsiteY2" fmla="*/ 0 h 1946464"/>
              <a:gd name="connsiteX3" fmla="*/ 812800 w 4876800"/>
              <a:gd name="connsiteY3" fmla="*/ 0 h 1946464"/>
              <a:gd name="connsiteX4" fmla="*/ 2032000 w 4876800"/>
              <a:gd name="connsiteY4" fmla="*/ 0 h 1946464"/>
              <a:gd name="connsiteX5" fmla="*/ 4687862 w 4876800"/>
              <a:gd name="connsiteY5" fmla="*/ 0 h 1946464"/>
              <a:gd name="connsiteX6" fmla="*/ 4876800 w 4876800"/>
              <a:gd name="connsiteY6" fmla="*/ 188938 h 1946464"/>
              <a:gd name="connsiteX7" fmla="*/ 4876800 w 4876800"/>
              <a:gd name="connsiteY7" fmla="*/ 661270 h 1946464"/>
              <a:gd name="connsiteX8" fmla="*/ 4876800 w 4876800"/>
              <a:gd name="connsiteY8" fmla="*/ 661270 h 1946464"/>
              <a:gd name="connsiteX9" fmla="*/ 4876800 w 4876800"/>
              <a:gd name="connsiteY9" fmla="*/ 944671 h 1946464"/>
              <a:gd name="connsiteX10" fmla="*/ 4876800 w 4876800"/>
              <a:gd name="connsiteY10" fmla="*/ 944667 h 1946464"/>
              <a:gd name="connsiteX11" fmla="*/ 4687862 w 4876800"/>
              <a:gd name="connsiteY11" fmla="*/ 1133605 h 1946464"/>
              <a:gd name="connsiteX12" fmla="*/ 3873500 w 4876800"/>
              <a:gd name="connsiteY12" fmla="*/ 1133605 h 1946464"/>
              <a:gd name="connsiteX13" fmla="*/ 1366569 w 4876800"/>
              <a:gd name="connsiteY13" fmla="*/ 1946464 h 1946464"/>
              <a:gd name="connsiteX14" fmla="*/ 3505200 w 4876800"/>
              <a:gd name="connsiteY14" fmla="*/ 1107413 h 1946464"/>
              <a:gd name="connsiteX15" fmla="*/ 188938 w 4876800"/>
              <a:gd name="connsiteY15" fmla="*/ 1133605 h 1946464"/>
              <a:gd name="connsiteX16" fmla="*/ 0 w 4876800"/>
              <a:gd name="connsiteY16" fmla="*/ 944667 h 1946464"/>
              <a:gd name="connsiteX17" fmla="*/ 0 w 4876800"/>
              <a:gd name="connsiteY17" fmla="*/ 944671 h 1946464"/>
              <a:gd name="connsiteX18" fmla="*/ 0 w 4876800"/>
              <a:gd name="connsiteY18" fmla="*/ 661270 h 1946464"/>
              <a:gd name="connsiteX19" fmla="*/ 0 w 4876800"/>
              <a:gd name="connsiteY19" fmla="*/ 661270 h 1946464"/>
              <a:gd name="connsiteX20" fmla="*/ 0 w 4876800"/>
              <a:gd name="connsiteY20" fmla="*/ 188938 h 1946464"/>
              <a:gd name="connsiteX0" fmla="*/ 0 w 4876800"/>
              <a:gd name="connsiteY0" fmla="*/ 188938 h 1605966"/>
              <a:gd name="connsiteX1" fmla="*/ 188938 w 4876800"/>
              <a:gd name="connsiteY1" fmla="*/ 0 h 1605966"/>
              <a:gd name="connsiteX2" fmla="*/ 812800 w 4876800"/>
              <a:gd name="connsiteY2" fmla="*/ 0 h 1605966"/>
              <a:gd name="connsiteX3" fmla="*/ 812800 w 4876800"/>
              <a:gd name="connsiteY3" fmla="*/ 0 h 1605966"/>
              <a:gd name="connsiteX4" fmla="*/ 2032000 w 4876800"/>
              <a:gd name="connsiteY4" fmla="*/ 0 h 1605966"/>
              <a:gd name="connsiteX5" fmla="*/ 4687862 w 4876800"/>
              <a:gd name="connsiteY5" fmla="*/ 0 h 1605966"/>
              <a:gd name="connsiteX6" fmla="*/ 4876800 w 4876800"/>
              <a:gd name="connsiteY6" fmla="*/ 188938 h 1605966"/>
              <a:gd name="connsiteX7" fmla="*/ 4876800 w 4876800"/>
              <a:gd name="connsiteY7" fmla="*/ 661270 h 1605966"/>
              <a:gd name="connsiteX8" fmla="*/ 4876800 w 4876800"/>
              <a:gd name="connsiteY8" fmla="*/ 661270 h 1605966"/>
              <a:gd name="connsiteX9" fmla="*/ 4876800 w 4876800"/>
              <a:gd name="connsiteY9" fmla="*/ 944671 h 1605966"/>
              <a:gd name="connsiteX10" fmla="*/ 4876800 w 4876800"/>
              <a:gd name="connsiteY10" fmla="*/ 944667 h 1605966"/>
              <a:gd name="connsiteX11" fmla="*/ 4687862 w 4876800"/>
              <a:gd name="connsiteY11" fmla="*/ 1133605 h 1605966"/>
              <a:gd name="connsiteX12" fmla="*/ 3873500 w 4876800"/>
              <a:gd name="connsiteY12" fmla="*/ 1133605 h 1605966"/>
              <a:gd name="connsiteX13" fmla="*/ 3500169 w 4876800"/>
              <a:gd name="connsiteY13" fmla="*/ 1605966 h 1605966"/>
              <a:gd name="connsiteX14" fmla="*/ 3505200 w 4876800"/>
              <a:gd name="connsiteY14" fmla="*/ 1107413 h 1605966"/>
              <a:gd name="connsiteX15" fmla="*/ 188938 w 4876800"/>
              <a:gd name="connsiteY15" fmla="*/ 1133605 h 1605966"/>
              <a:gd name="connsiteX16" fmla="*/ 0 w 4876800"/>
              <a:gd name="connsiteY16" fmla="*/ 944667 h 1605966"/>
              <a:gd name="connsiteX17" fmla="*/ 0 w 4876800"/>
              <a:gd name="connsiteY17" fmla="*/ 944671 h 1605966"/>
              <a:gd name="connsiteX18" fmla="*/ 0 w 4876800"/>
              <a:gd name="connsiteY18" fmla="*/ 661270 h 1605966"/>
              <a:gd name="connsiteX19" fmla="*/ 0 w 4876800"/>
              <a:gd name="connsiteY19" fmla="*/ 661270 h 1605966"/>
              <a:gd name="connsiteX20" fmla="*/ 0 w 4876800"/>
              <a:gd name="connsiteY20" fmla="*/ 188938 h 1605966"/>
              <a:gd name="connsiteX0" fmla="*/ 0 w 4876800"/>
              <a:gd name="connsiteY0" fmla="*/ 188938 h 1540823"/>
              <a:gd name="connsiteX1" fmla="*/ 188938 w 4876800"/>
              <a:gd name="connsiteY1" fmla="*/ 0 h 1540823"/>
              <a:gd name="connsiteX2" fmla="*/ 812800 w 4876800"/>
              <a:gd name="connsiteY2" fmla="*/ 0 h 1540823"/>
              <a:gd name="connsiteX3" fmla="*/ 812800 w 4876800"/>
              <a:gd name="connsiteY3" fmla="*/ 0 h 1540823"/>
              <a:gd name="connsiteX4" fmla="*/ 2032000 w 4876800"/>
              <a:gd name="connsiteY4" fmla="*/ 0 h 1540823"/>
              <a:gd name="connsiteX5" fmla="*/ 4687862 w 4876800"/>
              <a:gd name="connsiteY5" fmla="*/ 0 h 1540823"/>
              <a:gd name="connsiteX6" fmla="*/ 4876800 w 4876800"/>
              <a:gd name="connsiteY6" fmla="*/ 188938 h 1540823"/>
              <a:gd name="connsiteX7" fmla="*/ 4876800 w 4876800"/>
              <a:gd name="connsiteY7" fmla="*/ 661270 h 1540823"/>
              <a:gd name="connsiteX8" fmla="*/ 4876800 w 4876800"/>
              <a:gd name="connsiteY8" fmla="*/ 661270 h 1540823"/>
              <a:gd name="connsiteX9" fmla="*/ 4876800 w 4876800"/>
              <a:gd name="connsiteY9" fmla="*/ 944671 h 1540823"/>
              <a:gd name="connsiteX10" fmla="*/ 4876800 w 4876800"/>
              <a:gd name="connsiteY10" fmla="*/ 944667 h 1540823"/>
              <a:gd name="connsiteX11" fmla="*/ 4687862 w 4876800"/>
              <a:gd name="connsiteY11" fmla="*/ 1133605 h 1540823"/>
              <a:gd name="connsiteX12" fmla="*/ 3873500 w 4876800"/>
              <a:gd name="connsiteY12" fmla="*/ 1133605 h 1540823"/>
              <a:gd name="connsiteX13" fmla="*/ 3033051 w 4876800"/>
              <a:gd name="connsiteY13" fmla="*/ 1540823 h 1540823"/>
              <a:gd name="connsiteX14" fmla="*/ 3505200 w 4876800"/>
              <a:gd name="connsiteY14" fmla="*/ 1107413 h 1540823"/>
              <a:gd name="connsiteX15" fmla="*/ 188938 w 4876800"/>
              <a:gd name="connsiteY15" fmla="*/ 1133605 h 1540823"/>
              <a:gd name="connsiteX16" fmla="*/ 0 w 4876800"/>
              <a:gd name="connsiteY16" fmla="*/ 944667 h 1540823"/>
              <a:gd name="connsiteX17" fmla="*/ 0 w 4876800"/>
              <a:gd name="connsiteY17" fmla="*/ 944671 h 1540823"/>
              <a:gd name="connsiteX18" fmla="*/ 0 w 4876800"/>
              <a:gd name="connsiteY18" fmla="*/ 661270 h 1540823"/>
              <a:gd name="connsiteX19" fmla="*/ 0 w 4876800"/>
              <a:gd name="connsiteY19" fmla="*/ 661270 h 1540823"/>
              <a:gd name="connsiteX20" fmla="*/ 0 w 4876800"/>
              <a:gd name="connsiteY20" fmla="*/ 188938 h 1540823"/>
              <a:gd name="connsiteX0" fmla="*/ 0 w 4876800"/>
              <a:gd name="connsiteY0" fmla="*/ 188938 h 1558936"/>
              <a:gd name="connsiteX1" fmla="*/ 188938 w 4876800"/>
              <a:gd name="connsiteY1" fmla="*/ 0 h 1558936"/>
              <a:gd name="connsiteX2" fmla="*/ 812800 w 4876800"/>
              <a:gd name="connsiteY2" fmla="*/ 0 h 1558936"/>
              <a:gd name="connsiteX3" fmla="*/ 812800 w 4876800"/>
              <a:gd name="connsiteY3" fmla="*/ 0 h 1558936"/>
              <a:gd name="connsiteX4" fmla="*/ 2032000 w 4876800"/>
              <a:gd name="connsiteY4" fmla="*/ 0 h 1558936"/>
              <a:gd name="connsiteX5" fmla="*/ 4687862 w 4876800"/>
              <a:gd name="connsiteY5" fmla="*/ 0 h 1558936"/>
              <a:gd name="connsiteX6" fmla="*/ 4876800 w 4876800"/>
              <a:gd name="connsiteY6" fmla="*/ 188938 h 1558936"/>
              <a:gd name="connsiteX7" fmla="*/ 4876800 w 4876800"/>
              <a:gd name="connsiteY7" fmla="*/ 661270 h 1558936"/>
              <a:gd name="connsiteX8" fmla="*/ 4876800 w 4876800"/>
              <a:gd name="connsiteY8" fmla="*/ 661270 h 1558936"/>
              <a:gd name="connsiteX9" fmla="*/ 4876800 w 4876800"/>
              <a:gd name="connsiteY9" fmla="*/ 944671 h 1558936"/>
              <a:gd name="connsiteX10" fmla="*/ 4876800 w 4876800"/>
              <a:gd name="connsiteY10" fmla="*/ 944667 h 1558936"/>
              <a:gd name="connsiteX11" fmla="*/ 4687862 w 4876800"/>
              <a:gd name="connsiteY11" fmla="*/ 1133605 h 1558936"/>
              <a:gd name="connsiteX12" fmla="*/ 3873500 w 4876800"/>
              <a:gd name="connsiteY12" fmla="*/ 1133605 h 1558936"/>
              <a:gd name="connsiteX13" fmla="*/ 3355074 w 4876800"/>
              <a:gd name="connsiteY13" fmla="*/ 1558936 h 1558936"/>
              <a:gd name="connsiteX14" fmla="*/ 3505200 w 4876800"/>
              <a:gd name="connsiteY14" fmla="*/ 1107413 h 1558936"/>
              <a:gd name="connsiteX15" fmla="*/ 188938 w 4876800"/>
              <a:gd name="connsiteY15" fmla="*/ 1133605 h 1558936"/>
              <a:gd name="connsiteX16" fmla="*/ 0 w 4876800"/>
              <a:gd name="connsiteY16" fmla="*/ 944667 h 1558936"/>
              <a:gd name="connsiteX17" fmla="*/ 0 w 4876800"/>
              <a:gd name="connsiteY17" fmla="*/ 944671 h 1558936"/>
              <a:gd name="connsiteX18" fmla="*/ 0 w 4876800"/>
              <a:gd name="connsiteY18" fmla="*/ 661270 h 1558936"/>
              <a:gd name="connsiteX19" fmla="*/ 0 w 4876800"/>
              <a:gd name="connsiteY19" fmla="*/ 661270 h 1558936"/>
              <a:gd name="connsiteX20" fmla="*/ 0 w 4876800"/>
              <a:gd name="connsiteY20" fmla="*/ 188938 h 155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6800" h="1558936">
                <a:moveTo>
                  <a:pt x="0" y="188938"/>
                </a:moveTo>
                <a:cubicBezTo>
                  <a:pt x="0" y="84590"/>
                  <a:pt x="84590" y="0"/>
                  <a:pt x="188938" y="0"/>
                </a:cubicBezTo>
                <a:lnTo>
                  <a:pt x="812800" y="0"/>
                </a:lnTo>
                <a:lnTo>
                  <a:pt x="812800" y="0"/>
                </a:lnTo>
                <a:lnTo>
                  <a:pt x="2032000" y="0"/>
                </a:lnTo>
                <a:lnTo>
                  <a:pt x="4687862" y="0"/>
                </a:lnTo>
                <a:cubicBezTo>
                  <a:pt x="4792210" y="0"/>
                  <a:pt x="4876800" y="84590"/>
                  <a:pt x="4876800" y="188938"/>
                </a:cubicBezTo>
                <a:lnTo>
                  <a:pt x="4876800" y="661270"/>
                </a:lnTo>
                <a:lnTo>
                  <a:pt x="4876800" y="661270"/>
                </a:lnTo>
                <a:lnTo>
                  <a:pt x="4876800" y="944671"/>
                </a:lnTo>
                <a:lnTo>
                  <a:pt x="4876800" y="944667"/>
                </a:lnTo>
                <a:cubicBezTo>
                  <a:pt x="4876800" y="1049015"/>
                  <a:pt x="4792210" y="1133605"/>
                  <a:pt x="4687862" y="1133605"/>
                </a:cubicBezTo>
                <a:lnTo>
                  <a:pt x="3873500" y="1133605"/>
                </a:lnTo>
                <a:lnTo>
                  <a:pt x="3355074" y="1558936"/>
                </a:lnTo>
                <a:lnTo>
                  <a:pt x="3505200" y="1107413"/>
                </a:lnTo>
                <a:lnTo>
                  <a:pt x="188938" y="1133605"/>
                </a:lnTo>
                <a:cubicBezTo>
                  <a:pt x="84590" y="1133605"/>
                  <a:pt x="0" y="1049015"/>
                  <a:pt x="0" y="944667"/>
                </a:cubicBezTo>
                <a:lnTo>
                  <a:pt x="0" y="944671"/>
                </a:lnTo>
                <a:lnTo>
                  <a:pt x="0" y="661270"/>
                </a:lnTo>
                <a:lnTo>
                  <a:pt x="0" y="661270"/>
                </a:lnTo>
                <a:lnTo>
                  <a:pt x="0" y="188938"/>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You measure these things by calculating financial ratios. Financial ratios indicate the relationship between different values found on your financial statements.</a:t>
            </a:r>
          </a:p>
        </p:txBody>
      </p:sp>
    </p:spTree>
    <p:extLst>
      <p:ext uri="{BB962C8B-B14F-4D97-AF65-F5344CB8AC3E}">
        <p14:creationId xmlns:p14="http://schemas.microsoft.com/office/powerpoint/2010/main" val="3340677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988" y="3048000"/>
            <a:ext cx="3859212" cy="2571939"/>
          </a:xfrm>
          <a:prstGeom prst="roundRect">
            <a:avLst/>
          </a:prstGeom>
          <a:noFill/>
          <a:ln w="25400">
            <a:solidFill>
              <a:srgbClr val="8C4F34"/>
            </a:solidFill>
            <a:miter lim="800000"/>
            <a:headEnd/>
            <a:tailEnd/>
          </a:ln>
          <a:effectLst>
            <a:outerShdw blurRad="127000" sx="102000" sy="102000" algn="ctr" rotWithShape="0">
              <a:prstClr val="black">
                <a:alpha val="74000"/>
              </a:prstClr>
            </a:outerShdw>
          </a:effectLst>
          <a:extLst>
            <a:ext uri="{909E8E84-426E-40DD-AFC4-6F175D3DCCD1}">
              <a14:hiddenFill xmlns:a14="http://schemas.microsoft.com/office/drawing/2010/main">
                <a:solidFill>
                  <a:srgbClr val="FFFFFF"/>
                </a:solidFill>
              </a14:hiddenFill>
            </a:ext>
          </a:extLst>
        </p:spPr>
      </p:pic>
      <p:sp>
        <p:nvSpPr>
          <p:cNvPr id="18"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19"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21" name="Content Placeholder 4"/>
          <p:cNvSpPr>
            <a:spLocks noGrp="1"/>
          </p:cNvSpPr>
          <p:nvPr>
            <p:ph idx="1"/>
          </p:nvPr>
        </p:nvSpPr>
        <p:spPr>
          <a:xfrm>
            <a:off x="152400" y="1096962"/>
            <a:ext cx="5486400" cy="2027238"/>
          </a:xfrm>
        </p:spPr>
        <p:txBody>
          <a:bodyPr>
            <a:normAutofit fontScale="55000" lnSpcReduction="20000"/>
          </a:bodyPr>
          <a:lstStyle/>
          <a:p>
            <a:pPr marL="0" indent="0">
              <a:lnSpc>
                <a:spcPct val="150000"/>
              </a:lnSpc>
              <a:spcAft>
                <a:spcPts val="600"/>
              </a:spcAft>
              <a:buNone/>
              <a:defRPr/>
            </a:pPr>
            <a:r>
              <a:rPr lang="en-US" dirty="0"/>
              <a:t>Financial Ratios</a:t>
            </a:r>
          </a:p>
          <a:p>
            <a:pPr marL="171450" indent="-171450">
              <a:lnSpc>
                <a:spcPct val="120000"/>
              </a:lnSpc>
              <a:spcAft>
                <a:spcPts val="600"/>
              </a:spcAft>
              <a:defRPr/>
            </a:pPr>
            <a:r>
              <a:rPr lang="en-US" b="0" dirty="0">
                <a:solidFill>
                  <a:schemeClr val="tx1"/>
                </a:solidFill>
              </a:rPr>
              <a:t>There are hundreds of different financial ratios. Each one indicates a different aspect of financial health.</a:t>
            </a:r>
          </a:p>
          <a:p>
            <a:pPr marL="171450" indent="-171450">
              <a:spcAft>
                <a:spcPts val="600"/>
              </a:spcAft>
              <a:defRPr/>
            </a:pPr>
            <a:r>
              <a:rPr lang="en-US" b="0" dirty="0">
                <a:solidFill>
                  <a:schemeClr val="tx1"/>
                </a:solidFill>
              </a:rPr>
              <a:t>Smart business managers focus on only a few that are key to the success of their business.</a:t>
            </a:r>
          </a:p>
          <a:p>
            <a:pPr marL="171450" indent="-171450">
              <a:spcAft>
                <a:spcPts val="600"/>
              </a:spcAft>
              <a:defRPr/>
            </a:pPr>
            <a:r>
              <a:rPr lang="en-US" b="0" dirty="0">
                <a:solidFill>
                  <a:schemeClr val="tx1"/>
                </a:solidFill>
              </a:rPr>
              <a:t>The Farm Financial Standards Council recommended 21 formulas for measuring the financial viability of farm and ranch </a:t>
            </a:r>
            <a:r>
              <a:rPr lang="en-US" b="0" dirty="0" smtClean="0">
                <a:solidFill>
                  <a:schemeClr val="tx1"/>
                </a:solidFill>
              </a:rPr>
              <a:t>operations</a:t>
            </a:r>
            <a:endParaRPr lang="en-US" b="0" i="1" dirty="0">
              <a:solidFill>
                <a:schemeClr val="tx1"/>
              </a:solidFill>
            </a:endParaRPr>
          </a:p>
        </p:txBody>
      </p:sp>
    </p:spTree>
    <p:extLst>
      <p:ext uri="{BB962C8B-B14F-4D97-AF65-F5344CB8AC3E}">
        <p14:creationId xmlns:p14="http://schemas.microsoft.com/office/powerpoint/2010/main" val="3462433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3048000"/>
            <a:ext cx="3859212" cy="2571939"/>
          </a:xfrm>
          <a:prstGeom prst="roundRect">
            <a:avLst/>
          </a:prstGeom>
          <a:noFill/>
          <a:ln w="25400">
            <a:solidFill>
              <a:srgbClr val="8C4F34"/>
            </a:solidFill>
            <a:miter lim="800000"/>
            <a:headEnd/>
            <a:tailEnd/>
          </a:ln>
          <a:effectLst>
            <a:outerShdw blurRad="127000" sx="102000" sy="102000" algn="ctr" rotWithShape="0">
              <a:prstClr val="black">
                <a:alpha val="74000"/>
              </a:prstClr>
            </a:outerShdw>
          </a:effectLst>
          <a:extLst>
            <a:ext uri="{909E8E84-426E-40DD-AFC4-6F175D3DCCD1}">
              <a14:hiddenFill xmlns:a14="http://schemas.microsoft.com/office/drawing/2010/main">
                <a:solidFill>
                  <a:srgbClr val="FFFFFF"/>
                </a:solidFill>
              </a14:hiddenFill>
            </a:ext>
          </a:extLst>
        </p:spPr>
      </p:pic>
      <p:sp>
        <p:nvSpPr>
          <p:cNvPr id="22"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23"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24" name="Content Placeholder 4"/>
          <p:cNvSpPr>
            <a:spLocks noGrp="1"/>
          </p:cNvSpPr>
          <p:nvPr>
            <p:ph idx="1"/>
          </p:nvPr>
        </p:nvSpPr>
        <p:spPr>
          <a:xfrm>
            <a:off x="152400" y="1096962"/>
            <a:ext cx="5486400" cy="2027238"/>
          </a:xfrm>
        </p:spPr>
        <p:txBody>
          <a:bodyPr>
            <a:normAutofit fontScale="55000" lnSpcReduction="20000"/>
          </a:bodyPr>
          <a:lstStyle/>
          <a:p>
            <a:pPr marL="0" indent="0">
              <a:lnSpc>
                <a:spcPct val="150000"/>
              </a:lnSpc>
              <a:spcAft>
                <a:spcPts val="600"/>
              </a:spcAft>
              <a:buNone/>
              <a:defRPr/>
            </a:pPr>
            <a:r>
              <a:rPr lang="en-US" dirty="0"/>
              <a:t>Financial Ratios</a:t>
            </a:r>
          </a:p>
          <a:p>
            <a:pPr marL="171450" indent="-171450">
              <a:lnSpc>
                <a:spcPct val="120000"/>
              </a:lnSpc>
              <a:spcAft>
                <a:spcPts val="600"/>
              </a:spcAft>
              <a:defRPr/>
            </a:pPr>
            <a:r>
              <a:rPr lang="en-US" b="0" dirty="0">
                <a:solidFill>
                  <a:schemeClr val="tx1"/>
                </a:solidFill>
              </a:rPr>
              <a:t>There are hundreds of different </a:t>
            </a:r>
            <a:r>
              <a:rPr lang="en-US" u="sng" dirty="0">
                <a:solidFill>
                  <a:srgbClr val="DE6A05"/>
                </a:solidFill>
              </a:rPr>
              <a:t>financial ratios</a:t>
            </a:r>
            <a:r>
              <a:rPr lang="en-US" b="0" dirty="0">
                <a:solidFill>
                  <a:schemeClr val="tx1"/>
                </a:solidFill>
              </a:rPr>
              <a:t>. Each one indicates a different aspect of financial health.</a:t>
            </a:r>
          </a:p>
          <a:p>
            <a:pPr marL="171450" indent="-171450">
              <a:spcAft>
                <a:spcPts val="600"/>
              </a:spcAft>
              <a:defRPr/>
            </a:pPr>
            <a:r>
              <a:rPr lang="en-US" b="0" dirty="0">
                <a:solidFill>
                  <a:schemeClr val="tx1"/>
                </a:solidFill>
              </a:rPr>
              <a:t>Smart business managers focus on only a few that are key to the success of their business.</a:t>
            </a:r>
          </a:p>
          <a:p>
            <a:pPr marL="171450" indent="-171450">
              <a:spcAft>
                <a:spcPts val="600"/>
              </a:spcAft>
              <a:defRPr/>
            </a:pPr>
            <a:r>
              <a:rPr lang="en-US" b="0" dirty="0">
                <a:solidFill>
                  <a:schemeClr val="tx1"/>
                </a:solidFill>
              </a:rPr>
              <a:t>The Farm Financial Standards Council recommended 21 formulas for measuring the financial viability of farm and ranch </a:t>
            </a:r>
            <a:r>
              <a:rPr lang="en-US" b="0" dirty="0" smtClean="0">
                <a:solidFill>
                  <a:schemeClr val="tx1"/>
                </a:solidFill>
              </a:rPr>
              <a:t>operations</a:t>
            </a:r>
            <a:endParaRPr lang="en-US" b="0" i="1" dirty="0">
              <a:solidFill>
                <a:schemeClr val="tx1"/>
              </a:solidFill>
            </a:endParaRPr>
          </a:p>
        </p:txBody>
      </p:sp>
      <p:sp>
        <p:nvSpPr>
          <p:cNvPr id="19" name="Right Arrow 10"/>
          <p:cNvSpPr>
            <a:spLocks noChangeArrowheads="1"/>
          </p:cNvSpPr>
          <p:nvPr/>
        </p:nvSpPr>
        <p:spPr bwMode="auto">
          <a:xfrm rot="2937387">
            <a:off x="3178059" y="1126307"/>
            <a:ext cx="544264" cy="431656"/>
          </a:xfrm>
          <a:prstGeom prst="rightArrow">
            <a:avLst>
              <a:gd name="adj1" fmla="val 50000"/>
              <a:gd name="adj2" fmla="val 50003"/>
            </a:avLst>
          </a:prstGeom>
          <a:solidFill>
            <a:srgbClr val="FFFF00"/>
          </a:solidFill>
          <a:ln w="9525" algn="ctr">
            <a:solidFill>
              <a:schemeClr val="tx1"/>
            </a:solidFill>
            <a:round/>
            <a:headEnd/>
            <a:tailEnd/>
          </a:ln>
          <a:effectLst>
            <a:outerShdw blurRad="50800" dist="38100" dir="2700000" algn="tl" rotWithShape="0">
              <a:prstClr val="black">
                <a:alpha val="40000"/>
              </a:prstClr>
            </a:outerShdw>
          </a:effectLst>
        </p:spPr>
        <p:txBody>
          <a:bodyPr/>
          <a:lstStyle/>
          <a:p>
            <a:endParaRPr lang="en-US"/>
          </a:p>
        </p:txBody>
      </p:sp>
      <p:sp>
        <p:nvSpPr>
          <p:cNvPr id="20" name="Rounded Rectangular Callout 19"/>
          <p:cNvSpPr>
            <a:spLocks noChangeArrowheads="1"/>
          </p:cNvSpPr>
          <p:nvPr/>
        </p:nvSpPr>
        <p:spPr bwMode="auto">
          <a:xfrm>
            <a:off x="1400917" y="2438400"/>
            <a:ext cx="4297805" cy="1502990"/>
          </a:xfrm>
          <a:prstGeom prst="wedgeRoundRectCallout">
            <a:avLst>
              <a:gd name="adj1" fmla="val 4088"/>
              <a:gd name="adj2" fmla="val -98332"/>
              <a:gd name="adj3" fmla="val 16667"/>
            </a:avLst>
          </a:prstGeom>
          <a:solidFill>
            <a:schemeClr val="bg1"/>
          </a:solidFill>
          <a:ln w="9525" algn="ctr">
            <a:solidFill>
              <a:schemeClr val="tx1"/>
            </a:solidFill>
            <a:round/>
            <a:headEnd/>
            <a:tailEnd/>
          </a:ln>
          <a:effectLst>
            <a:outerShdw blurRad="50800" dist="38100" dir="2700000" algn="tl" rotWithShape="0">
              <a:prstClr val="black">
                <a:alpha val="40000"/>
              </a:prstClr>
            </a:outerShdw>
          </a:effectLst>
        </p:spPr>
        <p:txBody>
          <a:bodyPr/>
          <a:lstStyle/>
          <a:p>
            <a:r>
              <a:rPr lang="en-US" sz="1400" b="1" dirty="0"/>
              <a:t>Financial </a:t>
            </a:r>
            <a:r>
              <a:rPr lang="en-US" sz="1400" b="1" dirty="0" smtClean="0"/>
              <a:t>Ratios </a:t>
            </a:r>
            <a:r>
              <a:rPr lang="en-US" sz="1400" dirty="0" smtClean="0"/>
              <a:t>are measures </a:t>
            </a:r>
            <a:r>
              <a:rPr lang="en-US" sz="1400" dirty="0"/>
              <a:t>that indicate the financial position of a business.  Some examples of financial ratios include: </a:t>
            </a:r>
          </a:p>
          <a:p>
            <a:pPr marL="285750" indent="-285750">
              <a:buFont typeface="Arial" pitchFamily="34" charset="0"/>
              <a:buChar char="•"/>
            </a:pPr>
            <a:r>
              <a:rPr lang="en-US" sz="1400" dirty="0"/>
              <a:t>Asset Turnover Ratio</a:t>
            </a:r>
          </a:p>
          <a:p>
            <a:pPr marL="285750" indent="-285750">
              <a:buFont typeface="Arial" pitchFamily="34" charset="0"/>
              <a:buChar char="•"/>
            </a:pPr>
            <a:r>
              <a:rPr lang="en-US" sz="1400" dirty="0"/>
              <a:t>Current Ratio </a:t>
            </a:r>
          </a:p>
          <a:p>
            <a:pPr marL="285750" indent="-285750">
              <a:buFont typeface="Arial" pitchFamily="34" charset="0"/>
              <a:buChar char="•"/>
            </a:pPr>
            <a:r>
              <a:rPr lang="en-US" sz="1400" dirty="0"/>
              <a:t>Debt to Asset Ratio</a:t>
            </a:r>
          </a:p>
        </p:txBody>
      </p:sp>
    </p:spTree>
    <p:extLst>
      <p:ext uri="{BB962C8B-B14F-4D97-AF65-F5344CB8AC3E}">
        <p14:creationId xmlns:p14="http://schemas.microsoft.com/office/powerpoint/2010/main" val="890589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20" name="Content Placeholder 4"/>
          <p:cNvSpPr>
            <a:spLocks noGrp="1"/>
          </p:cNvSpPr>
          <p:nvPr>
            <p:ph idx="1"/>
          </p:nvPr>
        </p:nvSpPr>
        <p:spPr>
          <a:xfrm>
            <a:off x="152400" y="1096962"/>
            <a:ext cx="5486400" cy="1112837"/>
          </a:xfrm>
        </p:spPr>
        <p:txBody>
          <a:bodyPr>
            <a:normAutofit/>
          </a:bodyPr>
          <a:lstStyle/>
          <a:p>
            <a:pPr marL="0" indent="0">
              <a:lnSpc>
                <a:spcPct val="150000"/>
              </a:lnSpc>
              <a:spcAft>
                <a:spcPts val="600"/>
              </a:spcAft>
              <a:buNone/>
              <a:defRPr/>
            </a:pPr>
            <a:r>
              <a:rPr lang="en-US" dirty="0"/>
              <a:t>What Have You Learned</a:t>
            </a:r>
            <a:r>
              <a:rPr lang="en-US" dirty="0" smtClean="0"/>
              <a:t>?</a:t>
            </a:r>
            <a:endParaRPr lang="en-US" dirty="0">
              <a:solidFill>
                <a:schemeClr val="tx1"/>
              </a:solidFill>
            </a:endParaRP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79" t="20535" r="24167" b="29600"/>
          <a:stretch/>
        </p:blipFill>
        <p:spPr bwMode="auto">
          <a:xfrm>
            <a:off x="490177" y="2310125"/>
            <a:ext cx="5072423" cy="36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275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a:spLocks noGrp="1"/>
          </p:cNvSpPr>
          <p:nvPr>
            <p:ph type="title"/>
          </p:nvPr>
        </p:nvSpPr>
        <p:spPr/>
        <p:txBody>
          <a:bodyPr/>
          <a:lstStyle/>
          <a:p>
            <a:r>
              <a:rPr lang="en-US" dirty="0" smtClean="0"/>
              <a:t>What is Financial Analysis? </a:t>
            </a:r>
            <a:endParaRPr lang="en-US" dirty="0"/>
          </a:p>
        </p:txBody>
      </p:sp>
      <p:sp>
        <p:nvSpPr>
          <p:cNvPr id="17" name="Content Placeholder 4"/>
          <p:cNvSpPr>
            <a:spLocks noGrp="1"/>
          </p:cNvSpPr>
          <p:nvPr>
            <p:ph idx="1"/>
          </p:nvPr>
        </p:nvSpPr>
        <p:spPr>
          <a:xfrm>
            <a:off x="152400" y="1096962"/>
            <a:ext cx="5486400" cy="1112837"/>
          </a:xfrm>
        </p:spPr>
        <p:txBody>
          <a:bodyPr>
            <a:normAutofit/>
          </a:bodyPr>
          <a:lstStyle/>
          <a:p>
            <a:pPr marL="0" indent="0">
              <a:lnSpc>
                <a:spcPct val="150000"/>
              </a:lnSpc>
              <a:spcAft>
                <a:spcPts val="600"/>
              </a:spcAft>
              <a:buNone/>
              <a:defRPr/>
            </a:pPr>
            <a:r>
              <a:rPr lang="en-US" dirty="0"/>
              <a:t>What Have You Learned</a:t>
            </a:r>
            <a:r>
              <a:rPr lang="en-US" dirty="0" smtClean="0"/>
              <a:t>?</a:t>
            </a:r>
            <a:endParaRPr lang="en-US" dirty="0"/>
          </a:p>
        </p:txBody>
      </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247" y="2310125"/>
            <a:ext cx="4932283" cy="36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25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smtClean="0"/>
              <a:t>What is Financial Analysis? </a:t>
            </a:r>
            <a:endParaRPr lang="en-US" dirty="0"/>
          </a:p>
        </p:txBody>
      </p:sp>
      <p:sp>
        <p:nvSpPr>
          <p:cNvPr id="15" name="Content Placeholder 4"/>
          <p:cNvSpPr>
            <a:spLocks noGrp="1"/>
          </p:cNvSpPr>
          <p:nvPr>
            <p:ph idx="1"/>
          </p:nvPr>
        </p:nvSpPr>
        <p:spPr/>
        <p:txBody>
          <a:bodyPr>
            <a:normAutofit/>
          </a:bodyPr>
          <a:lstStyle/>
          <a:p>
            <a:pPr marL="0" indent="0">
              <a:lnSpc>
                <a:spcPct val="150000"/>
              </a:lnSpc>
              <a:spcAft>
                <a:spcPts val="600"/>
              </a:spcAft>
              <a:buNone/>
              <a:defRPr/>
            </a:pPr>
            <a:r>
              <a:rPr lang="en-US" dirty="0"/>
              <a:t>What Have You Learned?</a:t>
            </a:r>
          </a:p>
          <a:p>
            <a:pPr marL="171450" indent="-171450">
              <a:lnSpc>
                <a:spcPct val="150000"/>
              </a:lnSpc>
              <a:spcAft>
                <a:spcPts val="600"/>
              </a:spcAft>
              <a:defRPr/>
            </a:pPr>
            <a:r>
              <a:rPr lang="en-US" b="0" dirty="0" smtClean="0">
                <a:solidFill>
                  <a:schemeClr val="bg1"/>
                </a:solidFill>
              </a:rPr>
              <a:t>How </a:t>
            </a:r>
            <a:r>
              <a:rPr lang="en-US" b="0" dirty="0">
                <a:solidFill>
                  <a:schemeClr val="bg1"/>
                </a:solidFill>
              </a:rPr>
              <a:t>to calculate a variety of financial ratios</a:t>
            </a:r>
          </a:p>
          <a:p>
            <a:pPr marL="171450" indent="-171450">
              <a:lnSpc>
                <a:spcPct val="150000"/>
              </a:lnSpc>
              <a:spcAft>
                <a:spcPts val="600"/>
              </a:spcAft>
              <a:defRPr/>
            </a:pPr>
            <a:r>
              <a:rPr lang="en-US" b="0" dirty="0">
                <a:solidFill>
                  <a:schemeClr val="bg1"/>
                </a:solidFill>
              </a:rPr>
              <a:t>Ratios parameters that indicate strength or weakness</a:t>
            </a:r>
          </a:p>
          <a:p>
            <a:pPr marL="171450" indent="-171450">
              <a:lnSpc>
                <a:spcPct val="150000"/>
              </a:lnSpc>
              <a:spcAft>
                <a:spcPts val="600"/>
              </a:spcAft>
              <a:defRPr/>
            </a:pPr>
            <a:r>
              <a:rPr lang="en-US" b="0" dirty="0">
                <a:solidFill>
                  <a:schemeClr val="bg1"/>
                </a:solidFill>
              </a:rPr>
              <a:t>Actions for improving financial performance in the five key areas</a:t>
            </a:r>
          </a:p>
          <a:p>
            <a:pPr>
              <a:defRPr/>
            </a:pPr>
            <a:endParaRPr lang="en-US" b="0" i="1" dirty="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7378" y="2310125"/>
            <a:ext cx="4978020" cy="36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178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p:txBody>
          <a:bodyPr/>
          <a:lstStyle/>
          <a:p>
            <a:r>
              <a:rPr lang="en-US" dirty="0" smtClean="0"/>
              <a:t>What is Financial Analysis? </a:t>
            </a:r>
            <a:endParaRPr lang="en-US" dirty="0"/>
          </a:p>
        </p:txBody>
      </p:sp>
      <p:sp>
        <p:nvSpPr>
          <p:cNvPr id="16" name="Content Placeholder 4"/>
          <p:cNvSpPr>
            <a:spLocks noGrp="1"/>
          </p:cNvSpPr>
          <p:nvPr>
            <p:ph idx="1"/>
          </p:nvPr>
        </p:nvSpPr>
        <p:spPr/>
        <p:txBody>
          <a:bodyPr>
            <a:normAutofit/>
          </a:bodyPr>
          <a:lstStyle/>
          <a:p>
            <a:pPr marL="0" indent="0">
              <a:lnSpc>
                <a:spcPct val="150000"/>
              </a:lnSpc>
              <a:spcAft>
                <a:spcPts val="600"/>
              </a:spcAft>
              <a:buNone/>
              <a:defRPr/>
            </a:pPr>
            <a:r>
              <a:rPr lang="en-US" dirty="0"/>
              <a:t>What Have You Learned</a:t>
            </a:r>
            <a:r>
              <a:rPr lang="en-US" dirty="0" smtClean="0"/>
              <a:t>?</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605" y="2310125"/>
            <a:ext cx="4795566" cy="36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906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p:cNvSpPr>
            <a:spLocks noGrp="1"/>
          </p:cNvSpPr>
          <p:nvPr>
            <p:ph type="title"/>
          </p:nvPr>
        </p:nvSpPr>
        <p:spPr/>
        <p:txBody>
          <a:bodyPr/>
          <a:lstStyle/>
          <a:p>
            <a:r>
              <a:rPr lang="en-US" dirty="0" smtClean="0"/>
              <a:t>What is Financial Analysis? </a:t>
            </a:r>
            <a:endParaRPr lang="en-US" dirty="0"/>
          </a:p>
        </p:txBody>
      </p:sp>
      <p:sp>
        <p:nvSpPr>
          <p:cNvPr id="19" name="Content Placeholder 4"/>
          <p:cNvSpPr>
            <a:spLocks noGrp="1"/>
          </p:cNvSpPr>
          <p:nvPr>
            <p:ph idx="1"/>
          </p:nvPr>
        </p:nvSpPr>
        <p:spPr/>
        <p:txBody>
          <a:bodyPr>
            <a:normAutofit fontScale="92500" lnSpcReduction="20000"/>
          </a:bodyPr>
          <a:lstStyle/>
          <a:p>
            <a:pPr marL="0" indent="0">
              <a:lnSpc>
                <a:spcPct val="150000"/>
              </a:lnSpc>
              <a:spcAft>
                <a:spcPts val="600"/>
              </a:spcAft>
              <a:buNone/>
              <a:defRPr/>
            </a:pPr>
            <a:r>
              <a:rPr lang="en-US" dirty="0"/>
              <a:t>What Have You Learned?</a:t>
            </a:r>
          </a:p>
          <a:p>
            <a:pPr marL="0" indent="0">
              <a:buNone/>
              <a:defRPr/>
            </a:pPr>
            <a:r>
              <a:rPr lang="en-US" sz="1600" b="0" i="1" dirty="0">
                <a:solidFill>
                  <a:schemeClr val="tx1"/>
                </a:solidFill>
              </a:rPr>
              <a:t>Drag the financial ratio category to </a:t>
            </a:r>
            <a:r>
              <a:rPr lang="en-US" sz="1600" b="0" i="1" dirty="0" smtClean="0">
                <a:solidFill>
                  <a:schemeClr val="tx1"/>
                </a:solidFill>
              </a:rPr>
              <a:t>what it </a:t>
            </a:r>
            <a:r>
              <a:rPr lang="en-US" sz="1600" b="0" i="1" dirty="0">
                <a:solidFill>
                  <a:schemeClr val="tx1"/>
                </a:solidFill>
              </a:rPr>
              <a:t>measures.</a:t>
            </a:r>
            <a:endParaRPr lang="en-US" sz="1600" b="0" dirty="0">
              <a:solidFill>
                <a:schemeClr val="tx1"/>
              </a:solidFill>
            </a:endParaRPr>
          </a:p>
          <a:p>
            <a:pPr marL="171450" indent="-171450">
              <a:lnSpc>
                <a:spcPct val="150000"/>
              </a:lnSpc>
              <a:spcAft>
                <a:spcPts val="600"/>
              </a:spcAft>
              <a:defRPr/>
            </a:pPr>
            <a:r>
              <a:rPr lang="en-US" b="0" dirty="0">
                <a:solidFill>
                  <a:schemeClr val="bg1"/>
                </a:solidFill>
              </a:rPr>
              <a:t>How to assess financial health using financial ratios</a:t>
            </a:r>
          </a:p>
          <a:p>
            <a:pPr marL="171450" indent="-171450">
              <a:lnSpc>
                <a:spcPct val="150000"/>
              </a:lnSpc>
              <a:spcAft>
                <a:spcPts val="600"/>
              </a:spcAft>
              <a:defRPr/>
            </a:pPr>
            <a:r>
              <a:rPr lang="en-US" b="0" dirty="0">
                <a:solidFill>
                  <a:schemeClr val="bg1"/>
                </a:solidFill>
              </a:rPr>
              <a:t>How to calculate a variety of financial ratios</a:t>
            </a:r>
          </a:p>
          <a:p>
            <a:pPr marL="171450" indent="-171450">
              <a:lnSpc>
                <a:spcPct val="150000"/>
              </a:lnSpc>
              <a:spcAft>
                <a:spcPts val="600"/>
              </a:spcAft>
              <a:defRPr/>
            </a:pPr>
            <a:r>
              <a:rPr lang="en-US" b="0" dirty="0">
                <a:solidFill>
                  <a:schemeClr val="bg1"/>
                </a:solidFill>
              </a:rPr>
              <a:t>Ratios parameters that indicate strength or weakness</a:t>
            </a:r>
          </a:p>
          <a:p>
            <a:pPr marL="171450" indent="-171450">
              <a:lnSpc>
                <a:spcPct val="150000"/>
              </a:lnSpc>
              <a:spcAft>
                <a:spcPts val="600"/>
              </a:spcAft>
              <a:defRPr/>
            </a:pPr>
            <a:r>
              <a:rPr lang="en-US" b="0" dirty="0">
                <a:solidFill>
                  <a:schemeClr val="bg1"/>
                </a:solidFill>
              </a:rPr>
              <a:t>Actions for improving financial performance in the five key areas</a:t>
            </a:r>
          </a:p>
          <a:p>
            <a:pPr>
              <a:defRPr/>
            </a:pPr>
            <a:endParaRPr lang="en-US" b="0" i="1" dirty="0"/>
          </a:p>
        </p:txBody>
      </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456" y="2310125"/>
            <a:ext cx="4849865" cy="36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144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p:cNvSpPr>
            <a:spLocks noGrp="1"/>
          </p:cNvSpPr>
          <p:nvPr>
            <p:ph type="title"/>
          </p:nvPr>
        </p:nvSpPr>
        <p:spPr/>
        <p:txBody>
          <a:bodyPr/>
          <a:lstStyle/>
          <a:p>
            <a:r>
              <a:rPr lang="en-US" dirty="0" smtClean="0"/>
              <a:t>What is Financial Analysis? </a:t>
            </a:r>
            <a:endParaRPr lang="en-US" dirty="0"/>
          </a:p>
        </p:txBody>
      </p:sp>
      <p:sp>
        <p:nvSpPr>
          <p:cNvPr id="19" name="Content Placeholder 4"/>
          <p:cNvSpPr>
            <a:spLocks noGrp="1"/>
          </p:cNvSpPr>
          <p:nvPr>
            <p:ph idx="1"/>
          </p:nvPr>
        </p:nvSpPr>
        <p:spPr/>
        <p:txBody>
          <a:bodyPr>
            <a:normAutofit fontScale="92500" lnSpcReduction="20000"/>
          </a:bodyPr>
          <a:lstStyle/>
          <a:p>
            <a:pPr marL="0" indent="0">
              <a:lnSpc>
                <a:spcPct val="150000"/>
              </a:lnSpc>
              <a:spcAft>
                <a:spcPts val="600"/>
              </a:spcAft>
              <a:buNone/>
              <a:defRPr/>
            </a:pPr>
            <a:r>
              <a:rPr lang="en-US" dirty="0"/>
              <a:t>What Have You Learned?</a:t>
            </a:r>
          </a:p>
          <a:p>
            <a:pPr marL="0" indent="0">
              <a:buNone/>
              <a:defRPr/>
            </a:pPr>
            <a:r>
              <a:rPr lang="en-US" sz="1600" b="0" i="1" dirty="0">
                <a:solidFill>
                  <a:schemeClr val="tx1"/>
                </a:solidFill>
              </a:rPr>
              <a:t>Drag the financial ratio category to </a:t>
            </a:r>
            <a:r>
              <a:rPr lang="en-US" sz="1600" b="0" i="1" dirty="0" smtClean="0">
                <a:solidFill>
                  <a:schemeClr val="tx1"/>
                </a:solidFill>
              </a:rPr>
              <a:t>what it </a:t>
            </a:r>
            <a:r>
              <a:rPr lang="en-US" sz="1600" b="0" i="1" dirty="0">
                <a:solidFill>
                  <a:schemeClr val="tx1"/>
                </a:solidFill>
              </a:rPr>
              <a:t>measures.</a:t>
            </a:r>
            <a:endParaRPr lang="en-US" sz="1600" b="0" dirty="0">
              <a:solidFill>
                <a:schemeClr val="tx1"/>
              </a:solidFill>
            </a:endParaRPr>
          </a:p>
          <a:p>
            <a:pPr marL="171450" indent="-171450">
              <a:lnSpc>
                <a:spcPct val="150000"/>
              </a:lnSpc>
              <a:spcAft>
                <a:spcPts val="600"/>
              </a:spcAft>
              <a:defRPr/>
            </a:pPr>
            <a:r>
              <a:rPr lang="en-US" b="0" dirty="0">
                <a:solidFill>
                  <a:schemeClr val="bg1"/>
                </a:solidFill>
              </a:rPr>
              <a:t>How to assess financial health using financial ratios</a:t>
            </a:r>
          </a:p>
          <a:p>
            <a:pPr marL="171450" indent="-171450">
              <a:lnSpc>
                <a:spcPct val="150000"/>
              </a:lnSpc>
              <a:spcAft>
                <a:spcPts val="600"/>
              </a:spcAft>
              <a:defRPr/>
            </a:pPr>
            <a:r>
              <a:rPr lang="en-US" b="0" dirty="0">
                <a:solidFill>
                  <a:schemeClr val="bg1"/>
                </a:solidFill>
              </a:rPr>
              <a:t>How to calculate a variety of financial ratios</a:t>
            </a:r>
          </a:p>
          <a:p>
            <a:pPr marL="171450" indent="-171450">
              <a:lnSpc>
                <a:spcPct val="150000"/>
              </a:lnSpc>
              <a:spcAft>
                <a:spcPts val="600"/>
              </a:spcAft>
              <a:defRPr/>
            </a:pPr>
            <a:r>
              <a:rPr lang="en-US" b="0" dirty="0">
                <a:solidFill>
                  <a:schemeClr val="bg1"/>
                </a:solidFill>
              </a:rPr>
              <a:t>Ratios parameters that indicate strength or weakness</a:t>
            </a:r>
          </a:p>
          <a:p>
            <a:pPr marL="171450" indent="-171450">
              <a:lnSpc>
                <a:spcPct val="150000"/>
              </a:lnSpc>
              <a:spcAft>
                <a:spcPts val="600"/>
              </a:spcAft>
              <a:defRPr/>
            </a:pPr>
            <a:r>
              <a:rPr lang="en-US" b="0" dirty="0">
                <a:solidFill>
                  <a:schemeClr val="bg1"/>
                </a:solidFill>
              </a:rPr>
              <a:t>Actions for improving financial performance in the five key areas</a:t>
            </a:r>
          </a:p>
          <a:p>
            <a:pPr>
              <a:defRPr/>
            </a:pPr>
            <a:endParaRPr lang="en-US" b="0" i="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412"/>
          <a:stretch/>
        </p:blipFill>
        <p:spPr bwMode="auto">
          <a:xfrm>
            <a:off x="603515" y="2310125"/>
            <a:ext cx="4847806" cy="371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836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826" t="40555" r="33542" b="23375"/>
          <a:stretch/>
        </p:blipFill>
        <p:spPr bwMode="auto">
          <a:xfrm>
            <a:off x="3276600" y="2763971"/>
            <a:ext cx="2005263" cy="340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3"/>
          <p:cNvSpPr>
            <a:spLocks noGrp="1"/>
          </p:cNvSpPr>
          <p:nvPr>
            <p:ph type="title"/>
          </p:nvPr>
        </p:nvSpPr>
        <p:spPr/>
        <p:txBody>
          <a:bodyPr/>
          <a:lstStyle/>
          <a:p>
            <a:r>
              <a:rPr lang="en-US" dirty="0" smtClean="0"/>
              <a:t>What is Financial Analysis? </a:t>
            </a:r>
            <a:endParaRPr lang="en-US" dirty="0"/>
          </a:p>
        </p:txBody>
      </p:sp>
      <p:sp>
        <p:nvSpPr>
          <p:cNvPr id="13" name="Content Placeholder 4"/>
          <p:cNvSpPr>
            <a:spLocks noGrp="1"/>
          </p:cNvSpPr>
          <p:nvPr>
            <p:ph idx="1"/>
          </p:nvPr>
        </p:nvSpPr>
        <p:spPr>
          <a:xfrm>
            <a:off x="152400" y="1096962"/>
            <a:ext cx="5486400" cy="2789238"/>
          </a:xfrm>
        </p:spPr>
        <p:txBody>
          <a:bodyPr>
            <a:normAutofit/>
          </a:bodyPr>
          <a:lstStyle/>
          <a:p>
            <a:pPr marL="0" indent="0">
              <a:lnSpc>
                <a:spcPct val="150000"/>
              </a:lnSpc>
              <a:spcAft>
                <a:spcPts val="600"/>
              </a:spcAft>
              <a:buNone/>
              <a:defRPr/>
            </a:pPr>
            <a:r>
              <a:rPr lang="en-US" dirty="0">
                <a:solidFill>
                  <a:srgbClr val="8C4F34"/>
                </a:solidFill>
              </a:rPr>
              <a:t>Key Points to Remember</a:t>
            </a:r>
          </a:p>
          <a:p>
            <a:pPr marL="171450" indent="-171450">
              <a:spcAft>
                <a:spcPts val="600"/>
              </a:spcAft>
              <a:defRPr/>
            </a:pPr>
            <a:r>
              <a:rPr lang="en-US" sz="1400" b="0" dirty="0">
                <a:solidFill>
                  <a:schemeClr val="tx1"/>
                </a:solidFill>
              </a:rPr>
              <a:t>Analyzing financial performance allows you to assess the financial health of your business in the same way a doctor assesses your physical health.</a:t>
            </a:r>
          </a:p>
          <a:p>
            <a:pPr marL="171450" indent="-171450">
              <a:spcAft>
                <a:spcPts val="600"/>
              </a:spcAft>
              <a:defRPr/>
            </a:pPr>
            <a:r>
              <a:rPr lang="en-US" sz="1400" b="0" dirty="0">
                <a:solidFill>
                  <a:schemeClr val="tx1"/>
                </a:solidFill>
              </a:rPr>
              <a:t>There are five key indicators of financial health: liquidity, solvency, profitability, financial </a:t>
            </a:r>
            <a:br>
              <a:rPr lang="en-US" sz="1400" b="0" dirty="0">
                <a:solidFill>
                  <a:schemeClr val="tx1"/>
                </a:solidFill>
              </a:rPr>
            </a:br>
            <a:r>
              <a:rPr lang="en-US" sz="1400" b="0" dirty="0">
                <a:solidFill>
                  <a:schemeClr val="tx1"/>
                </a:solidFill>
              </a:rPr>
              <a:t>efficiency, and repayment capacity.</a:t>
            </a:r>
          </a:p>
          <a:p>
            <a:pPr marL="171450" indent="-171450">
              <a:spcAft>
                <a:spcPts val="600"/>
              </a:spcAft>
              <a:defRPr/>
            </a:pPr>
            <a:r>
              <a:rPr lang="en-US" sz="1400" b="0" dirty="0">
                <a:solidFill>
                  <a:schemeClr val="tx1"/>
                </a:solidFill>
              </a:rPr>
              <a:t>The five key indicators are </a:t>
            </a:r>
            <a:br>
              <a:rPr lang="en-US" sz="1400" b="0" dirty="0">
                <a:solidFill>
                  <a:schemeClr val="tx1"/>
                </a:solidFill>
              </a:rPr>
            </a:br>
            <a:r>
              <a:rPr lang="en-US" sz="1400" b="0" dirty="0">
                <a:solidFill>
                  <a:schemeClr val="tx1"/>
                </a:solidFill>
              </a:rPr>
              <a:t>measured using financial ratios</a:t>
            </a:r>
            <a:r>
              <a:rPr lang="en-US" sz="1400" b="0" dirty="0"/>
              <a:t>.</a:t>
            </a:r>
            <a:endParaRPr lang="en-US" sz="1400" b="0" i="1" dirty="0"/>
          </a:p>
        </p:txBody>
      </p:sp>
    </p:spTree>
    <p:extLst>
      <p:ext uri="{BB962C8B-B14F-4D97-AF65-F5344CB8AC3E}">
        <p14:creationId xmlns:p14="http://schemas.microsoft.com/office/powerpoint/2010/main" val="3055258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Financial Analysis? </a:t>
            </a:r>
            <a:endParaRPr lang="en-US" dirty="0"/>
          </a:p>
        </p:txBody>
      </p:sp>
      <p:sp>
        <p:nvSpPr>
          <p:cNvPr id="5" name="Content Placeholder 4"/>
          <p:cNvSpPr>
            <a:spLocks noGrp="1"/>
          </p:cNvSpPr>
          <p:nvPr>
            <p:ph idx="1"/>
          </p:nvPr>
        </p:nvSpPr>
        <p:spPr/>
        <p:txBody>
          <a:bodyPr/>
          <a:lstStyle/>
          <a:p>
            <a:pPr marL="0" indent="0">
              <a:buNone/>
            </a:pPr>
            <a:r>
              <a:rPr lang="en-US" dirty="0"/>
              <a:t>Are You Healthy?</a:t>
            </a:r>
          </a:p>
          <a:p>
            <a:endParaRPr lang="en-US" dirty="0"/>
          </a:p>
        </p:txBody>
      </p:sp>
      <p:sp>
        <p:nvSpPr>
          <p:cNvPr id="18"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26" name="Rounded Rectangular Callout 12"/>
          <p:cNvSpPr>
            <a:spLocks noChangeArrowheads="1"/>
          </p:cNvSpPr>
          <p:nvPr/>
        </p:nvSpPr>
        <p:spPr bwMode="auto">
          <a:xfrm>
            <a:off x="609600" y="2971800"/>
            <a:ext cx="4645788" cy="1178986"/>
          </a:xfrm>
          <a:custGeom>
            <a:avLst/>
            <a:gdLst>
              <a:gd name="connsiteX0" fmla="*/ 0 w 4876800"/>
              <a:gd name="connsiteY0" fmla="*/ 130310 h 781844"/>
              <a:gd name="connsiteX1" fmla="*/ 130310 w 4876800"/>
              <a:gd name="connsiteY1" fmla="*/ 0 h 781844"/>
              <a:gd name="connsiteX2" fmla="*/ 812800 w 4876800"/>
              <a:gd name="connsiteY2" fmla="*/ 0 h 781844"/>
              <a:gd name="connsiteX3" fmla="*/ 812800 w 4876800"/>
              <a:gd name="connsiteY3" fmla="*/ 0 h 781844"/>
              <a:gd name="connsiteX4" fmla="*/ 2032000 w 4876800"/>
              <a:gd name="connsiteY4" fmla="*/ 0 h 781844"/>
              <a:gd name="connsiteX5" fmla="*/ 4746490 w 4876800"/>
              <a:gd name="connsiteY5" fmla="*/ 0 h 781844"/>
              <a:gd name="connsiteX6" fmla="*/ 4876800 w 4876800"/>
              <a:gd name="connsiteY6" fmla="*/ 130310 h 781844"/>
              <a:gd name="connsiteX7" fmla="*/ 4876800 w 4876800"/>
              <a:gd name="connsiteY7" fmla="*/ 456076 h 781844"/>
              <a:gd name="connsiteX8" fmla="*/ 4876800 w 4876800"/>
              <a:gd name="connsiteY8" fmla="*/ 456076 h 781844"/>
              <a:gd name="connsiteX9" fmla="*/ 4876800 w 4876800"/>
              <a:gd name="connsiteY9" fmla="*/ 651537 h 781844"/>
              <a:gd name="connsiteX10" fmla="*/ 4876800 w 4876800"/>
              <a:gd name="connsiteY10" fmla="*/ 651534 h 781844"/>
              <a:gd name="connsiteX11" fmla="*/ 4746490 w 4876800"/>
              <a:gd name="connsiteY11" fmla="*/ 781844 h 781844"/>
              <a:gd name="connsiteX12" fmla="*/ 2032000 w 4876800"/>
              <a:gd name="connsiteY12" fmla="*/ 781844 h 781844"/>
              <a:gd name="connsiteX13" fmla="*/ 1493569 w 4876800"/>
              <a:gd name="connsiteY13" fmla="*/ 1351230 h 781844"/>
              <a:gd name="connsiteX14" fmla="*/ 812800 w 4876800"/>
              <a:gd name="connsiteY14" fmla="*/ 781844 h 781844"/>
              <a:gd name="connsiteX15" fmla="*/ 130310 w 4876800"/>
              <a:gd name="connsiteY15" fmla="*/ 781844 h 781844"/>
              <a:gd name="connsiteX16" fmla="*/ 0 w 4876800"/>
              <a:gd name="connsiteY16" fmla="*/ 651534 h 781844"/>
              <a:gd name="connsiteX17" fmla="*/ 0 w 4876800"/>
              <a:gd name="connsiteY17" fmla="*/ 651537 h 781844"/>
              <a:gd name="connsiteX18" fmla="*/ 0 w 4876800"/>
              <a:gd name="connsiteY18" fmla="*/ 456076 h 781844"/>
              <a:gd name="connsiteX19" fmla="*/ 0 w 4876800"/>
              <a:gd name="connsiteY19" fmla="*/ 456076 h 781844"/>
              <a:gd name="connsiteX20" fmla="*/ 0 w 4876800"/>
              <a:gd name="connsiteY20" fmla="*/ 130310 h 781844"/>
              <a:gd name="connsiteX0" fmla="*/ 0 w 4876800"/>
              <a:gd name="connsiteY0" fmla="*/ 130310 h 1351230"/>
              <a:gd name="connsiteX1" fmla="*/ 130310 w 4876800"/>
              <a:gd name="connsiteY1" fmla="*/ 0 h 1351230"/>
              <a:gd name="connsiteX2" fmla="*/ 812800 w 4876800"/>
              <a:gd name="connsiteY2" fmla="*/ 0 h 1351230"/>
              <a:gd name="connsiteX3" fmla="*/ 812800 w 4876800"/>
              <a:gd name="connsiteY3" fmla="*/ 0 h 1351230"/>
              <a:gd name="connsiteX4" fmla="*/ 2032000 w 4876800"/>
              <a:gd name="connsiteY4" fmla="*/ 0 h 1351230"/>
              <a:gd name="connsiteX5" fmla="*/ 4746490 w 4876800"/>
              <a:gd name="connsiteY5" fmla="*/ 0 h 1351230"/>
              <a:gd name="connsiteX6" fmla="*/ 4876800 w 4876800"/>
              <a:gd name="connsiteY6" fmla="*/ 130310 h 1351230"/>
              <a:gd name="connsiteX7" fmla="*/ 4876800 w 4876800"/>
              <a:gd name="connsiteY7" fmla="*/ 456076 h 1351230"/>
              <a:gd name="connsiteX8" fmla="*/ 4876800 w 4876800"/>
              <a:gd name="connsiteY8" fmla="*/ 456076 h 1351230"/>
              <a:gd name="connsiteX9" fmla="*/ 4876800 w 4876800"/>
              <a:gd name="connsiteY9" fmla="*/ 651537 h 1351230"/>
              <a:gd name="connsiteX10" fmla="*/ 4876800 w 4876800"/>
              <a:gd name="connsiteY10" fmla="*/ 651534 h 1351230"/>
              <a:gd name="connsiteX11" fmla="*/ 4746490 w 4876800"/>
              <a:gd name="connsiteY11" fmla="*/ 781844 h 1351230"/>
              <a:gd name="connsiteX12" fmla="*/ 1081505 w 4876800"/>
              <a:gd name="connsiteY12" fmla="*/ 793875 h 1351230"/>
              <a:gd name="connsiteX13" fmla="*/ 1493569 w 4876800"/>
              <a:gd name="connsiteY13" fmla="*/ 1351230 h 1351230"/>
              <a:gd name="connsiteX14" fmla="*/ 812800 w 4876800"/>
              <a:gd name="connsiteY14" fmla="*/ 781844 h 1351230"/>
              <a:gd name="connsiteX15" fmla="*/ 130310 w 4876800"/>
              <a:gd name="connsiteY15" fmla="*/ 781844 h 1351230"/>
              <a:gd name="connsiteX16" fmla="*/ 0 w 4876800"/>
              <a:gd name="connsiteY16" fmla="*/ 651534 h 1351230"/>
              <a:gd name="connsiteX17" fmla="*/ 0 w 4876800"/>
              <a:gd name="connsiteY17" fmla="*/ 651537 h 1351230"/>
              <a:gd name="connsiteX18" fmla="*/ 0 w 4876800"/>
              <a:gd name="connsiteY18" fmla="*/ 456076 h 1351230"/>
              <a:gd name="connsiteX19" fmla="*/ 0 w 4876800"/>
              <a:gd name="connsiteY19" fmla="*/ 456076 h 1351230"/>
              <a:gd name="connsiteX20" fmla="*/ 0 w 4876800"/>
              <a:gd name="connsiteY20" fmla="*/ 130310 h 135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6800" h="1351230">
                <a:moveTo>
                  <a:pt x="0" y="130310"/>
                </a:moveTo>
                <a:cubicBezTo>
                  <a:pt x="0" y="58342"/>
                  <a:pt x="58342" y="0"/>
                  <a:pt x="130310" y="0"/>
                </a:cubicBezTo>
                <a:lnTo>
                  <a:pt x="812800" y="0"/>
                </a:lnTo>
                <a:lnTo>
                  <a:pt x="812800" y="0"/>
                </a:lnTo>
                <a:lnTo>
                  <a:pt x="2032000" y="0"/>
                </a:lnTo>
                <a:lnTo>
                  <a:pt x="4746490" y="0"/>
                </a:lnTo>
                <a:cubicBezTo>
                  <a:pt x="4818458" y="0"/>
                  <a:pt x="4876800" y="58342"/>
                  <a:pt x="4876800" y="130310"/>
                </a:cubicBezTo>
                <a:lnTo>
                  <a:pt x="4876800" y="456076"/>
                </a:lnTo>
                <a:lnTo>
                  <a:pt x="4876800" y="456076"/>
                </a:lnTo>
                <a:lnTo>
                  <a:pt x="4876800" y="651537"/>
                </a:lnTo>
                <a:lnTo>
                  <a:pt x="4876800" y="651534"/>
                </a:lnTo>
                <a:cubicBezTo>
                  <a:pt x="4876800" y="723502"/>
                  <a:pt x="4818458" y="781844"/>
                  <a:pt x="4746490" y="781844"/>
                </a:cubicBezTo>
                <a:lnTo>
                  <a:pt x="1081505" y="793875"/>
                </a:lnTo>
                <a:lnTo>
                  <a:pt x="1493569" y="1351230"/>
                </a:lnTo>
                <a:lnTo>
                  <a:pt x="812800" y="781844"/>
                </a:lnTo>
                <a:lnTo>
                  <a:pt x="130310" y="781844"/>
                </a:lnTo>
                <a:cubicBezTo>
                  <a:pt x="58342" y="781844"/>
                  <a:pt x="0" y="723502"/>
                  <a:pt x="0" y="651534"/>
                </a:cubicBezTo>
                <a:lnTo>
                  <a:pt x="0" y="651537"/>
                </a:lnTo>
                <a:lnTo>
                  <a:pt x="0" y="456076"/>
                </a:lnTo>
                <a:lnTo>
                  <a:pt x="0" y="456076"/>
                </a:lnTo>
                <a:lnTo>
                  <a:pt x="0" y="130310"/>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What is financial analysis? How is it different from creating and reviewing our financial statements?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3689617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p:txBody>
          <a:bodyPr/>
          <a:lstStyle/>
          <a:p>
            <a:r>
              <a:rPr lang="en-US" dirty="0" smtClean="0"/>
              <a:t>What is Financial Analysis? </a:t>
            </a:r>
            <a:endParaRPr lang="en-US" dirty="0"/>
          </a:p>
        </p:txBody>
      </p:sp>
      <p:sp>
        <p:nvSpPr>
          <p:cNvPr id="17" name="Content Placeholder 4"/>
          <p:cNvSpPr>
            <a:spLocks noGrp="1"/>
          </p:cNvSpPr>
          <p:nvPr>
            <p:ph idx="1"/>
          </p:nvPr>
        </p:nvSpPr>
        <p:spPr/>
        <p:txBody>
          <a:bodyPr/>
          <a:lstStyle/>
          <a:p>
            <a:pPr marL="0" indent="0">
              <a:buNone/>
            </a:pPr>
            <a:r>
              <a:rPr lang="en-US" dirty="0"/>
              <a:t>Are You Healthy?</a:t>
            </a:r>
          </a:p>
          <a:p>
            <a:endParaRPr lang="en-US" dirty="0"/>
          </a:p>
        </p:txBody>
      </p:sp>
      <p:sp>
        <p:nvSpPr>
          <p:cNvPr id="18"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22" name="Rounded Rectangular Callout 12"/>
          <p:cNvSpPr>
            <a:spLocks noChangeArrowheads="1"/>
          </p:cNvSpPr>
          <p:nvPr/>
        </p:nvSpPr>
        <p:spPr bwMode="auto">
          <a:xfrm>
            <a:off x="762000" y="2292221"/>
            <a:ext cx="4876800" cy="1603564"/>
          </a:xfrm>
          <a:custGeom>
            <a:avLst/>
            <a:gdLst>
              <a:gd name="connsiteX0" fmla="*/ 0 w 4876800"/>
              <a:gd name="connsiteY0" fmla="*/ 188938 h 1133605"/>
              <a:gd name="connsiteX1" fmla="*/ 188938 w 4876800"/>
              <a:gd name="connsiteY1" fmla="*/ 0 h 1133605"/>
              <a:gd name="connsiteX2" fmla="*/ 812800 w 4876800"/>
              <a:gd name="connsiteY2" fmla="*/ 0 h 1133605"/>
              <a:gd name="connsiteX3" fmla="*/ 812800 w 4876800"/>
              <a:gd name="connsiteY3" fmla="*/ 0 h 1133605"/>
              <a:gd name="connsiteX4" fmla="*/ 2032000 w 4876800"/>
              <a:gd name="connsiteY4" fmla="*/ 0 h 1133605"/>
              <a:gd name="connsiteX5" fmla="*/ 4687862 w 4876800"/>
              <a:gd name="connsiteY5" fmla="*/ 0 h 1133605"/>
              <a:gd name="connsiteX6" fmla="*/ 4876800 w 4876800"/>
              <a:gd name="connsiteY6" fmla="*/ 188938 h 1133605"/>
              <a:gd name="connsiteX7" fmla="*/ 4876800 w 4876800"/>
              <a:gd name="connsiteY7" fmla="*/ 661270 h 1133605"/>
              <a:gd name="connsiteX8" fmla="*/ 4876800 w 4876800"/>
              <a:gd name="connsiteY8" fmla="*/ 661270 h 1133605"/>
              <a:gd name="connsiteX9" fmla="*/ 4876800 w 4876800"/>
              <a:gd name="connsiteY9" fmla="*/ 944671 h 1133605"/>
              <a:gd name="connsiteX10" fmla="*/ 4876800 w 4876800"/>
              <a:gd name="connsiteY10" fmla="*/ 944667 h 1133605"/>
              <a:gd name="connsiteX11" fmla="*/ 4687862 w 4876800"/>
              <a:gd name="connsiteY11" fmla="*/ 1133605 h 1133605"/>
              <a:gd name="connsiteX12" fmla="*/ 2032000 w 4876800"/>
              <a:gd name="connsiteY12" fmla="*/ 1133605 h 1133605"/>
              <a:gd name="connsiteX13" fmla="*/ 1493569 w 4876800"/>
              <a:gd name="connsiteY13" fmla="*/ 1959164 h 1133605"/>
              <a:gd name="connsiteX14" fmla="*/ 812800 w 4876800"/>
              <a:gd name="connsiteY14" fmla="*/ 1133605 h 1133605"/>
              <a:gd name="connsiteX15" fmla="*/ 188938 w 4876800"/>
              <a:gd name="connsiteY15" fmla="*/ 1133605 h 1133605"/>
              <a:gd name="connsiteX16" fmla="*/ 0 w 4876800"/>
              <a:gd name="connsiteY16" fmla="*/ 944667 h 1133605"/>
              <a:gd name="connsiteX17" fmla="*/ 0 w 4876800"/>
              <a:gd name="connsiteY17" fmla="*/ 944671 h 1133605"/>
              <a:gd name="connsiteX18" fmla="*/ 0 w 4876800"/>
              <a:gd name="connsiteY18" fmla="*/ 661270 h 1133605"/>
              <a:gd name="connsiteX19" fmla="*/ 0 w 4876800"/>
              <a:gd name="connsiteY19" fmla="*/ 661270 h 1133605"/>
              <a:gd name="connsiteX20" fmla="*/ 0 w 4876800"/>
              <a:gd name="connsiteY20" fmla="*/ 188938 h 1133605"/>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2032000 w 4876800"/>
              <a:gd name="connsiteY12" fmla="*/ 11336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3416300 w 4876800"/>
              <a:gd name="connsiteY14" fmla="*/ 11209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3416300 w 4876800"/>
              <a:gd name="connsiteY14" fmla="*/ 11209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3719763 w 4876800"/>
              <a:gd name="connsiteY12" fmla="*/ 1144968 h 1603564"/>
              <a:gd name="connsiteX13" fmla="*/ 3525569 w 4876800"/>
              <a:gd name="connsiteY13" fmla="*/ 1603564 h 1603564"/>
              <a:gd name="connsiteX14" fmla="*/ 3416300 w 4876800"/>
              <a:gd name="connsiteY14" fmla="*/ 11209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3683669 w 4876800"/>
              <a:gd name="connsiteY12" fmla="*/ 1120905 h 1603564"/>
              <a:gd name="connsiteX13" fmla="*/ 3525569 w 4876800"/>
              <a:gd name="connsiteY13" fmla="*/ 1603564 h 1603564"/>
              <a:gd name="connsiteX14" fmla="*/ 3416300 w 4876800"/>
              <a:gd name="connsiteY14" fmla="*/ 11209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6800" h="1603564">
                <a:moveTo>
                  <a:pt x="0" y="188938"/>
                </a:moveTo>
                <a:cubicBezTo>
                  <a:pt x="0" y="84590"/>
                  <a:pt x="84590" y="0"/>
                  <a:pt x="188938" y="0"/>
                </a:cubicBezTo>
                <a:lnTo>
                  <a:pt x="812800" y="0"/>
                </a:lnTo>
                <a:lnTo>
                  <a:pt x="812800" y="0"/>
                </a:lnTo>
                <a:lnTo>
                  <a:pt x="2032000" y="0"/>
                </a:lnTo>
                <a:lnTo>
                  <a:pt x="4687862" y="0"/>
                </a:lnTo>
                <a:cubicBezTo>
                  <a:pt x="4792210" y="0"/>
                  <a:pt x="4876800" y="84590"/>
                  <a:pt x="4876800" y="188938"/>
                </a:cubicBezTo>
                <a:lnTo>
                  <a:pt x="4876800" y="661270"/>
                </a:lnTo>
                <a:lnTo>
                  <a:pt x="4876800" y="661270"/>
                </a:lnTo>
                <a:lnTo>
                  <a:pt x="4876800" y="944671"/>
                </a:lnTo>
                <a:lnTo>
                  <a:pt x="4876800" y="944667"/>
                </a:lnTo>
                <a:cubicBezTo>
                  <a:pt x="4876800" y="1049015"/>
                  <a:pt x="4792210" y="1133605"/>
                  <a:pt x="4687862" y="1133605"/>
                </a:cubicBezTo>
                <a:lnTo>
                  <a:pt x="3683669" y="1120905"/>
                </a:lnTo>
                <a:lnTo>
                  <a:pt x="3525569" y="1603564"/>
                </a:lnTo>
                <a:lnTo>
                  <a:pt x="3416300" y="1120905"/>
                </a:lnTo>
                <a:lnTo>
                  <a:pt x="188938" y="1133605"/>
                </a:lnTo>
                <a:cubicBezTo>
                  <a:pt x="84590" y="1133605"/>
                  <a:pt x="0" y="1049015"/>
                  <a:pt x="0" y="944667"/>
                </a:cubicBezTo>
                <a:lnTo>
                  <a:pt x="0" y="944671"/>
                </a:lnTo>
                <a:lnTo>
                  <a:pt x="0" y="661270"/>
                </a:lnTo>
                <a:lnTo>
                  <a:pt x="0" y="661270"/>
                </a:lnTo>
                <a:lnTo>
                  <a:pt x="0" y="188938"/>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In financial analysis, you use the values on your financial statements to assess your financial health much like a doctor uses your vital signs to assess your physical health.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4092947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71" y="1640742"/>
            <a:ext cx="5271429" cy="4302858"/>
          </a:xfrm>
          <a:prstGeom prst="rect">
            <a:avLst/>
          </a:prstGeom>
        </p:spPr>
      </p:pic>
      <p:sp>
        <p:nvSpPr>
          <p:cNvPr id="20" name="Title 3"/>
          <p:cNvSpPr>
            <a:spLocks noGrp="1"/>
          </p:cNvSpPr>
          <p:nvPr>
            <p:ph type="title"/>
          </p:nvPr>
        </p:nvSpPr>
        <p:spPr/>
        <p:txBody>
          <a:bodyPr/>
          <a:lstStyle/>
          <a:p>
            <a:r>
              <a:rPr lang="en-US" dirty="0" smtClean="0"/>
              <a:t>What is Financial Analysis? </a:t>
            </a:r>
            <a:endParaRPr lang="en-US" dirty="0"/>
          </a:p>
        </p:txBody>
      </p:sp>
      <p:sp>
        <p:nvSpPr>
          <p:cNvPr id="21" name="Content Placeholder 4"/>
          <p:cNvSpPr>
            <a:spLocks noGrp="1"/>
          </p:cNvSpPr>
          <p:nvPr>
            <p:ph idx="1"/>
          </p:nvPr>
        </p:nvSpPr>
        <p:spPr/>
        <p:txBody>
          <a:bodyPr/>
          <a:lstStyle/>
          <a:p>
            <a:pPr marL="0" indent="0">
              <a:buNone/>
            </a:pPr>
            <a:r>
              <a:rPr lang="en-US" dirty="0"/>
              <a:t>Are You Healthy?</a:t>
            </a:r>
          </a:p>
          <a:p>
            <a:endParaRPr lang="en-US" dirty="0"/>
          </a:p>
        </p:txBody>
      </p:sp>
      <p:sp>
        <p:nvSpPr>
          <p:cNvPr id="3" name="Rectangle 2"/>
          <p:cNvSpPr/>
          <p:nvPr/>
        </p:nvSpPr>
        <p:spPr>
          <a:xfrm>
            <a:off x="3657600" y="4953000"/>
            <a:ext cx="2057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577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r>
              <a:rPr lang="en-US" dirty="0" smtClean="0"/>
              <a:t>What is Financial Analysis? </a:t>
            </a:r>
            <a:endParaRPr lang="en-US" dirty="0"/>
          </a:p>
        </p:txBody>
      </p:sp>
      <p:sp>
        <p:nvSpPr>
          <p:cNvPr id="16" name="Content Placeholder 4"/>
          <p:cNvSpPr>
            <a:spLocks noGrp="1"/>
          </p:cNvSpPr>
          <p:nvPr>
            <p:ph idx="1"/>
          </p:nvPr>
        </p:nvSpPr>
        <p:spPr/>
        <p:txBody>
          <a:bodyPr/>
          <a:lstStyle/>
          <a:p>
            <a:pPr marL="0" indent="0">
              <a:buNone/>
            </a:pPr>
            <a:r>
              <a:rPr lang="en-US" dirty="0"/>
              <a:t>Are You Healthy?</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86400"/>
            <a:ext cx="5245715" cy="3600000"/>
          </a:xfrm>
          <a:prstGeom prst="rect">
            <a:avLst/>
          </a:prstGeom>
        </p:spPr>
      </p:pic>
    </p:spTree>
    <p:extLst>
      <p:ext uri="{BB962C8B-B14F-4D97-AF65-F5344CB8AC3E}">
        <p14:creationId xmlns:p14="http://schemas.microsoft.com/office/powerpoint/2010/main" val="1787423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9" y="2660614"/>
            <a:ext cx="5228572" cy="1645714"/>
          </a:xfrm>
          <a:prstGeom prst="rect">
            <a:avLst/>
          </a:prstGeom>
        </p:spPr>
      </p:pic>
      <p:sp>
        <p:nvSpPr>
          <p:cNvPr id="23" name="Content Placeholder 4"/>
          <p:cNvSpPr>
            <a:spLocks noGrp="1"/>
          </p:cNvSpPr>
          <p:nvPr>
            <p:ph idx="1"/>
          </p:nvPr>
        </p:nvSpPr>
        <p:spPr>
          <a:xfrm>
            <a:off x="152400" y="1096963"/>
            <a:ext cx="5486400" cy="1497012"/>
          </a:xfrm>
        </p:spPr>
        <p:txBody>
          <a:bodyPr>
            <a:normAutofit fontScale="62500" lnSpcReduction="20000"/>
          </a:bodyPr>
          <a:lstStyle/>
          <a:p>
            <a:pPr marL="0" indent="0">
              <a:lnSpc>
                <a:spcPct val="120000"/>
              </a:lnSpc>
              <a:spcAft>
                <a:spcPts val="600"/>
              </a:spcAft>
              <a:buNone/>
              <a:defRPr/>
            </a:pPr>
            <a:r>
              <a:rPr lang="en-US" dirty="0"/>
              <a:t>Why Do Financial Analysis?</a:t>
            </a:r>
          </a:p>
          <a:p>
            <a:pPr marL="0" indent="0">
              <a:lnSpc>
                <a:spcPct val="120000"/>
              </a:lnSpc>
              <a:spcAft>
                <a:spcPts val="600"/>
              </a:spcAft>
              <a:buNone/>
              <a:defRPr/>
            </a:pPr>
            <a:r>
              <a:rPr lang="en-US" b="0" dirty="0">
                <a:solidFill>
                  <a:schemeClr val="tx1"/>
                </a:solidFill>
              </a:rPr>
              <a:t>Financial analysis provides information that can be used in different ways by different individuals.</a:t>
            </a:r>
          </a:p>
          <a:p>
            <a:pPr marL="0" indent="0">
              <a:lnSpc>
                <a:spcPct val="120000"/>
              </a:lnSpc>
              <a:spcAft>
                <a:spcPts val="600"/>
              </a:spcAft>
              <a:buNone/>
              <a:defRPr/>
            </a:pPr>
            <a:r>
              <a:rPr lang="en-US" i="1" dirty="0">
                <a:solidFill>
                  <a:schemeClr val="tx1"/>
                </a:solidFill>
              </a:rPr>
              <a:t>Click on the images below to see how these individuals use information from financial </a:t>
            </a:r>
            <a:r>
              <a:rPr lang="en-US" i="1" dirty="0" smtClean="0">
                <a:solidFill>
                  <a:schemeClr val="tx1"/>
                </a:solidFill>
              </a:rPr>
              <a:t>analysis</a:t>
            </a:r>
            <a:endParaRPr lang="en-US" b="0" i="1" dirty="0">
              <a:solidFill>
                <a:schemeClr val="tx1"/>
              </a:solidFill>
            </a:endParaRPr>
          </a:p>
        </p:txBody>
      </p:sp>
      <p:sp>
        <p:nvSpPr>
          <p:cNvPr id="28" name="Rounded Rectangular Callout 12"/>
          <p:cNvSpPr>
            <a:spLocks noChangeArrowheads="1"/>
          </p:cNvSpPr>
          <p:nvPr/>
        </p:nvSpPr>
        <p:spPr bwMode="auto">
          <a:xfrm>
            <a:off x="443764" y="3154363"/>
            <a:ext cx="3823436" cy="1112837"/>
          </a:xfrm>
          <a:custGeom>
            <a:avLst/>
            <a:gdLst>
              <a:gd name="connsiteX0" fmla="*/ 0 w 4876800"/>
              <a:gd name="connsiteY0" fmla="*/ 188938 h 1133605"/>
              <a:gd name="connsiteX1" fmla="*/ 188938 w 4876800"/>
              <a:gd name="connsiteY1" fmla="*/ 0 h 1133605"/>
              <a:gd name="connsiteX2" fmla="*/ 812800 w 4876800"/>
              <a:gd name="connsiteY2" fmla="*/ 0 h 1133605"/>
              <a:gd name="connsiteX3" fmla="*/ 812800 w 4876800"/>
              <a:gd name="connsiteY3" fmla="*/ 0 h 1133605"/>
              <a:gd name="connsiteX4" fmla="*/ 2032000 w 4876800"/>
              <a:gd name="connsiteY4" fmla="*/ 0 h 1133605"/>
              <a:gd name="connsiteX5" fmla="*/ 4687862 w 4876800"/>
              <a:gd name="connsiteY5" fmla="*/ 0 h 1133605"/>
              <a:gd name="connsiteX6" fmla="*/ 4876800 w 4876800"/>
              <a:gd name="connsiteY6" fmla="*/ 188938 h 1133605"/>
              <a:gd name="connsiteX7" fmla="*/ 4876800 w 4876800"/>
              <a:gd name="connsiteY7" fmla="*/ 661270 h 1133605"/>
              <a:gd name="connsiteX8" fmla="*/ 4876800 w 4876800"/>
              <a:gd name="connsiteY8" fmla="*/ 661270 h 1133605"/>
              <a:gd name="connsiteX9" fmla="*/ 4876800 w 4876800"/>
              <a:gd name="connsiteY9" fmla="*/ 944671 h 1133605"/>
              <a:gd name="connsiteX10" fmla="*/ 4876800 w 4876800"/>
              <a:gd name="connsiteY10" fmla="*/ 944667 h 1133605"/>
              <a:gd name="connsiteX11" fmla="*/ 4687862 w 4876800"/>
              <a:gd name="connsiteY11" fmla="*/ 1133605 h 1133605"/>
              <a:gd name="connsiteX12" fmla="*/ 2032000 w 4876800"/>
              <a:gd name="connsiteY12" fmla="*/ 1133605 h 1133605"/>
              <a:gd name="connsiteX13" fmla="*/ 1493569 w 4876800"/>
              <a:gd name="connsiteY13" fmla="*/ 1959164 h 1133605"/>
              <a:gd name="connsiteX14" fmla="*/ 812800 w 4876800"/>
              <a:gd name="connsiteY14" fmla="*/ 1133605 h 1133605"/>
              <a:gd name="connsiteX15" fmla="*/ 188938 w 4876800"/>
              <a:gd name="connsiteY15" fmla="*/ 1133605 h 1133605"/>
              <a:gd name="connsiteX16" fmla="*/ 0 w 4876800"/>
              <a:gd name="connsiteY16" fmla="*/ 944667 h 1133605"/>
              <a:gd name="connsiteX17" fmla="*/ 0 w 4876800"/>
              <a:gd name="connsiteY17" fmla="*/ 944671 h 1133605"/>
              <a:gd name="connsiteX18" fmla="*/ 0 w 4876800"/>
              <a:gd name="connsiteY18" fmla="*/ 661270 h 1133605"/>
              <a:gd name="connsiteX19" fmla="*/ 0 w 4876800"/>
              <a:gd name="connsiteY19" fmla="*/ 661270 h 1133605"/>
              <a:gd name="connsiteX20" fmla="*/ 0 w 4876800"/>
              <a:gd name="connsiteY20" fmla="*/ 188938 h 1133605"/>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2032000 w 4876800"/>
              <a:gd name="connsiteY12" fmla="*/ 11336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3416300 w 4876800"/>
              <a:gd name="connsiteY14" fmla="*/ 11209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3416300 w 4876800"/>
              <a:gd name="connsiteY14" fmla="*/ 11209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11049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1663700 w 4876800"/>
              <a:gd name="connsiteY12" fmla="*/ 1146305 h 1603564"/>
              <a:gd name="connsiteX13" fmla="*/ 3525569 w 4876800"/>
              <a:gd name="connsiteY13" fmla="*/ 1603564 h 1603564"/>
              <a:gd name="connsiteX14" fmla="*/ 11049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717864"/>
              <a:gd name="connsiteX1" fmla="*/ 188938 w 4876800"/>
              <a:gd name="connsiteY1" fmla="*/ 0 h 1717864"/>
              <a:gd name="connsiteX2" fmla="*/ 812800 w 4876800"/>
              <a:gd name="connsiteY2" fmla="*/ 0 h 1717864"/>
              <a:gd name="connsiteX3" fmla="*/ 812800 w 4876800"/>
              <a:gd name="connsiteY3" fmla="*/ 0 h 1717864"/>
              <a:gd name="connsiteX4" fmla="*/ 2032000 w 4876800"/>
              <a:gd name="connsiteY4" fmla="*/ 0 h 1717864"/>
              <a:gd name="connsiteX5" fmla="*/ 4687862 w 4876800"/>
              <a:gd name="connsiteY5" fmla="*/ 0 h 1717864"/>
              <a:gd name="connsiteX6" fmla="*/ 4876800 w 4876800"/>
              <a:gd name="connsiteY6" fmla="*/ 188938 h 1717864"/>
              <a:gd name="connsiteX7" fmla="*/ 4876800 w 4876800"/>
              <a:gd name="connsiteY7" fmla="*/ 661270 h 1717864"/>
              <a:gd name="connsiteX8" fmla="*/ 4876800 w 4876800"/>
              <a:gd name="connsiteY8" fmla="*/ 661270 h 1717864"/>
              <a:gd name="connsiteX9" fmla="*/ 4876800 w 4876800"/>
              <a:gd name="connsiteY9" fmla="*/ 944671 h 1717864"/>
              <a:gd name="connsiteX10" fmla="*/ 4876800 w 4876800"/>
              <a:gd name="connsiteY10" fmla="*/ 944667 h 1717864"/>
              <a:gd name="connsiteX11" fmla="*/ 4687862 w 4876800"/>
              <a:gd name="connsiteY11" fmla="*/ 1133605 h 1717864"/>
              <a:gd name="connsiteX12" fmla="*/ 1663700 w 4876800"/>
              <a:gd name="connsiteY12" fmla="*/ 1146305 h 1717864"/>
              <a:gd name="connsiteX13" fmla="*/ 1430069 w 4876800"/>
              <a:gd name="connsiteY13" fmla="*/ 1717864 h 1717864"/>
              <a:gd name="connsiteX14" fmla="*/ 1104900 w 4876800"/>
              <a:gd name="connsiteY14" fmla="*/ 1133605 h 1717864"/>
              <a:gd name="connsiteX15" fmla="*/ 188938 w 4876800"/>
              <a:gd name="connsiteY15" fmla="*/ 1133605 h 1717864"/>
              <a:gd name="connsiteX16" fmla="*/ 0 w 4876800"/>
              <a:gd name="connsiteY16" fmla="*/ 944667 h 1717864"/>
              <a:gd name="connsiteX17" fmla="*/ 0 w 4876800"/>
              <a:gd name="connsiteY17" fmla="*/ 944671 h 1717864"/>
              <a:gd name="connsiteX18" fmla="*/ 0 w 4876800"/>
              <a:gd name="connsiteY18" fmla="*/ 661270 h 1717864"/>
              <a:gd name="connsiteX19" fmla="*/ 0 w 4876800"/>
              <a:gd name="connsiteY19" fmla="*/ 661270 h 1717864"/>
              <a:gd name="connsiteX20" fmla="*/ 0 w 4876800"/>
              <a:gd name="connsiteY20" fmla="*/ 188938 h 1717864"/>
              <a:gd name="connsiteX0" fmla="*/ 0 w 4876800"/>
              <a:gd name="connsiteY0" fmla="*/ 188938 h 1915186"/>
              <a:gd name="connsiteX1" fmla="*/ 188938 w 4876800"/>
              <a:gd name="connsiteY1" fmla="*/ 0 h 1915186"/>
              <a:gd name="connsiteX2" fmla="*/ 812800 w 4876800"/>
              <a:gd name="connsiteY2" fmla="*/ 0 h 1915186"/>
              <a:gd name="connsiteX3" fmla="*/ 812800 w 4876800"/>
              <a:gd name="connsiteY3" fmla="*/ 0 h 1915186"/>
              <a:gd name="connsiteX4" fmla="*/ 2032000 w 4876800"/>
              <a:gd name="connsiteY4" fmla="*/ 0 h 1915186"/>
              <a:gd name="connsiteX5" fmla="*/ 4687862 w 4876800"/>
              <a:gd name="connsiteY5" fmla="*/ 0 h 1915186"/>
              <a:gd name="connsiteX6" fmla="*/ 4876800 w 4876800"/>
              <a:gd name="connsiteY6" fmla="*/ 188938 h 1915186"/>
              <a:gd name="connsiteX7" fmla="*/ 4876800 w 4876800"/>
              <a:gd name="connsiteY7" fmla="*/ 661270 h 1915186"/>
              <a:gd name="connsiteX8" fmla="*/ 4876800 w 4876800"/>
              <a:gd name="connsiteY8" fmla="*/ 661270 h 1915186"/>
              <a:gd name="connsiteX9" fmla="*/ 4876800 w 4876800"/>
              <a:gd name="connsiteY9" fmla="*/ 944671 h 1915186"/>
              <a:gd name="connsiteX10" fmla="*/ 4876800 w 4876800"/>
              <a:gd name="connsiteY10" fmla="*/ 944667 h 1915186"/>
              <a:gd name="connsiteX11" fmla="*/ 4687862 w 4876800"/>
              <a:gd name="connsiteY11" fmla="*/ 1133605 h 1915186"/>
              <a:gd name="connsiteX12" fmla="*/ 1663700 w 4876800"/>
              <a:gd name="connsiteY12" fmla="*/ 1146305 h 1915186"/>
              <a:gd name="connsiteX13" fmla="*/ 1582469 w 4876800"/>
              <a:gd name="connsiteY13" fmla="*/ 1915186 h 1915186"/>
              <a:gd name="connsiteX14" fmla="*/ 1104900 w 4876800"/>
              <a:gd name="connsiteY14" fmla="*/ 1133605 h 1915186"/>
              <a:gd name="connsiteX15" fmla="*/ 188938 w 4876800"/>
              <a:gd name="connsiteY15" fmla="*/ 1133605 h 1915186"/>
              <a:gd name="connsiteX16" fmla="*/ 0 w 4876800"/>
              <a:gd name="connsiteY16" fmla="*/ 944667 h 1915186"/>
              <a:gd name="connsiteX17" fmla="*/ 0 w 4876800"/>
              <a:gd name="connsiteY17" fmla="*/ 944671 h 1915186"/>
              <a:gd name="connsiteX18" fmla="*/ 0 w 4876800"/>
              <a:gd name="connsiteY18" fmla="*/ 661270 h 1915186"/>
              <a:gd name="connsiteX19" fmla="*/ 0 w 4876800"/>
              <a:gd name="connsiteY19" fmla="*/ 661270 h 1915186"/>
              <a:gd name="connsiteX20" fmla="*/ 0 w 4876800"/>
              <a:gd name="connsiteY20" fmla="*/ 188938 h 1915186"/>
              <a:gd name="connsiteX0" fmla="*/ 0 w 4876800"/>
              <a:gd name="connsiteY0" fmla="*/ 188938 h 2294683"/>
              <a:gd name="connsiteX1" fmla="*/ 188938 w 4876800"/>
              <a:gd name="connsiteY1" fmla="*/ 0 h 2294683"/>
              <a:gd name="connsiteX2" fmla="*/ 812800 w 4876800"/>
              <a:gd name="connsiteY2" fmla="*/ 0 h 2294683"/>
              <a:gd name="connsiteX3" fmla="*/ 812800 w 4876800"/>
              <a:gd name="connsiteY3" fmla="*/ 0 h 2294683"/>
              <a:gd name="connsiteX4" fmla="*/ 2032000 w 4876800"/>
              <a:gd name="connsiteY4" fmla="*/ 0 h 2294683"/>
              <a:gd name="connsiteX5" fmla="*/ 4687862 w 4876800"/>
              <a:gd name="connsiteY5" fmla="*/ 0 h 2294683"/>
              <a:gd name="connsiteX6" fmla="*/ 4876800 w 4876800"/>
              <a:gd name="connsiteY6" fmla="*/ 188938 h 2294683"/>
              <a:gd name="connsiteX7" fmla="*/ 4876800 w 4876800"/>
              <a:gd name="connsiteY7" fmla="*/ 661270 h 2294683"/>
              <a:gd name="connsiteX8" fmla="*/ 4876800 w 4876800"/>
              <a:gd name="connsiteY8" fmla="*/ 661270 h 2294683"/>
              <a:gd name="connsiteX9" fmla="*/ 4876800 w 4876800"/>
              <a:gd name="connsiteY9" fmla="*/ 944671 h 2294683"/>
              <a:gd name="connsiteX10" fmla="*/ 4876800 w 4876800"/>
              <a:gd name="connsiteY10" fmla="*/ 944667 h 2294683"/>
              <a:gd name="connsiteX11" fmla="*/ 4687862 w 4876800"/>
              <a:gd name="connsiteY11" fmla="*/ 1133605 h 2294683"/>
              <a:gd name="connsiteX12" fmla="*/ 1663700 w 4876800"/>
              <a:gd name="connsiteY12" fmla="*/ 1146305 h 2294683"/>
              <a:gd name="connsiteX13" fmla="*/ 1852469 w 4876800"/>
              <a:gd name="connsiteY13" fmla="*/ 2294683 h 2294683"/>
              <a:gd name="connsiteX14" fmla="*/ 1104900 w 4876800"/>
              <a:gd name="connsiteY14" fmla="*/ 1133605 h 2294683"/>
              <a:gd name="connsiteX15" fmla="*/ 188938 w 4876800"/>
              <a:gd name="connsiteY15" fmla="*/ 1133605 h 2294683"/>
              <a:gd name="connsiteX16" fmla="*/ 0 w 4876800"/>
              <a:gd name="connsiteY16" fmla="*/ 944667 h 2294683"/>
              <a:gd name="connsiteX17" fmla="*/ 0 w 4876800"/>
              <a:gd name="connsiteY17" fmla="*/ 944671 h 2294683"/>
              <a:gd name="connsiteX18" fmla="*/ 0 w 4876800"/>
              <a:gd name="connsiteY18" fmla="*/ 661270 h 2294683"/>
              <a:gd name="connsiteX19" fmla="*/ 0 w 4876800"/>
              <a:gd name="connsiteY19" fmla="*/ 661270 h 2294683"/>
              <a:gd name="connsiteX20" fmla="*/ 0 w 4876800"/>
              <a:gd name="connsiteY20" fmla="*/ 188938 h 2294683"/>
              <a:gd name="connsiteX0" fmla="*/ 0 w 4876800"/>
              <a:gd name="connsiteY0" fmla="*/ 188938 h 1824537"/>
              <a:gd name="connsiteX1" fmla="*/ 188938 w 4876800"/>
              <a:gd name="connsiteY1" fmla="*/ 0 h 1824537"/>
              <a:gd name="connsiteX2" fmla="*/ 812800 w 4876800"/>
              <a:gd name="connsiteY2" fmla="*/ 0 h 1824537"/>
              <a:gd name="connsiteX3" fmla="*/ 812800 w 4876800"/>
              <a:gd name="connsiteY3" fmla="*/ 0 h 1824537"/>
              <a:gd name="connsiteX4" fmla="*/ 2032000 w 4876800"/>
              <a:gd name="connsiteY4" fmla="*/ 0 h 1824537"/>
              <a:gd name="connsiteX5" fmla="*/ 4687862 w 4876800"/>
              <a:gd name="connsiteY5" fmla="*/ 0 h 1824537"/>
              <a:gd name="connsiteX6" fmla="*/ 4876800 w 4876800"/>
              <a:gd name="connsiteY6" fmla="*/ 188938 h 1824537"/>
              <a:gd name="connsiteX7" fmla="*/ 4876800 w 4876800"/>
              <a:gd name="connsiteY7" fmla="*/ 661270 h 1824537"/>
              <a:gd name="connsiteX8" fmla="*/ 4876800 w 4876800"/>
              <a:gd name="connsiteY8" fmla="*/ 661270 h 1824537"/>
              <a:gd name="connsiteX9" fmla="*/ 4876800 w 4876800"/>
              <a:gd name="connsiteY9" fmla="*/ 944671 h 1824537"/>
              <a:gd name="connsiteX10" fmla="*/ 4876800 w 4876800"/>
              <a:gd name="connsiteY10" fmla="*/ 944667 h 1824537"/>
              <a:gd name="connsiteX11" fmla="*/ 4687862 w 4876800"/>
              <a:gd name="connsiteY11" fmla="*/ 1133605 h 1824537"/>
              <a:gd name="connsiteX12" fmla="*/ 1663700 w 4876800"/>
              <a:gd name="connsiteY12" fmla="*/ 1146305 h 1824537"/>
              <a:gd name="connsiteX13" fmla="*/ 1717051 w 4876800"/>
              <a:gd name="connsiteY13" fmla="*/ 1824537 h 1824537"/>
              <a:gd name="connsiteX14" fmla="*/ 1104900 w 4876800"/>
              <a:gd name="connsiteY14" fmla="*/ 1133605 h 1824537"/>
              <a:gd name="connsiteX15" fmla="*/ 188938 w 4876800"/>
              <a:gd name="connsiteY15" fmla="*/ 1133605 h 1824537"/>
              <a:gd name="connsiteX16" fmla="*/ 0 w 4876800"/>
              <a:gd name="connsiteY16" fmla="*/ 944667 h 1824537"/>
              <a:gd name="connsiteX17" fmla="*/ 0 w 4876800"/>
              <a:gd name="connsiteY17" fmla="*/ 944671 h 1824537"/>
              <a:gd name="connsiteX18" fmla="*/ 0 w 4876800"/>
              <a:gd name="connsiteY18" fmla="*/ 661270 h 1824537"/>
              <a:gd name="connsiteX19" fmla="*/ 0 w 4876800"/>
              <a:gd name="connsiteY19" fmla="*/ 661270 h 1824537"/>
              <a:gd name="connsiteX20" fmla="*/ 0 w 4876800"/>
              <a:gd name="connsiteY20" fmla="*/ 188938 h 182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6800" h="1824537">
                <a:moveTo>
                  <a:pt x="0" y="188938"/>
                </a:moveTo>
                <a:cubicBezTo>
                  <a:pt x="0" y="84590"/>
                  <a:pt x="84590" y="0"/>
                  <a:pt x="188938" y="0"/>
                </a:cubicBezTo>
                <a:lnTo>
                  <a:pt x="812800" y="0"/>
                </a:lnTo>
                <a:lnTo>
                  <a:pt x="812800" y="0"/>
                </a:lnTo>
                <a:lnTo>
                  <a:pt x="2032000" y="0"/>
                </a:lnTo>
                <a:lnTo>
                  <a:pt x="4687862" y="0"/>
                </a:lnTo>
                <a:cubicBezTo>
                  <a:pt x="4792210" y="0"/>
                  <a:pt x="4876800" y="84590"/>
                  <a:pt x="4876800" y="188938"/>
                </a:cubicBezTo>
                <a:lnTo>
                  <a:pt x="4876800" y="661270"/>
                </a:lnTo>
                <a:lnTo>
                  <a:pt x="4876800" y="661270"/>
                </a:lnTo>
                <a:lnTo>
                  <a:pt x="4876800" y="944671"/>
                </a:lnTo>
                <a:lnTo>
                  <a:pt x="4876800" y="944667"/>
                </a:lnTo>
                <a:cubicBezTo>
                  <a:pt x="4876800" y="1049015"/>
                  <a:pt x="4792210" y="1133605"/>
                  <a:pt x="4687862" y="1133605"/>
                </a:cubicBezTo>
                <a:lnTo>
                  <a:pt x="1663700" y="1146305"/>
                </a:lnTo>
                <a:lnTo>
                  <a:pt x="1717051" y="1824537"/>
                </a:lnTo>
                <a:lnTo>
                  <a:pt x="1104900" y="1133605"/>
                </a:lnTo>
                <a:lnTo>
                  <a:pt x="188938" y="1133605"/>
                </a:lnTo>
                <a:cubicBezTo>
                  <a:pt x="84590" y="1133605"/>
                  <a:pt x="0" y="1049015"/>
                  <a:pt x="0" y="944667"/>
                </a:cubicBezTo>
                <a:lnTo>
                  <a:pt x="0" y="944671"/>
                </a:lnTo>
                <a:lnTo>
                  <a:pt x="0" y="661270"/>
                </a:lnTo>
                <a:lnTo>
                  <a:pt x="0" y="661270"/>
                </a:lnTo>
                <a:lnTo>
                  <a:pt x="0" y="188938"/>
                </a:lnTo>
                <a:close/>
              </a:path>
            </a:pathLst>
          </a:custGeom>
          <a:solidFill>
            <a:schemeClr val="bg1"/>
          </a:solidFill>
          <a:ln w="9525" algn="ctr">
            <a:noFill/>
            <a:round/>
            <a:headEnd/>
            <a:tailEnd/>
          </a:ln>
          <a:effectLst>
            <a:outerShdw blurRad="50800" dist="38100" dir="2700000" algn="tl" rotWithShape="0">
              <a:prstClr val="black">
                <a:alpha val="40000"/>
              </a:prstClr>
            </a:outerShdw>
          </a:effectLst>
        </p:spPr>
        <p:txBody>
          <a:bodyPr/>
          <a:lstStyle/>
          <a:p>
            <a:r>
              <a:rPr lang="en-US" sz="1600" dirty="0"/>
              <a:t>What can we learn about the business by doing financial analysis?</a:t>
            </a:r>
          </a:p>
        </p:txBody>
      </p:sp>
      <p:sp>
        <p:nvSpPr>
          <p:cNvPr id="22" name="Title 3"/>
          <p:cNvSpPr>
            <a:spLocks noGrp="1"/>
          </p:cNvSpPr>
          <p:nvPr>
            <p:ph type="title"/>
          </p:nvPr>
        </p:nvSpPr>
        <p:spPr/>
        <p:txBody>
          <a:bodyPr/>
          <a:lstStyle/>
          <a:p>
            <a:r>
              <a:rPr lang="en-US" dirty="0" smtClean="0"/>
              <a:t>What is Financial Analysis? </a:t>
            </a:r>
            <a:endParaRPr lang="en-US" dirty="0"/>
          </a:p>
        </p:txBody>
      </p:sp>
      <p:sp>
        <p:nvSpPr>
          <p:cNvPr id="24"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3982158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90" y="2660614"/>
            <a:ext cx="5228569" cy="1645714"/>
          </a:xfrm>
          <a:prstGeom prst="rect">
            <a:avLst/>
          </a:prstGeom>
        </p:spPr>
      </p:pic>
      <p:sp>
        <p:nvSpPr>
          <p:cNvPr id="43" name="Content Placeholder 4"/>
          <p:cNvSpPr>
            <a:spLocks noGrp="1"/>
          </p:cNvSpPr>
          <p:nvPr>
            <p:ph idx="1"/>
          </p:nvPr>
        </p:nvSpPr>
        <p:spPr>
          <a:xfrm>
            <a:off x="152400" y="1096963"/>
            <a:ext cx="5486400" cy="1497012"/>
          </a:xfrm>
        </p:spPr>
        <p:txBody>
          <a:bodyPr>
            <a:normAutofit fontScale="62500" lnSpcReduction="20000"/>
          </a:bodyPr>
          <a:lstStyle/>
          <a:p>
            <a:pPr marL="0" indent="0">
              <a:lnSpc>
                <a:spcPct val="120000"/>
              </a:lnSpc>
              <a:spcAft>
                <a:spcPts val="600"/>
              </a:spcAft>
              <a:buNone/>
              <a:defRPr/>
            </a:pPr>
            <a:r>
              <a:rPr lang="en-US" dirty="0"/>
              <a:t>Why Do Financial Analysis?</a:t>
            </a:r>
          </a:p>
          <a:p>
            <a:pPr marL="0" indent="0">
              <a:lnSpc>
                <a:spcPct val="120000"/>
              </a:lnSpc>
              <a:spcAft>
                <a:spcPts val="600"/>
              </a:spcAft>
              <a:buNone/>
              <a:defRPr/>
            </a:pPr>
            <a:r>
              <a:rPr lang="en-US" b="0" dirty="0">
                <a:solidFill>
                  <a:schemeClr val="tx1"/>
                </a:solidFill>
              </a:rPr>
              <a:t>Financial analysis provides information that can be used in different ways by different individuals.</a:t>
            </a:r>
          </a:p>
          <a:p>
            <a:pPr marL="0" indent="0">
              <a:lnSpc>
                <a:spcPct val="120000"/>
              </a:lnSpc>
              <a:spcAft>
                <a:spcPts val="600"/>
              </a:spcAft>
              <a:buNone/>
              <a:defRPr/>
            </a:pPr>
            <a:r>
              <a:rPr lang="en-US" i="1" dirty="0">
                <a:solidFill>
                  <a:schemeClr val="tx1"/>
                </a:solidFill>
              </a:rPr>
              <a:t>Click on the images below to see how these individuals use information from financial </a:t>
            </a:r>
            <a:r>
              <a:rPr lang="en-US" i="1" dirty="0" smtClean="0">
                <a:solidFill>
                  <a:schemeClr val="tx1"/>
                </a:solidFill>
              </a:rPr>
              <a:t>analysis</a:t>
            </a:r>
            <a:endParaRPr lang="en-US" b="0" i="1" dirty="0">
              <a:solidFill>
                <a:schemeClr val="tx1"/>
              </a:solidFill>
            </a:endParaRPr>
          </a:p>
        </p:txBody>
      </p:sp>
      <p:sp>
        <p:nvSpPr>
          <p:cNvPr id="46"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47"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33" name="Rounded Rectangular Callout 12"/>
          <p:cNvSpPr>
            <a:spLocks noChangeArrowheads="1"/>
          </p:cNvSpPr>
          <p:nvPr/>
        </p:nvSpPr>
        <p:spPr bwMode="auto">
          <a:xfrm>
            <a:off x="519964" y="3039268"/>
            <a:ext cx="3899636" cy="931151"/>
          </a:xfrm>
          <a:custGeom>
            <a:avLst/>
            <a:gdLst>
              <a:gd name="connsiteX0" fmla="*/ 0 w 4876800"/>
              <a:gd name="connsiteY0" fmla="*/ 188938 h 1133605"/>
              <a:gd name="connsiteX1" fmla="*/ 188938 w 4876800"/>
              <a:gd name="connsiteY1" fmla="*/ 0 h 1133605"/>
              <a:gd name="connsiteX2" fmla="*/ 812800 w 4876800"/>
              <a:gd name="connsiteY2" fmla="*/ 0 h 1133605"/>
              <a:gd name="connsiteX3" fmla="*/ 812800 w 4876800"/>
              <a:gd name="connsiteY3" fmla="*/ 0 h 1133605"/>
              <a:gd name="connsiteX4" fmla="*/ 2032000 w 4876800"/>
              <a:gd name="connsiteY4" fmla="*/ 0 h 1133605"/>
              <a:gd name="connsiteX5" fmla="*/ 4687862 w 4876800"/>
              <a:gd name="connsiteY5" fmla="*/ 0 h 1133605"/>
              <a:gd name="connsiteX6" fmla="*/ 4876800 w 4876800"/>
              <a:gd name="connsiteY6" fmla="*/ 188938 h 1133605"/>
              <a:gd name="connsiteX7" fmla="*/ 4876800 w 4876800"/>
              <a:gd name="connsiteY7" fmla="*/ 661270 h 1133605"/>
              <a:gd name="connsiteX8" fmla="*/ 4876800 w 4876800"/>
              <a:gd name="connsiteY8" fmla="*/ 661270 h 1133605"/>
              <a:gd name="connsiteX9" fmla="*/ 4876800 w 4876800"/>
              <a:gd name="connsiteY9" fmla="*/ 944671 h 1133605"/>
              <a:gd name="connsiteX10" fmla="*/ 4876800 w 4876800"/>
              <a:gd name="connsiteY10" fmla="*/ 944667 h 1133605"/>
              <a:gd name="connsiteX11" fmla="*/ 4687862 w 4876800"/>
              <a:gd name="connsiteY11" fmla="*/ 1133605 h 1133605"/>
              <a:gd name="connsiteX12" fmla="*/ 2032000 w 4876800"/>
              <a:gd name="connsiteY12" fmla="*/ 1133605 h 1133605"/>
              <a:gd name="connsiteX13" fmla="*/ 1493569 w 4876800"/>
              <a:gd name="connsiteY13" fmla="*/ 1959164 h 1133605"/>
              <a:gd name="connsiteX14" fmla="*/ 812800 w 4876800"/>
              <a:gd name="connsiteY14" fmla="*/ 1133605 h 1133605"/>
              <a:gd name="connsiteX15" fmla="*/ 188938 w 4876800"/>
              <a:gd name="connsiteY15" fmla="*/ 1133605 h 1133605"/>
              <a:gd name="connsiteX16" fmla="*/ 0 w 4876800"/>
              <a:gd name="connsiteY16" fmla="*/ 944667 h 1133605"/>
              <a:gd name="connsiteX17" fmla="*/ 0 w 4876800"/>
              <a:gd name="connsiteY17" fmla="*/ 944671 h 1133605"/>
              <a:gd name="connsiteX18" fmla="*/ 0 w 4876800"/>
              <a:gd name="connsiteY18" fmla="*/ 661270 h 1133605"/>
              <a:gd name="connsiteX19" fmla="*/ 0 w 4876800"/>
              <a:gd name="connsiteY19" fmla="*/ 661270 h 1133605"/>
              <a:gd name="connsiteX20" fmla="*/ 0 w 4876800"/>
              <a:gd name="connsiteY20" fmla="*/ 188938 h 1133605"/>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2032000 w 4876800"/>
              <a:gd name="connsiteY12" fmla="*/ 11336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1892300 w 4876800"/>
              <a:gd name="connsiteY14" fmla="*/ 11336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959164"/>
              <a:gd name="connsiteX1" fmla="*/ 188938 w 4876800"/>
              <a:gd name="connsiteY1" fmla="*/ 0 h 1959164"/>
              <a:gd name="connsiteX2" fmla="*/ 812800 w 4876800"/>
              <a:gd name="connsiteY2" fmla="*/ 0 h 1959164"/>
              <a:gd name="connsiteX3" fmla="*/ 812800 w 4876800"/>
              <a:gd name="connsiteY3" fmla="*/ 0 h 1959164"/>
              <a:gd name="connsiteX4" fmla="*/ 2032000 w 4876800"/>
              <a:gd name="connsiteY4" fmla="*/ 0 h 1959164"/>
              <a:gd name="connsiteX5" fmla="*/ 4687862 w 4876800"/>
              <a:gd name="connsiteY5" fmla="*/ 0 h 1959164"/>
              <a:gd name="connsiteX6" fmla="*/ 4876800 w 4876800"/>
              <a:gd name="connsiteY6" fmla="*/ 188938 h 1959164"/>
              <a:gd name="connsiteX7" fmla="*/ 4876800 w 4876800"/>
              <a:gd name="connsiteY7" fmla="*/ 661270 h 1959164"/>
              <a:gd name="connsiteX8" fmla="*/ 4876800 w 4876800"/>
              <a:gd name="connsiteY8" fmla="*/ 661270 h 1959164"/>
              <a:gd name="connsiteX9" fmla="*/ 4876800 w 4876800"/>
              <a:gd name="connsiteY9" fmla="*/ 944671 h 1959164"/>
              <a:gd name="connsiteX10" fmla="*/ 4876800 w 4876800"/>
              <a:gd name="connsiteY10" fmla="*/ 944667 h 1959164"/>
              <a:gd name="connsiteX11" fmla="*/ 4687862 w 4876800"/>
              <a:gd name="connsiteY11" fmla="*/ 1133605 h 1959164"/>
              <a:gd name="connsiteX12" fmla="*/ 4381500 w 4876800"/>
              <a:gd name="connsiteY12" fmla="*/ 1120905 h 1959164"/>
              <a:gd name="connsiteX13" fmla="*/ 1493569 w 4876800"/>
              <a:gd name="connsiteY13" fmla="*/ 1959164 h 1959164"/>
              <a:gd name="connsiteX14" fmla="*/ 3416300 w 4876800"/>
              <a:gd name="connsiteY14" fmla="*/ 1120905 h 1959164"/>
              <a:gd name="connsiteX15" fmla="*/ 188938 w 4876800"/>
              <a:gd name="connsiteY15" fmla="*/ 1133605 h 1959164"/>
              <a:gd name="connsiteX16" fmla="*/ 0 w 4876800"/>
              <a:gd name="connsiteY16" fmla="*/ 944667 h 1959164"/>
              <a:gd name="connsiteX17" fmla="*/ 0 w 4876800"/>
              <a:gd name="connsiteY17" fmla="*/ 944671 h 1959164"/>
              <a:gd name="connsiteX18" fmla="*/ 0 w 4876800"/>
              <a:gd name="connsiteY18" fmla="*/ 661270 h 1959164"/>
              <a:gd name="connsiteX19" fmla="*/ 0 w 4876800"/>
              <a:gd name="connsiteY19" fmla="*/ 661270 h 1959164"/>
              <a:gd name="connsiteX20" fmla="*/ 0 w 4876800"/>
              <a:gd name="connsiteY20" fmla="*/ 188938 h 19591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3416300 w 4876800"/>
              <a:gd name="connsiteY14" fmla="*/ 11209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4381500 w 4876800"/>
              <a:gd name="connsiteY12" fmla="*/ 1120905 h 1603564"/>
              <a:gd name="connsiteX13" fmla="*/ 3525569 w 4876800"/>
              <a:gd name="connsiteY13" fmla="*/ 1603564 h 1603564"/>
              <a:gd name="connsiteX14" fmla="*/ 11049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603564"/>
              <a:gd name="connsiteX1" fmla="*/ 188938 w 4876800"/>
              <a:gd name="connsiteY1" fmla="*/ 0 h 1603564"/>
              <a:gd name="connsiteX2" fmla="*/ 812800 w 4876800"/>
              <a:gd name="connsiteY2" fmla="*/ 0 h 1603564"/>
              <a:gd name="connsiteX3" fmla="*/ 812800 w 4876800"/>
              <a:gd name="connsiteY3" fmla="*/ 0 h 1603564"/>
              <a:gd name="connsiteX4" fmla="*/ 2032000 w 4876800"/>
              <a:gd name="connsiteY4" fmla="*/ 0 h 1603564"/>
              <a:gd name="connsiteX5" fmla="*/ 4687862 w 4876800"/>
              <a:gd name="connsiteY5" fmla="*/ 0 h 1603564"/>
              <a:gd name="connsiteX6" fmla="*/ 4876800 w 4876800"/>
              <a:gd name="connsiteY6" fmla="*/ 188938 h 1603564"/>
              <a:gd name="connsiteX7" fmla="*/ 4876800 w 4876800"/>
              <a:gd name="connsiteY7" fmla="*/ 661270 h 1603564"/>
              <a:gd name="connsiteX8" fmla="*/ 4876800 w 4876800"/>
              <a:gd name="connsiteY8" fmla="*/ 661270 h 1603564"/>
              <a:gd name="connsiteX9" fmla="*/ 4876800 w 4876800"/>
              <a:gd name="connsiteY9" fmla="*/ 944671 h 1603564"/>
              <a:gd name="connsiteX10" fmla="*/ 4876800 w 4876800"/>
              <a:gd name="connsiteY10" fmla="*/ 944667 h 1603564"/>
              <a:gd name="connsiteX11" fmla="*/ 4687862 w 4876800"/>
              <a:gd name="connsiteY11" fmla="*/ 1133605 h 1603564"/>
              <a:gd name="connsiteX12" fmla="*/ 1663700 w 4876800"/>
              <a:gd name="connsiteY12" fmla="*/ 1146305 h 1603564"/>
              <a:gd name="connsiteX13" fmla="*/ 3525569 w 4876800"/>
              <a:gd name="connsiteY13" fmla="*/ 1603564 h 1603564"/>
              <a:gd name="connsiteX14" fmla="*/ 1104900 w 4876800"/>
              <a:gd name="connsiteY14" fmla="*/ 1133605 h 1603564"/>
              <a:gd name="connsiteX15" fmla="*/ 188938 w 4876800"/>
              <a:gd name="connsiteY15" fmla="*/ 1133605 h 1603564"/>
              <a:gd name="connsiteX16" fmla="*/ 0 w 4876800"/>
              <a:gd name="connsiteY16" fmla="*/ 944667 h 1603564"/>
              <a:gd name="connsiteX17" fmla="*/ 0 w 4876800"/>
              <a:gd name="connsiteY17" fmla="*/ 944671 h 1603564"/>
              <a:gd name="connsiteX18" fmla="*/ 0 w 4876800"/>
              <a:gd name="connsiteY18" fmla="*/ 661270 h 1603564"/>
              <a:gd name="connsiteX19" fmla="*/ 0 w 4876800"/>
              <a:gd name="connsiteY19" fmla="*/ 661270 h 1603564"/>
              <a:gd name="connsiteX20" fmla="*/ 0 w 4876800"/>
              <a:gd name="connsiteY20" fmla="*/ 188938 h 1603564"/>
              <a:gd name="connsiteX0" fmla="*/ 0 w 4876800"/>
              <a:gd name="connsiteY0" fmla="*/ 188938 h 1717864"/>
              <a:gd name="connsiteX1" fmla="*/ 188938 w 4876800"/>
              <a:gd name="connsiteY1" fmla="*/ 0 h 1717864"/>
              <a:gd name="connsiteX2" fmla="*/ 812800 w 4876800"/>
              <a:gd name="connsiteY2" fmla="*/ 0 h 1717864"/>
              <a:gd name="connsiteX3" fmla="*/ 812800 w 4876800"/>
              <a:gd name="connsiteY3" fmla="*/ 0 h 1717864"/>
              <a:gd name="connsiteX4" fmla="*/ 2032000 w 4876800"/>
              <a:gd name="connsiteY4" fmla="*/ 0 h 1717864"/>
              <a:gd name="connsiteX5" fmla="*/ 4687862 w 4876800"/>
              <a:gd name="connsiteY5" fmla="*/ 0 h 1717864"/>
              <a:gd name="connsiteX6" fmla="*/ 4876800 w 4876800"/>
              <a:gd name="connsiteY6" fmla="*/ 188938 h 1717864"/>
              <a:gd name="connsiteX7" fmla="*/ 4876800 w 4876800"/>
              <a:gd name="connsiteY7" fmla="*/ 661270 h 1717864"/>
              <a:gd name="connsiteX8" fmla="*/ 4876800 w 4876800"/>
              <a:gd name="connsiteY8" fmla="*/ 661270 h 1717864"/>
              <a:gd name="connsiteX9" fmla="*/ 4876800 w 4876800"/>
              <a:gd name="connsiteY9" fmla="*/ 944671 h 1717864"/>
              <a:gd name="connsiteX10" fmla="*/ 4876800 w 4876800"/>
              <a:gd name="connsiteY10" fmla="*/ 944667 h 1717864"/>
              <a:gd name="connsiteX11" fmla="*/ 4687862 w 4876800"/>
              <a:gd name="connsiteY11" fmla="*/ 1133605 h 1717864"/>
              <a:gd name="connsiteX12" fmla="*/ 1663700 w 4876800"/>
              <a:gd name="connsiteY12" fmla="*/ 1146305 h 1717864"/>
              <a:gd name="connsiteX13" fmla="*/ 1430069 w 4876800"/>
              <a:gd name="connsiteY13" fmla="*/ 1717864 h 1717864"/>
              <a:gd name="connsiteX14" fmla="*/ 1104900 w 4876800"/>
              <a:gd name="connsiteY14" fmla="*/ 1133605 h 1717864"/>
              <a:gd name="connsiteX15" fmla="*/ 188938 w 4876800"/>
              <a:gd name="connsiteY15" fmla="*/ 1133605 h 1717864"/>
              <a:gd name="connsiteX16" fmla="*/ 0 w 4876800"/>
              <a:gd name="connsiteY16" fmla="*/ 944667 h 1717864"/>
              <a:gd name="connsiteX17" fmla="*/ 0 w 4876800"/>
              <a:gd name="connsiteY17" fmla="*/ 944671 h 1717864"/>
              <a:gd name="connsiteX18" fmla="*/ 0 w 4876800"/>
              <a:gd name="connsiteY18" fmla="*/ 661270 h 1717864"/>
              <a:gd name="connsiteX19" fmla="*/ 0 w 4876800"/>
              <a:gd name="connsiteY19" fmla="*/ 661270 h 1717864"/>
              <a:gd name="connsiteX20" fmla="*/ 0 w 4876800"/>
              <a:gd name="connsiteY20" fmla="*/ 188938 h 1717864"/>
              <a:gd name="connsiteX0" fmla="*/ 0 w 4876800"/>
              <a:gd name="connsiteY0" fmla="*/ 188938 h 1915186"/>
              <a:gd name="connsiteX1" fmla="*/ 188938 w 4876800"/>
              <a:gd name="connsiteY1" fmla="*/ 0 h 1915186"/>
              <a:gd name="connsiteX2" fmla="*/ 812800 w 4876800"/>
              <a:gd name="connsiteY2" fmla="*/ 0 h 1915186"/>
              <a:gd name="connsiteX3" fmla="*/ 812800 w 4876800"/>
              <a:gd name="connsiteY3" fmla="*/ 0 h 1915186"/>
              <a:gd name="connsiteX4" fmla="*/ 2032000 w 4876800"/>
              <a:gd name="connsiteY4" fmla="*/ 0 h 1915186"/>
              <a:gd name="connsiteX5" fmla="*/ 4687862 w 4876800"/>
              <a:gd name="connsiteY5" fmla="*/ 0 h 1915186"/>
              <a:gd name="connsiteX6" fmla="*/ 4876800 w 4876800"/>
              <a:gd name="connsiteY6" fmla="*/ 188938 h 1915186"/>
              <a:gd name="connsiteX7" fmla="*/ 4876800 w 4876800"/>
              <a:gd name="connsiteY7" fmla="*/ 661270 h 1915186"/>
              <a:gd name="connsiteX8" fmla="*/ 4876800 w 4876800"/>
              <a:gd name="connsiteY8" fmla="*/ 661270 h 1915186"/>
              <a:gd name="connsiteX9" fmla="*/ 4876800 w 4876800"/>
              <a:gd name="connsiteY9" fmla="*/ 944671 h 1915186"/>
              <a:gd name="connsiteX10" fmla="*/ 4876800 w 4876800"/>
              <a:gd name="connsiteY10" fmla="*/ 944667 h 1915186"/>
              <a:gd name="connsiteX11" fmla="*/ 4687862 w 4876800"/>
              <a:gd name="connsiteY11" fmla="*/ 1133605 h 1915186"/>
              <a:gd name="connsiteX12" fmla="*/ 1663700 w 4876800"/>
              <a:gd name="connsiteY12" fmla="*/ 1146305 h 1915186"/>
              <a:gd name="connsiteX13" fmla="*/ 1582469 w 4876800"/>
              <a:gd name="connsiteY13" fmla="*/ 1915186 h 1915186"/>
              <a:gd name="connsiteX14" fmla="*/ 1104900 w 4876800"/>
              <a:gd name="connsiteY14" fmla="*/ 1133605 h 1915186"/>
              <a:gd name="connsiteX15" fmla="*/ 188938 w 4876800"/>
              <a:gd name="connsiteY15" fmla="*/ 1133605 h 1915186"/>
              <a:gd name="connsiteX16" fmla="*/ 0 w 4876800"/>
              <a:gd name="connsiteY16" fmla="*/ 944667 h 1915186"/>
              <a:gd name="connsiteX17" fmla="*/ 0 w 4876800"/>
              <a:gd name="connsiteY17" fmla="*/ 944671 h 1915186"/>
              <a:gd name="connsiteX18" fmla="*/ 0 w 4876800"/>
              <a:gd name="connsiteY18" fmla="*/ 661270 h 1915186"/>
              <a:gd name="connsiteX19" fmla="*/ 0 w 4876800"/>
              <a:gd name="connsiteY19" fmla="*/ 661270 h 1915186"/>
              <a:gd name="connsiteX20" fmla="*/ 0 w 4876800"/>
              <a:gd name="connsiteY20" fmla="*/ 188938 h 1915186"/>
              <a:gd name="connsiteX0" fmla="*/ 0 w 4876800"/>
              <a:gd name="connsiteY0" fmla="*/ 188938 h 2294683"/>
              <a:gd name="connsiteX1" fmla="*/ 188938 w 4876800"/>
              <a:gd name="connsiteY1" fmla="*/ 0 h 2294683"/>
              <a:gd name="connsiteX2" fmla="*/ 812800 w 4876800"/>
              <a:gd name="connsiteY2" fmla="*/ 0 h 2294683"/>
              <a:gd name="connsiteX3" fmla="*/ 812800 w 4876800"/>
              <a:gd name="connsiteY3" fmla="*/ 0 h 2294683"/>
              <a:gd name="connsiteX4" fmla="*/ 2032000 w 4876800"/>
              <a:gd name="connsiteY4" fmla="*/ 0 h 2294683"/>
              <a:gd name="connsiteX5" fmla="*/ 4687862 w 4876800"/>
              <a:gd name="connsiteY5" fmla="*/ 0 h 2294683"/>
              <a:gd name="connsiteX6" fmla="*/ 4876800 w 4876800"/>
              <a:gd name="connsiteY6" fmla="*/ 188938 h 2294683"/>
              <a:gd name="connsiteX7" fmla="*/ 4876800 w 4876800"/>
              <a:gd name="connsiteY7" fmla="*/ 661270 h 2294683"/>
              <a:gd name="connsiteX8" fmla="*/ 4876800 w 4876800"/>
              <a:gd name="connsiteY8" fmla="*/ 661270 h 2294683"/>
              <a:gd name="connsiteX9" fmla="*/ 4876800 w 4876800"/>
              <a:gd name="connsiteY9" fmla="*/ 944671 h 2294683"/>
              <a:gd name="connsiteX10" fmla="*/ 4876800 w 4876800"/>
              <a:gd name="connsiteY10" fmla="*/ 944667 h 2294683"/>
              <a:gd name="connsiteX11" fmla="*/ 4687862 w 4876800"/>
              <a:gd name="connsiteY11" fmla="*/ 1133605 h 2294683"/>
              <a:gd name="connsiteX12" fmla="*/ 1663700 w 4876800"/>
              <a:gd name="connsiteY12" fmla="*/ 1146305 h 2294683"/>
              <a:gd name="connsiteX13" fmla="*/ 1852469 w 4876800"/>
              <a:gd name="connsiteY13" fmla="*/ 2294683 h 2294683"/>
              <a:gd name="connsiteX14" fmla="*/ 1104900 w 4876800"/>
              <a:gd name="connsiteY14" fmla="*/ 1133605 h 2294683"/>
              <a:gd name="connsiteX15" fmla="*/ 188938 w 4876800"/>
              <a:gd name="connsiteY15" fmla="*/ 1133605 h 2294683"/>
              <a:gd name="connsiteX16" fmla="*/ 0 w 4876800"/>
              <a:gd name="connsiteY16" fmla="*/ 944667 h 2294683"/>
              <a:gd name="connsiteX17" fmla="*/ 0 w 4876800"/>
              <a:gd name="connsiteY17" fmla="*/ 944671 h 2294683"/>
              <a:gd name="connsiteX18" fmla="*/ 0 w 4876800"/>
              <a:gd name="connsiteY18" fmla="*/ 661270 h 2294683"/>
              <a:gd name="connsiteX19" fmla="*/ 0 w 4876800"/>
              <a:gd name="connsiteY19" fmla="*/ 661270 h 2294683"/>
              <a:gd name="connsiteX20" fmla="*/ 0 w 4876800"/>
              <a:gd name="connsiteY20" fmla="*/ 188938 h 2294683"/>
              <a:gd name="connsiteX0" fmla="*/ 0 w 4876800"/>
              <a:gd name="connsiteY0" fmla="*/ 188938 h 2294683"/>
              <a:gd name="connsiteX1" fmla="*/ 188938 w 4876800"/>
              <a:gd name="connsiteY1" fmla="*/ 0 h 2294683"/>
              <a:gd name="connsiteX2" fmla="*/ 812800 w 4876800"/>
              <a:gd name="connsiteY2" fmla="*/ 0 h 2294683"/>
              <a:gd name="connsiteX3" fmla="*/ 812800 w 4876800"/>
              <a:gd name="connsiteY3" fmla="*/ 0 h 2294683"/>
              <a:gd name="connsiteX4" fmla="*/ 2032000 w 4876800"/>
              <a:gd name="connsiteY4" fmla="*/ 0 h 2294683"/>
              <a:gd name="connsiteX5" fmla="*/ 4687862 w 4876800"/>
              <a:gd name="connsiteY5" fmla="*/ 0 h 2294683"/>
              <a:gd name="connsiteX6" fmla="*/ 4876800 w 4876800"/>
              <a:gd name="connsiteY6" fmla="*/ 188938 h 2294683"/>
              <a:gd name="connsiteX7" fmla="*/ 4876800 w 4876800"/>
              <a:gd name="connsiteY7" fmla="*/ 661270 h 2294683"/>
              <a:gd name="connsiteX8" fmla="*/ 4876800 w 4876800"/>
              <a:gd name="connsiteY8" fmla="*/ 661270 h 2294683"/>
              <a:gd name="connsiteX9" fmla="*/ 4876800 w 4876800"/>
              <a:gd name="connsiteY9" fmla="*/ 944671 h 2294683"/>
              <a:gd name="connsiteX10" fmla="*/ 4876800 w 4876800"/>
              <a:gd name="connsiteY10" fmla="*/ 944667 h 2294683"/>
              <a:gd name="connsiteX11" fmla="*/ 4687862 w 4876800"/>
              <a:gd name="connsiteY11" fmla="*/ 1133605 h 2294683"/>
              <a:gd name="connsiteX12" fmla="*/ 3744288 w 4876800"/>
              <a:gd name="connsiteY12" fmla="*/ 1162240 h 2294683"/>
              <a:gd name="connsiteX13" fmla="*/ 1852469 w 4876800"/>
              <a:gd name="connsiteY13" fmla="*/ 2294683 h 2294683"/>
              <a:gd name="connsiteX14" fmla="*/ 1104900 w 4876800"/>
              <a:gd name="connsiteY14" fmla="*/ 1133605 h 2294683"/>
              <a:gd name="connsiteX15" fmla="*/ 188938 w 4876800"/>
              <a:gd name="connsiteY15" fmla="*/ 1133605 h 2294683"/>
              <a:gd name="connsiteX16" fmla="*/ 0 w 4876800"/>
              <a:gd name="connsiteY16" fmla="*/ 944667 h 2294683"/>
              <a:gd name="connsiteX17" fmla="*/ 0 w 4876800"/>
              <a:gd name="connsiteY17" fmla="*/ 944671 h 2294683"/>
              <a:gd name="connsiteX18" fmla="*/ 0 w 4876800"/>
              <a:gd name="connsiteY18" fmla="*/ 661270 h 2294683"/>
              <a:gd name="connsiteX19" fmla="*/ 0 w 4876800"/>
              <a:gd name="connsiteY19" fmla="*/ 661270 h 2294683"/>
              <a:gd name="connsiteX20" fmla="*/ 0 w 4876800"/>
              <a:gd name="connsiteY20" fmla="*/ 188938 h 2294683"/>
              <a:gd name="connsiteX0" fmla="*/ 0 w 4876800"/>
              <a:gd name="connsiteY0" fmla="*/ 188938 h 2294683"/>
              <a:gd name="connsiteX1" fmla="*/ 188938 w 4876800"/>
              <a:gd name="connsiteY1" fmla="*/ 0 h 2294683"/>
              <a:gd name="connsiteX2" fmla="*/ 812800 w 4876800"/>
              <a:gd name="connsiteY2" fmla="*/ 0 h 2294683"/>
              <a:gd name="connsiteX3" fmla="*/ 812800 w 4876800"/>
              <a:gd name="connsiteY3" fmla="*/ 0 h 2294683"/>
              <a:gd name="connsiteX4" fmla="*/ 2032000 w 4876800"/>
              <a:gd name="connsiteY4" fmla="*/ 0 h 2294683"/>
              <a:gd name="connsiteX5" fmla="*/ 4687862 w 4876800"/>
              <a:gd name="connsiteY5" fmla="*/ 0 h 2294683"/>
              <a:gd name="connsiteX6" fmla="*/ 4876800 w 4876800"/>
              <a:gd name="connsiteY6" fmla="*/ 188938 h 2294683"/>
              <a:gd name="connsiteX7" fmla="*/ 4876800 w 4876800"/>
              <a:gd name="connsiteY7" fmla="*/ 661270 h 2294683"/>
              <a:gd name="connsiteX8" fmla="*/ 4876800 w 4876800"/>
              <a:gd name="connsiteY8" fmla="*/ 661270 h 2294683"/>
              <a:gd name="connsiteX9" fmla="*/ 4876800 w 4876800"/>
              <a:gd name="connsiteY9" fmla="*/ 944671 h 2294683"/>
              <a:gd name="connsiteX10" fmla="*/ 4876800 w 4876800"/>
              <a:gd name="connsiteY10" fmla="*/ 944667 h 2294683"/>
              <a:gd name="connsiteX11" fmla="*/ 4687862 w 4876800"/>
              <a:gd name="connsiteY11" fmla="*/ 1133605 h 2294683"/>
              <a:gd name="connsiteX12" fmla="*/ 3744288 w 4876800"/>
              <a:gd name="connsiteY12" fmla="*/ 1162240 h 2294683"/>
              <a:gd name="connsiteX13" fmla="*/ 1852469 w 4876800"/>
              <a:gd name="connsiteY13" fmla="*/ 2294683 h 2294683"/>
              <a:gd name="connsiteX14" fmla="*/ 3328428 w 4876800"/>
              <a:gd name="connsiteY14" fmla="*/ 1165475 h 2294683"/>
              <a:gd name="connsiteX15" fmla="*/ 188938 w 4876800"/>
              <a:gd name="connsiteY15" fmla="*/ 1133605 h 2294683"/>
              <a:gd name="connsiteX16" fmla="*/ 0 w 4876800"/>
              <a:gd name="connsiteY16" fmla="*/ 944667 h 2294683"/>
              <a:gd name="connsiteX17" fmla="*/ 0 w 4876800"/>
              <a:gd name="connsiteY17" fmla="*/ 944671 h 2294683"/>
              <a:gd name="connsiteX18" fmla="*/ 0 w 4876800"/>
              <a:gd name="connsiteY18" fmla="*/ 661270 h 2294683"/>
              <a:gd name="connsiteX19" fmla="*/ 0 w 4876800"/>
              <a:gd name="connsiteY19" fmla="*/ 661270 h 2294683"/>
              <a:gd name="connsiteX20" fmla="*/ 0 w 4876800"/>
              <a:gd name="connsiteY20" fmla="*/ 188938 h 2294683"/>
              <a:gd name="connsiteX0" fmla="*/ 0 w 4876800"/>
              <a:gd name="connsiteY0" fmla="*/ 188938 h 1880365"/>
              <a:gd name="connsiteX1" fmla="*/ 188938 w 4876800"/>
              <a:gd name="connsiteY1" fmla="*/ 0 h 1880365"/>
              <a:gd name="connsiteX2" fmla="*/ 812800 w 4876800"/>
              <a:gd name="connsiteY2" fmla="*/ 0 h 1880365"/>
              <a:gd name="connsiteX3" fmla="*/ 812800 w 4876800"/>
              <a:gd name="connsiteY3" fmla="*/ 0 h 1880365"/>
              <a:gd name="connsiteX4" fmla="*/ 2032000 w 4876800"/>
              <a:gd name="connsiteY4" fmla="*/ 0 h 1880365"/>
              <a:gd name="connsiteX5" fmla="*/ 4687862 w 4876800"/>
              <a:gd name="connsiteY5" fmla="*/ 0 h 1880365"/>
              <a:gd name="connsiteX6" fmla="*/ 4876800 w 4876800"/>
              <a:gd name="connsiteY6" fmla="*/ 188938 h 1880365"/>
              <a:gd name="connsiteX7" fmla="*/ 4876800 w 4876800"/>
              <a:gd name="connsiteY7" fmla="*/ 661270 h 1880365"/>
              <a:gd name="connsiteX8" fmla="*/ 4876800 w 4876800"/>
              <a:gd name="connsiteY8" fmla="*/ 661270 h 1880365"/>
              <a:gd name="connsiteX9" fmla="*/ 4876800 w 4876800"/>
              <a:gd name="connsiteY9" fmla="*/ 944671 h 1880365"/>
              <a:gd name="connsiteX10" fmla="*/ 4876800 w 4876800"/>
              <a:gd name="connsiteY10" fmla="*/ 944667 h 1880365"/>
              <a:gd name="connsiteX11" fmla="*/ 4687862 w 4876800"/>
              <a:gd name="connsiteY11" fmla="*/ 1133605 h 1880365"/>
              <a:gd name="connsiteX12" fmla="*/ 3744288 w 4876800"/>
              <a:gd name="connsiteY12" fmla="*/ 1162240 h 1880365"/>
              <a:gd name="connsiteX13" fmla="*/ 4330115 w 4876800"/>
              <a:gd name="connsiteY13" fmla="*/ 1880365 h 1880365"/>
              <a:gd name="connsiteX14" fmla="*/ 3328428 w 4876800"/>
              <a:gd name="connsiteY14" fmla="*/ 1165475 h 1880365"/>
              <a:gd name="connsiteX15" fmla="*/ 188938 w 4876800"/>
              <a:gd name="connsiteY15" fmla="*/ 1133605 h 1880365"/>
              <a:gd name="connsiteX16" fmla="*/ 0 w 4876800"/>
              <a:gd name="connsiteY16" fmla="*/ 944667 h 1880365"/>
              <a:gd name="connsiteX17" fmla="*/ 0 w 4876800"/>
              <a:gd name="connsiteY17" fmla="*/ 944671 h 1880365"/>
              <a:gd name="connsiteX18" fmla="*/ 0 w 4876800"/>
              <a:gd name="connsiteY18" fmla="*/ 661270 h 1880365"/>
              <a:gd name="connsiteX19" fmla="*/ 0 w 4876800"/>
              <a:gd name="connsiteY19" fmla="*/ 661270 h 1880365"/>
              <a:gd name="connsiteX20" fmla="*/ 0 w 4876800"/>
              <a:gd name="connsiteY20" fmla="*/ 188938 h 1880365"/>
              <a:gd name="connsiteX0" fmla="*/ 0 w 4876800"/>
              <a:gd name="connsiteY0" fmla="*/ 188938 h 1880365"/>
              <a:gd name="connsiteX1" fmla="*/ 188938 w 4876800"/>
              <a:gd name="connsiteY1" fmla="*/ 0 h 1880365"/>
              <a:gd name="connsiteX2" fmla="*/ 812800 w 4876800"/>
              <a:gd name="connsiteY2" fmla="*/ 0 h 1880365"/>
              <a:gd name="connsiteX3" fmla="*/ 812800 w 4876800"/>
              <a:gd name="connsiteY3" fmla="*/ 0 h 1880365"/>
              <a:gd name="connsiteX4" fmla="*/ 2032000 w 4876800"/>
              <a:gd name="connsiteY4" fmla="*/ 0 h 1880365"/>
              <a:gd name="connsiteX5" fmla="*/ 4687862 w 4876800"/>
              <a:gd name="connsiteY5" fmla="*/ 0 h 1880365"/>
              <a:gd name="connsiteX6" fmla="*/ 4876800 w 4876800"/>
              <a:gd name="connsiteY6" fmla="*/ 188938 h 1880365"/>
              <a:gd name="connsiteX7" fmla="*/ 4876800 w 4876800"/>
              <a:gd name="connsiteY7" fmla="*/ 661270 h 1880365"/>
              <a:gd name="connsiteX8" fmla="*/ 4876800 w 4876800"/>
              <a:gd name="connsiteY8" fmla="*/ 661270 h 1880365"/>
              <a:gd name="connsiteX9" fmla="*/ 4876800 w 4876800"/>
              <a:gd name="connsiteY9" fmla="*/ 944671 h 1880365"/>
              <a:gd name="connsiteX10" fmla="*/ 4876800 w 4876800"/>
              <a:gd name="connsiteY10" fmla="*/ 944667 h 1880365"/>
              <a:gd name="connsiteX11" fmla="*/ 4687862 w 4876800"/>
              <a:gd name="connsiteY11" fmla="*/ 1133605 h 1880365"/>
              <a:gd name="connsiteX12" fmla="*/ 3744288 w 4876800"/>
              <a:gd name="connsiteY12" fmla="*/ 1162240 h 1880365"/>
              <a:gd name="connsiteX13" fmla="*/ 4330115 w 4876800"/>
              <a:gd name="connsiteY13" fmla="*/ 1880365 h 1880365"/>
              <a:gd name="connsiteX14" fmla="*/ 3344310 w 4876800"/>
              <a:gd name="connsiteY14" fmla="*/ 1133604 h 1880365"/>
              <a:gd name="connsiteX15" fmla="*/ 188938 w 4876800"/>
              <a:gd name="connsiteY15" fmla="*/ 1133605 h 1880365"/>
              <a:gd name="connsiteX16" fmla="*/ 0 w 4876800"/>
              <a:gd name="connsiteY16" fmla="*/ 944667 h 1880365"/>
              <a:gd name="connsiteX17" fmla="*/ 0 w 4876800"/>
              <a:gd name="connsiteY17" fmla="*/ 944671 h 1880365"/>
              <a:gd name="connsiteX18" fmla="*/ 0 w 4876800"/>
              <a:gd name="connsiteY18" fmla="*/ 661270 h 1880365"/>
              <a:gd name="connsiteX19" fmla="*/ 0 w 4876800"/>
              <a:gd name="connsiteY19" fmla="*/ 661270 h 1880365"/>
              <a:gd name="connsiteX20" fmla="*/ 0 w 4876800"/>
              <a:gd name="connsiteY20" fmla="*/ 188938 h 1880365"/>
              <a:gd name="connsiteX0" fmla="*/ 0 w 4876800"/>
              <a:gd name="connsiteY0" fmla="*/ 188938 h 1880365"/>
              <a:gd name="connsiteX1" fmla="*/ 188938 w 4876800"/>
              <a:gd name="connsiteY1" fmla="*/ 0 h 1880365"/>
              <a:gd name="connsiteX2" fmla="*/ 812800 w 4876800"/>
              <a:gd name="connsiteY2" fmla="*/ 0 h 1880365"/>
              <a:gd name="connsiteX3" fmla="*/ 812800 w 4876800"/>
              <a:gd name="connsiteY3" fmla="*/ 0 h 1880365"/>
              <a:gd name="connsiteX4" fmla="*/ 2032000 w 4876800"/>
              <a:gd name="connsiteY4" fmla="*/ 0 h 1880365"/>
              <a:gd name="connsiteX5" fmla="*/ 4687862 w 4876800"/>
              <a:gd name="connsiteY5" fmla="*/ 0 h 1880365"/>
              <a:gd name="connsiteX6" fmla="*/ 4876800 w 4876800"/>
              <a:gd name="connsiteY6" fmla="*/ 188938 h 1880365"/>
              <a:gd name="connsiteX7" fmla="*/ 4876800 w 4876800"/>
              <a:gd name="connsiteY7" fmla="*/ 661270 h 1880365"/>
              <a:gd name="connsiteX8" fmla="*/ 4876800 w 4876800"/>
              <a:gd name="connsiteY8" fmla="*/ 661270 h 1880365"/>
              <a:gd name="connsiteX9" fmla="*/ 4876800 w 4876800"/>
              <a:gd name="connsiteY9" fmla="*/ 944671 h 1880365"/>
              <a:gd name="connsiteX10" fmla="*/ 4876800 w 4876800"/>
              <a:gd name="connsiteY10" fmla="*/ 944667 h 1880365"/>
              <a:gd name="connsiteX11" fmla="*/ 4687862 w 4876800"/>
              <a:gd name="connsiteY11" fmla="*/ 1133605 h 1880365"/>
              <a:gd name="connsiteX12" fmla="*/ 3728406 w 4876800"/>
              <a:gd name="connsiteY12" fmla="*/ 1162240 h 1880365"/>
              <a:gd name="connsiteX13" fmla="*/ 4330115 w 4876800"/>
              <a:gd name="connsiteY13" fmla="*/ 1880365 h 1880365"/>
              <a:gd name="connsiteX14" fmla="*/ 3344310 w 4876800"/>
              <a:gd name="connsiteY14" fmla="*/ 1133604 h 1880365"/>
              <a:gd name="connsiteX15" fmla="*/ 188938 w 4876800"/>
              <a:gd name="connsiteY15" fmla="*/ 1133605 h 1880365"/>
              <a:gd name="connsiteX16" fmla="*/ 0 w 4876800"/>
              <a:gd name="connsiteY16" fmla="*/ 944667 h 1880365"/>
              <a:gd name="connsiteX17" fmla="*/ 0 w 4876800"/>
              <a:gd name="connsiteY17" fmla="*/ 944671 h 1880365"/>
              <a:gd name="connsiteX18" fmla="*/ 0 w 4876800"/>
              <a:gd name="connsiteY18" fmla="*/ 661270 h 1880365"/>
              <a:gd name="connsiteX19" fmla="*/ 0 w 4876800"/>
              <a:gd name="connsiteY19" fmla="*/ 661270 h 1880365"/>
              <a:gd name="connsiteX20" fmla="*/ 0 w 4876800"/>
              <a:gd name="connsiteY20" fmla="*/ 188938 h 1880365"/>
              <a:gd name="connsiteX0" fmla="*/ 0 w 4876800"/>
              <a:gd name="connsiteY0" fmla="*/ 188938 h 1627945"/>
              <a:gd name="connsiteX1" fmla="*/ 188938 w 4876800"/>
              <a:gd name="connsiteY1" fmla="*/ 0 h 1627945"/>
              <a:gd name="connsiteX2" fmla="*/ 812800 w 4876800"/>
              <a:gd name="connsiteY2" fmla="*/ 0 h 1627945"/>
              <a:gd name="connsiteX3" fmla="*/ 812800 w 4876800"/>
              <a:gd name="connsiteY3" fmla="*/ 0 h 1627945"/>
              <a:gd name="connsiteX4" fmla="*/ 2032000 w 4876800"/>
              <a:gd name="connsiteY4" fmla="*/ 0 h 1627945"/>
              <a:gd name="connsiteX5" fmla="*/ 4687862 w 4876800"/>
              <a:gd name="connsiteY5" fmla="*/ 0 h 1627945"/>
              <a:gd name="connsiteX6" fmla="*/ 4876800 w 4876800"/>
              <a:gd name="connsiteY6" fmla="*/ 188938 h 1627945"/>
              <a:gd name="connsiteX7" fmla="*/ 4876800 w 4876800"/>
              <a:gd name="connsiteY7" fmla="*/ 661270 h 1627945"/>
              <a:gd name="connsiteX8" fmla="*/ 4876800 w 4876800"/>
              <a:gd name="connsiteY8" fmla="*/ 661270 h 1627945"/>
              <a:gd name="connsiteX9" fmla="*/ 4876800 w 4876800"/>
              <a:gd name="connsiteY9" fmla="*/ 944671 h 1627945"/>
              <a:gd name="connsiteX10" fmla="*/ 4876800 w 4876800"/>
              <a:gd name="connsiteY10" fmla="*/ 944667 h 1627945"/>
              <a:gd name="connsiteX11" fmla="*/ 4687862 w 4876800"/>
              <a:gd name="connsiteY11" fmla="*/ 1133605 h 1627945"/>
              <a:gd name="connsiteX12" fmla="*/ 3728406 w 4876800"/>
              <a:gd name="connsiteY12" fmla="*/ 1162240 h 1627945"/>
              <a:gd name="connsiteX13" fmla="*/ 4119465 w 4876800"/>
              <a:gd name="connsiteY13" fmla="*/ 1627945 h 1627945"/>
              <a:gd name="connsiteX14" fmla="*/ 3344310 w 4876800"/>
              <a:gd name="connsiteY14" fmla="*/ 1133604 h 1627945"/>
              <a:gd name="connsiteX15" fmla="*/ 188938 w 4876800"/>
              <a:gd name="connsiteY15" fmla="*/ 1133605 h 1627945"/>
              <a:gd name="connsiteX16" fmla="*/ 0 w 4876800"/>
              <a:gd name="connsiteY16" fmla="*/ 944667 h 1627945"/>
              <a:gd name="connsiteX17" fmla="*/ 0 w 4876800"/>
              <a:gd name="connsiteY17" fmla="*/ 944671 h 1627945"/>
              <a:gd name="connsiteX18" fmla="*/ 0 w 4876800"/>
              <a:gd name="connsiteY18" fmla="*/ 661270 h 1627945"/>
              <a:gd name="connsiteX19" fmla="*/ 0 w 4876800"/>
              <a:gd name="connsiteY19" fmla="*/ 661270 h 1627945"/>
              <a:gd name="connsiteX20" fmla="*/ 0 w 4876800"/>
              <a:gd name="connsiteY20" fmla="*/ 188938 h 162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6800" h="1627945">
                <a:moveTo>
                  <a:pt x="0" y="188938"/>
                </a:moveTo>
                <a:cubicBezTo>
                  <a:pt x="0" y="84590"/>
                  <a:pt x="84590" y="0"/>
                  <a:pt x="188938" y="0"/>
                </a:cubicBezTo>
                <a:lnTo>
                  <a:pt x="812800" y="0"/>
                </a:lnTo>
                <a:lnTo>
                  <a:pt x="812800" y="0"/>
                </a:lnTo>
                <a:lnTo>
                  <a:pt x="2032000" y="0"/>
                </a:lnTo>
                <a:lnTo>
                  <a:pt x="4687862" y="0"/>
                </a:lnTo>
                <a:cubicBezTo>
                  <a:pt x="4792210" y="0"/>
                  <a:pt x="4876800" y="84590"/>
                  <a:pt x="4876800" y="188938"/>
                </a:cubicBezTo>
                <a:lnTo>
                  <a:pt x="4876800" y="661270"/>
                </a:lnTo>
                <a:lnTo>
                  <a:pt x="4876800" y="661270"/>
                </a:lnTo>
                <a:lnTo>
                  <a:pt x="4876800" y="944671"/>
                </a:lnTo>
                <a:lnTo>
                  <a:pt x="4876800" y="944667"/>
                </a:lnTo>
                <a:cubicBezTo>
                  <a:pt x="4876800" y="1049015"/>
                  <a:pt x="4792210" y="1133605"/>
                  <a:pt x="4687862" y="1133605"/>
                </a:cubicBezTo>
                <a:lnTo>
                  <a:pt x="3728406" y="1162240"/>
                </a:lnTo>
                <a:lnTo>
                  <a:pt x="4119465" y="1627945"/>
                </a:lnTo>
                <a:lnTo>
                  <a:pt x="3344310" y="1133604"/>
                </a:lnTo>
                <a:lnTo>
                  <a:pt x="188938" y="1133605"/>
                </a:lnTo>
                <a:cubicBezTo>
                  <a:pt x="84590" y="1133605"/>
                  <a:pt x="0" y="1049015"/>
                  <a:pt x="0" y="944667"/>
                </a:cubicBezTo>
                <a:lnTo>
                  <a:pt x="0" y="944671"/>
                </a:lnTo>
                <a:lnTo>
                  <a:pt x="0" y="661270"/>
                </a:lnTo>
                <a:lnTo>
                  <a:pt x="0" y="661270"/>
                </a:lnTo>
                <a:lnTo>
                  <a:pt x="0" y="188938"/>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smtClean="0"/>
              <a:t>Financial </a:t>
            </a:r>
            <a:r>
              <a:rPr lang="en-US" sz="1600" dirty="0"/>
              <a:t>analysis provides information that can be used in a variety of ways.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3543414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90" y="2660614"/>
            <a:ext cx="5228569" cy="1645714"/>
          </a:xfrm>
          <a:prstGeom prst="rect">
            <a:avLst/>
          </a:prstGeom>
        </p:spPr>
      </p:pic>
      <p:sp>
        <p:nvSpPr>
          <p:cNvPr id="31" name="Content Placeholder 4"/>
          <p:cNvSpPr>
            <a:spLocks noGrp="1"/>
          </p:cNvSpPr>
          <p:nvPr>
            <p:ph idx="1"/>
          </p:nvPr>
        </p:nvSpPr>
        <p:spPr>
          <a:xfrm>
            <a:off x="152400" y="1096963"/>
            <a:ext cx="5486400" cy="1497012"/>
          </a:xfrm>
        </p:spPr>
        <p:txBody>
          <a:bodyPr>
            <a:normAutofit fontScale="62500" lnSpcReduction="20000"/>
          </a:bodyPr>
          <a:lstStyle/>
          <a:p>
            <a:pPr marL="0" indent="0">
              <a:lnSpc>
                <a:spcPct val="120000"/>
              </a:lnSpc>
              <a:spcAft>
                <a:spcPts val="600"/>
              </a:spcAft>
              <a:buNone/>
              <a:defRPr/>
            </a:pPr>
            <a:r>
              <a:rPr lang="en-US" dirty="0"/>
              <a:t>Why Do Financial Analysis?</a:t>
            </a:r>
          </a:p>
          <a:p>
            <a:pPr marL="0" indent="0">
              <a:lnSpc>
                <a:spcPct val="120000"/>
              </a:lnSpc>
              <a:spcAft>
                <a:spcPts val="600"/>
              </a:spcAft>
              <a:buNone/>
              <a:defRPr/>
            </a:pPr>
            <a:r>
              <a:rPr lang="en-US" b="0" dirty="0">
                <a:solidFill>
                  <a:schemeClr val="tx1"/>
                </a:solidFill>
              </a:rPr>
              <a:t>Financial analysis provides information that can be used in different ways by different individuals.</a:t>
            </a:r>
          </a:p>
          <a:p>
            <a:pPr marL="0" indent="0">
              <a:lnSpc>
                <a:spcPct val="120000"/>
              </a:lnSpc>
              <a:spcAft>
                <a:spcPts val="600"/>
              </a:spcAft>
              <a:buNone/>
              <a:defRPr/>
            </a:pPr>
            <a:r>
              <a:rPr lang="en-US" i="1" dirty="0">
                <a:solidFill>
                  <a:schemeClr val="tx1"/>
                </a:solidFill>
              </a:rPr>
              <a:t>Click on the images below to see how these individuals use information from financial </a:t>
            </a:r>
            <a:r>
              <a:rPr lang="en-US" i="1" dirty="0" smtClean="0">
                <a:solidFill>
                  <a:schemeClr val="tx1"/>
                </a:solidFill>
              </a:rPr>
              <a:t>analysis</a:t>
            </a:r>
            <a:endParaRPr lang="en-US" b="0" i="1" dirty="0">
              <a:solidFill>
                <a:schemeClr val="tx1"/>
              </a:solidFill>
            </a:endParaRPr>
          </a:p>
        </p:txBody>
      </p:sp>
      <p:sp>
        <p:nvSpPr>
          <p:cNvPr id="33" name="Title 3"/>
          <p:cNvSpPr>
            <a:spLocks noGrp="1"/>
          </p:cNvSpPr>
          <p:nvPr>
            <p:ph type="title"/>
          </p:nvPr>
        </p:nvSpPr>
        <p:spPr>
          <a:xfrm>
            <a:off x="152400" y="152400"/>
            <a:ext cx="8001000" cy="792162"/>
          </a:xfrm>
        </p:spPr>
        <p:txBody>
          <a:bodyPr/>
          <a:lstStyle/>
          <a:p>
            <a:r>
              <a:rPr lang="en-US" dirty="0" smtClean="0"/>
              <a:t>What is Financial Analysis? </a:t>
            </a:r>
            <a:endParaRPr lang="en-US" dirty="0"/>
          </a:p>
        </p:txBody>
      </p:sp>
      <p:sp>
        <p:nvSpPr>
          <p:cNvPr id="34"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Tree>
    <p:extLst>
      <p:ext uri="{BB962C8B-B14F-4D97-AF65-F5344CB8AC3E}">
        <p14:creationId xmlns:p14="http://schemas.microsoft.com/office/powerpoint/2010/main" val="1953489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UoW - Orange">
      <a:dk1>
        <a:sysClr val="windowText" lastClr="000000"/>
      </a:dk1>
      <a:lt1>
        <a:sysClr val="window" lastClr="FFFFFF"/>
      </a:lt1>
      <a:dk2>
        <a:srgbClr val="1F3461"/>
      </a:dk2>
      <a:lt2>
        <a:srgbClr val="EEECE1"/>
      </a:lt2>
      <a:accent1>
        <a:srgbClr val="265272"/>
      </a:accent1>
      <a:accent2>
        <a:srgbClr val="A04C04"/>
      </a:accent2>
      <a:accent3>
        <a:srgbClr val="609725"/>
      </a:accent3>
      <a:accent4>
        <a:srgbClr val="8064A2"/>
      </a:accent4>
      <a:accent5>
        <a:srgbClr val="1E7B66"/>
      </a:accent5>
      <a:accent6>
        <a:srgbClr val="DE6A05"/>
      </a:accent6>
      <a:hlink>
        <a:srgbClr val="0000FF"/>
      </a:hlink>
      <a:folHlink>
        <a:srgbClr val="800080"/>
      </a:folHlink>
    </a:clrScheme>
    <a:fontScheme name="Garamond - Arial">
      <a:majorFont>
        <a:latin typeface="Garamond"/>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3406</TotalTime>
  <Words>1563</Words>
  <Application>Microsoft Office PowerPoint</Application>
  <PresentationFormat>On-screen Show (4:3)</PresentationFormat>
  <Paragraphs>169</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Understanding Financial Performance</vt:lpstr>
      <vt:lpstr>What is Financial Analysis?</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lpstr>What is Financial Analysis? </vt:lpstr>
    </vt:vector>
  </TitlesOfParts>
  <Company>ABG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dsutton</dc:creator>
  <cp:lastModifiedBy>John P. Hewlett</cp:lastModifiedBy>
  <cp:revision>412</cp:revision>
  <dcterms:created xsi:type="dcterms:W3CDTF">2011-06-28T16:29:34Z</dcterms:created>
  <dcterms:modified xsi:type="dcterms:W3CDTF">2012-10-17T22:52:31Z</dcterms:modified>
</cp:coreProperties>
</file>