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24" r:id="rId2"/>
    <p:sldId id="275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wrence, Lisa" initials="LL" lastIdx="2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4F34"/>
    <a:srgbClr val="E8DAB6"/>
    <a:srgbClr val="DE6A05"/>
    <a:srgbClr val="E4C4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873" autoAdjust="0"/>
    <p:restoredTop sz="87500" autoAdjust="0"/>
  </p:normalViewPr>
  <p:slideViewPr>
    <p:cSldViewPr>
      <p:cViewPr varScale="1">
        <p:scale>
          <a:sx n="67" d="100"/>
          <a:sy n="67" d="100"/>
        </p:scale>
        <p:origin x="-486" y="-102"/>
      </p:cViewPr>
      <p:guideLst>
        <p:guide orient="horz" pos="1344"/>
        <p:guide pos="1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4F53D-656E-4252-8C18-0BFC22AF0D3B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88CB-ECB5-4715-893E-F55A7117D6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3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Audio: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Welcome to Getting on Track: Understanding Financial Performance. In this course you will learn how to analyze the health of your business using financial ratios.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next arrow to start at the beginning of the course or click the Menu link to select a lesson from the Main Menu. We recommend that you view the lessons in order the first time through the course.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88CB-ECB5-4715-893E-F55A7117D6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9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Audio: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Financial ratios are most valuable when you have something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to compare them to. This might be ratio calculations from previous years or industry benchmarks.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sz="10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Benchmarks are guidelines or general rules of thumb related to a specific industry. For instance,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 normal body temperature is between 97.8 and 99.1 degrees F. </a:t>
            </a:r>
          </a:p>
          <a:p>
            <a:pPr lvl="0">
              <a:spcAft>
                <a:spcPts val="300"/>
              </a:spcAft>
            </a:pPr>
            <a:endParaRPr lang="en-US" sz="1000" kern="1200" baseline="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However, body temperature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can vary with age, geographical location, sleep/wake cycles and other variables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Thus, there is no single temperature that can be considered normal.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T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he benchmark range simply allows a doctor to interpret the measurement and to decide if further action is required.</a:t>
            </a:r>
          </a:p>
          <a:p>
            <a:pPr lvl="0">
              <a:spcAft>
                <a:spcPts val="300"/>
              </a:spcAft>
            </a:pPr>
            <a:endParaRPr lang="en-US" sz="10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>
              <a:spcAft>
                <a:spcPts val="9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Financial benchmarks work much the same way.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88CB-ECB5-4715-893E-F55A7117D60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85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Audio: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endParaRPr kumimoji="0" lang="en-US" sz="1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Some benchmarks for liquidity ratio values are shown on screen. </a:t>
            </a: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benchmarks are meant to be only a guideline for comparison purposes.</a:t>
            </a:r>
          </a:p>
          <a:p>
            <a:pPr lvl="0">
              <a:spcAft>
                <a:spcPts val="300"/>
              </a:spcAft>
            </a:pPr>
            <a:endParaRPr lang="en-US" sz="10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correlated benchmarks are presented in terms of green, yellow, and red lights.  A green light represents a financial strength with low risk.  A yellow light corresponds to moderate risk, and a red light means weakness and high risk.  A green light doesn’t guarantee success, nor does a red light imply failure.  A weakness in one area may be overcome by strengths in other areas.</a:t>
            </a:r>
          </a:p>
          <a:p>
            <a:pPr lvl="0">
              <a:spcAft>
                <a:spcPts val="300"/>
              </a:spcAft>
            </a:pPr>
            <a:endParaRPr lang="en-US" sz="10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Each farm operator should establish specific benchmarks for their specific farm situation.</a:t>
            </a:r>
          </a:p>
          <a:p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88CB-ECB5-4715-893E-F55A7117D60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65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Audio: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Check what you have learned about measures of liquidity by answering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the questions on screen. Click Submit to check your answers.</a:t>
            </a:r>
            <a:endParaRPr lang="en-US" sz="10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88CB-ECB5-4715-893E-F55A7117D60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31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88CB-ECB5-4715-893E-F55A7117D60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70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Audio: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Liquidity refers to your ability to maintain cash flow and pay your bills on time.</a:t>
            </a:r>
          </a:p>
          <a:p>
            <a:pPr lvl="0">
              <a:spcAft>
                <a:spcPts val="300"/>
              </a:spcAft>
            </a:pPr>
            <a:endParaRPr lang="en-US" sz="10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Farm Financial Standards Council recommends three ratios for measuring liquidity: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the 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Current Ratio,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Working Capital,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and the 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Working Capital to Gross Revenues ratio.</a:t>
            </a:r>
          </a:p>
          <a:p>
            <a:pPr lvl="0">
              <a:spcAft>
                <a:spcPts val="300"/>
              </a:spcAft>
            </a:pPr>
            <a:endParaRPr lang="en-US" sz="10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 this lesson, you will learn how to calculate and evaluate the Current and Working Capital ratios.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88CB-ECB5-4715-893E-F55A7117D60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72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Audio: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Current Ratio is calculated by dividing current farm assets by the current farm liabilities.</a:t>
            </a:r>
          </a:p>
          <a:p>
            <a:pPr lvl="0">
              <a:spcAft>
                <a:spcPts val="300"/>
              </a:spcAft>
            </a:pPr>
            <a:endParaRPr lang="en-US" sz="10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Both of these values can be found on the balance sheet.</a:t>
            </a:r>
          </a:p>
          <a:p>
            <a:pPr lvl="0">
              <a:spcAft>
                <a:spcPts val="300"/>
              </a:spcAft>
            </a:pPr>
            <a:endParaRPr lang="en-US" sz="10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results of this calculation will help you determine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if there is sufficient cash flow in your business to meet all short-term financial obligations; in other words, to pay bills on time without disrupting the normal operations of the business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88CB-ECB5-4715-893E-F55A7117D60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38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Audio: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Working Capital ratio is similar to the Current Ratio and uses the same values. However, it is calculated by subtracting current farm liabilities from current farm assets.</a:t>
            </a:r>
          </a:p>
          <a:p>
            <a:pPr lvl="0">
              <a:spcAft>
                <a:spcPts val="300"/>
              </a:spcAft>
            </a:pPr>
            <a:endParaRPr lang="en-US" sz="10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Both of these values can be found on the balance sheet.</a:t>
            </a:r>
          </a:p>
          <a:p>
            <a:pPr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Working Capital ratio provides another way to determine if there is sufficient cash flow to meet all short-term financial obligations.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88CB-ECB5-4715-893E-F55A7117D60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82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Audio: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Now, 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try calculating the ratios. 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Click on the link to download Jack and Joanie’s financial statements. Then, calculate Jack and Joanie’s current ratio for example year 10 using book value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sheet information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</a:t>
            </a:r>
            <a:b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Click the calculator icon to access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 calculator tool.</a:t>
            </a:r>
          </a:p>
          <a:p>
            <a:pPr lvl="0">
              <a:spcAft>
                <a:spcPts val="300"/>
              </a:spcAft>
            </a:pPr>
            <a:endParaRPr lang="en-US" sz="10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Click Submit to check your answer. </a:t>
            </a:r>
          </a:p>
          <a:p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88CB-ECB5-4715-893E-F55A7117D60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73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88CB-ECB5-4715-893E-F55A7117D60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46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88CB-ECB5-4715-893E-F55A7117D60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9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Audio: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Now, 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try calculating 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Jack and Joanie’s working capital. Click the calculator icon to access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 calculator tool.</a:t>
            </a:r>
          </a:p>
          <a:p>
            <a:pPr lvl="0">
              <a:spcAft>
                <a:spcPts val="300"/>
              </a:spcAft>
            </a:pPr>
            <a:endParaRPr lang="en-US" sz="10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Click Submit to check your answer. </a:t>
            </a:r>
          </a:p>
          <a:p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88CB-ECB5-4715-893E-F55A7117D60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19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:\University of Wyoming\UOW11RW08e - Understating Finical Performance\PowerPoint ILT\Titl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914400"/>
            <a:ext cx="5867400" cy="23622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429000"/>
            <a:ext cx="5638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26" name="Picture 2" descr="U:\University of Wyoming\UWY11RW03I - Basic Financial Statements\Logos\2 line_UWSignature brown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791200"/>
            <a:ext cx="1538908" cy="403754"/>
          </a:xfrm>
          <a:prstGeom prst="rect">
            <a:avLst/>
          </a:prstGeom>
          <a:noFill/>
        </p:spPr>
      </p:pic>
      <p:pic>
        <p:nvPicPr>
          <p:cNvPr id="1027" name="Picture 3" descr="U:\University of Wyoming\UWY11RW03I - Basic Financial Statements\Logos\CSU-ext-ctr-green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3442" y="5867400"/>
            <a:ext cx="968158" cy="842602"/>
          </a:xfrm>
          <a:prstGeom prst="rect">
            <a:avLst/>
          </a:prstGeom>
          <a:noFill/>
        </p:spPr>
      </p:pic>
      <p:pic>
        <p:nvPicPr>
          <p:cNvPr id="1028" name="Picture 4" descr="U:\University of Wyoming\UWY11RW03I - Basic Financial Statements\Logos\PSASLogo.jpg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9854" y="6345446"/>
            <a:ext cx="1718734" cy="436354"/>
          </a:xfrm>
          <a:prstGeom prst="rect">
            <a:avLst/>
          </a:prstGeom>
          <a:noFill/>
        </p:spPr>
      </p:pic>
      <p:pic>
        <p:nvPicPr>
          <p:cNvPr id="1029" name="Picture 5" descr="U:\University of Wyoming\UWY11RW03I - Basic Financial Statements\Logos\R2Logo sm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3933" y="6324600"/>
            <a:ext cx="1761067" cy="457877"/>
          </a:xfrm>
          <a:prstGeom prst="rect">
            <a:avLst/>
          </a:prstGeom>
          <a:noFill/>
        </p:spPr>
      </p:pic>
      <p:pic>
        <p:nvPicPr>
          <p:cNvPr id="1030" name="Picture 6" descr="U:\University of Wyoming\UWY11RW03I - Basic Financial Statements\Logos\RMAlogoHuge2Clr.jpg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7310" y="5867400"/>
            <a:ext cx="819630" cy="372797"/>
          </a:xfrm>
          <a:prstGeom prst="rect">
            <a:avLst/>
          </a:prstGeom>
          <a:noFill/>
        </p:spPr>
      </p:pic>
      <p:pic>
        <p:nvPicPr>
          <p:cNvPr id="1031" name="Picture 7" descr="U:\University of Wyoming\UWY11RW03I - Basic Financial Statements\Logos\WFMECLogo.jpg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4009" y="5836885"/>
            <a:ext cx="1066800" cy="411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ami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:\University of Wyoming\UOW11RW08e - Understanding Financial Performance\PowerPoint ILT\Content with Family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486400" cy="5075238"/>
          </a:xfrm>
        </p:spPr>
        <p:txBody>
          <a:bodyPr/>
          <a:lstStyle>
            <a:lvl1pPr>
              <a:defRPr>
                <a:solidFill>
                  <a:srgbClr val="8C4F34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2" descr="U:\University of Wyoming\UWY11RW03I - Basic Financial Statements\Logos\2 line_UWSignature brown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2542" y="6349863"/>
            <a:ext cx="1276383" cy="334877"/>
          </a:xfrm>
          <a:prstGeom prst="rect">
            <a:avLst/>
          </a:prstGeom>
          <a:noFill/>
        </p:spPr>
      </p:pic>
      <p:pic>
        <p:nvPicPr>
          <p:cNvPr id="7" name="Picture 4" descr="U:\University of Wyoming\UWY11RW03I - Basic Financial Statements\Logos\PSASLogo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88420" y="6336343"/>
            <a:ext cx="1425538" cy="361917"/>
          </a:xfrm>
          <a:prstGeom prst="rect">
            <a:avLst/>
          </a:prstGeom>
          <a:noFill/>
        </p:spPr>
      </p:pic>
      <p:pic>
        <p:nvPicPr>
          <p:cNvPr id="8" name="Picture 5" descr="U:\University of Wyoming\UWY11RW03I - Basic Financial Statements\Logos\R2Logo sm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327417"/>
            <a:ext cx="1460647" cy="379768"/>
          </a:xfrm>
          <a:prstGeom prst="rect">
            <a:avLst/>
          </a:prstGeom>
          <a:noFill/>
        </p:spPr>
      </p:pic>
      <p:pic>
        <p:nvPicPr>
          <p:cNvPr id="9" name="Picture 6" descr="U:\University of Wyoming\UWY11RW03I - Basic Financial Statements\Logos\RMAlogoHuge2Clr.jpg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6362700"/>
            <a:ext cx="679811" cy="309202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10" name="Picture 7" descr="U:\University of Wyoming\UWY11RW03I - Basic Financial Statements\Logos\WFMECLogo.jpg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3453" y="6346644"/>
            <a:ext cx="884815" cy="3413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796" y="6300552"/>
            <a:ext cx="497896" cy="43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68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:\University of Wyoming\UOW11RW08e - Understating Finical Performance\PowerPoint ILT\Sec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90800"/>
            <a:ext cx="8229600" cy="2514600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19200"/>
            <a:ext cx="8229600" cy="1371600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7" name="Picture 2" descr="U:\University of Wyoming\UWY11RW03I - Basic Financial Statements\Logos\2 line_UWSignature brown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2542" y="5280246"/>
            <a:ext cx="1276383" cy="334877"/>
          </a:xfrm>
          <a:prstGeom prst="rect">
            <a:avLst/>
          </a:prstGeom>
          <a:noFill/>
        </p:spPr>
      </p:pic>
      <p:pic>
        <p:nvPicPr>
          <p:cNvPr id="18" name="Picture 4" descr="U:\University of Wyoming\UWY11RW03I - Basic Financial Statements\Logos\PSASLogo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3551" y="5266726"/>
            <a:ext cx="1425538" cy="361917"/>
          </a:xfrm>
          <a:prstGeom prst="rect">
            <a:avLst/>
          </a:prstGeom>
          <a:noFill/>
        </p:spPr>
      </p:pic>
      <p:pic>
        <p:nvPicPr>
          <p:cNvPr id="19" name="Picture 5" descr="U:\University of Wyoming\UWY11RW03I - Basic Financial Statements\Logos\R2Logo sm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257800"/>
            <a:ext cx="1460647" cy="379768"/>
          </a:xfrm>
          <a:prstGeom prst="rect">
            <a:avLst/>
          </a:prstGeom>
          <a:noFill/>
        </p:spPr>
      </p:pic>
      <p:pic>
        <p:nvPicPr>
          <p:cNvPr id="20" name="Picture 6" descr="U:\University of Wyoming\UWY11RW03I - Basic Financial Statements\Logos\RMAlogoHuge2Clr.jpg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6649" y="5293083"/>
            <a:ext cx="679811" cy="309202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21" name="Picture 7" descr="U:\University of Wyoming\UWY11RW03I - Basic Financial Statements\Logos\WFMECLogo.jpg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7907" y="5277027"/>
            <a:ext cx="884815" cy="3413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3" name="Picture 3" descr="U:\University of Wyoming\UWY11RW03I - Basic Financial Statements\Logos\CSU-ext-ctr-green.jpg"/>
          <p:cNvPicPr>
            <a:picLocks noChangeAspect="1" noChangeArrowheads="1"/>
          </p:cNvPicPr>
          <p:nvPr userDrawn="1"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95269" y="5178602"/>
            <a:ext cx="617538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1430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7.jpe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:\University of Wyoming\UOW11RW08e - Understating Finical Performance\PowerPoint ILT\Content.jp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96962"/>
            <a:ext cx="8229600" cy="5075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610600" y="6550223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DD9D60E-C64D-40C9-9114-BEEC83CC599C}" type="slidenum">
              <a:rPr lang="en-US" sz="1400" smtClean="0">
                <a:solidFill>
                  <a:schemeClr val="bg2"/>
                </a:solidFill>
              </a:rPr>
              <a:pPr algn="r"/>
              <a:t>‹#›</a:t>
            </a:fld>
            <a:endParaRPr lang="en-US" sz="1400" dirty="0">
              <a:solidFill>
                <a:schemeClr val="bg2"/>
              </a:solidFill>
            </a:endParaRPr>
          </a:p>
        </p:txBody>
      </p:sp>
      <p:pic>
        <p:nvPicPr>
          <p:cNvPr id="13" name="Picture 2" descr="U:\University of Wyoming\UWY11RW03I - Basic Financial Statements\Logos\2 line_UWSignature brown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762125" y="6323013"/>
            <a:ext cx="12763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U:\University of Wyoming\UWY11RW03I - Basic Financial Statements\Logos\CSU-ext-ctr-green.jpg"/>
          <p:cNvPicPr>
            <a:picLocks noChangeAspect="1" noChangeArrowheads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76975" y="6248400"/>
            <a:ext cx="617538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U:\University of Wyoming\UWY11RW03I - Basic Financial Statements\Logos\PSASLogo.jpg"/>
          <p:cNvPicPr>
            <a:picLocks noChangeAspect="1" noChangeArrowheads="1"/>
          </p:cNvPicPr>
          <p:nvPr userDrawn="1"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27400" y="6296025"/>
            <a:ext cx="14255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U:\University of Wyoming\UWY11RW03I - Basic Financial Statements\Logos\R2Logo sm.pn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52400" y="6327775"/>
            <a:ext cx="14605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U:\University of Wyoming\UWY11RW03I - Basic Financial Statements\Logos\RMAlogoHuge2Clr.jpg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6362700"/>
            <a:ext cx="67945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 descr="U:\University of Wyoming\UWY11RW03I - Basic Financial Statements\Logos\WFMECLogo.jpg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7300" y="6307138"/>
            <a:ext cx="88582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2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i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rgbClr val="8C4F34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Understanding</a:t>
            </a:r>
            <a:br>
              <a:rPr lang="en-US" dirty="0" smtClean="0"/>
            </a:br>
            <a:r>
              <a:rPr lang="en-US" dirty="0" smtClean="0"/>
              <a:t>Financial Performance</a:t>
            </a:r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Getting </a:t>
            </a:r>
            <a:r>
              <a:rPr lang="en-US" dirty="0" smtClean="0">
                <a:solidFill>
                  <a:srgbClr val="DE6A05"/>
                </a:solidFill>
              </a:rPr>
              <a:t>on</a:t>
            </a:r>
            <a:r>
              <a:rPr lang="en-US" dirty="0" smtClean="0"/>
              <a:t> Track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Authors: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odney L. Sharp, John P. Hewlett, Jeffrey E.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Tranel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72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Liquidity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486400" cy="1606551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70000"/>
              </a:lnSpc>
              <a:spcAft>
                <a:spcPts val="600"/>
              </a:spcAft>
              <a:buNone/>
            </a:pPr>
            <a:r>
              <a:rPr lang="en-US" dirty="0"/>
              <a:t>Calculate the Ratios</a:t>
            </a:r>
          </a:p>
          <a:p>
            <a:pPr marL="0" indent="0">
              <a:lnSpc>
                <a:spcPct val="170000"/>
              </a:lnSpc>
              <a:spcAft>
                <a:spcPts val="600"/>
              </a:spcAft>
              <a:buNone/>
            </a:pPr>
            <a:r>
              <a:rPr lang="en-US" i="1" dirty="0">
                <a:solidFill>
                  <a:srgbClr val="8C4F34"/>
                </a:solidFill>
              </a:rPr>
              <a:t>Download </a:t>
            </a:r>
            <a:r>
              <a:rPr lang="en-US" i="1" u="sng" dirty="0">
                <a:solidFill>
                  <a:srgbClr val="8C4F34"/>
                </a:solidFill>
              </a:rPr>
              <a:t>Jack and Joanie’s financial statements. </a:t>
            </a:r>
            <a:r>
              <a:rPr lang="en-US" i="1" u="sng" dirty="0" smtClean="0">
                <a:solidFill>
                  <a:srgbClr val="8C4F34"/>
                </a:solidFill>
              </a:rPr>
              <a:t/>
            </a:r>
            <a:br>
              <a:rPr lang="en-US" i="1" u="sng" dirty="0" smtClean="0">
                <a:solidFill>
                  <a:srgbClr val="8C4F34"/>
                </a:solidFill>
              </a:rPr>
            </a:br>
            <a:r>
              <a:rPr lang="en-US" i="1" dirty="0" smtClean="0">
                <a:solidFill>
                  <a:srgbClr val="8C4F34"/>
                </a:solidFill>
              </a:rPr>
              <a:t>Then</a:t>
            </a:r>
            <a:r>
              <a:rPr lang="en-US" i="1" dirty="0">
                <a:solidFill>
                  <a:srgbClr val="8C4F34"/>
                </a:solidFill>
              </a:rPr>
              <a:t>, calculate the current ratio. Click Submit to </a:t>
            </a:r>
            <a:r>
              <a:rPr lang="en-US" i="1" dirty="0" smtClean="0">
                <a:solidFill>
                  <a:srgbClr val="8C4F34"/>
                </a:solidFill>
              </a:rPr>
              <a:t>check your </a:t>
            </a:r>
            <a:r>
              <a:rPr lang="en-US" i="1" dirty="0">
                <a:solidFill>
                  <a:srgbClr val="8C4F34"/>
                </a:solidFill>
              </a:rPr>
              <a:t>answers. </a:t>
            </a:r>
          </a:p>
        </p:txBody>
      </p:sp>
      <p:sp>
        <p:nvSpPr>
          <p:cNvPr id="36" name="Rounded Rectangle 12"/>
          <p:cNvSpPr>
            <a:spLocks noChangeArrowheads="1"/>
          </p:cNvSpPr>
          <p:nvPr/>
        </p:nvSpPr>
        <p:spPr bwMode="auto">
          <a:xfrm>
            <a:off x="860425" y="2795588"/>
            <a:ext cx="4133850" cy="2652712"/>
          </a:xfrm>
          <a:prstGeom prst="roundRect">
            <a:avLst>
              <a:gd name="adj" fmla="val 16667"/>
            </a:avLst>
          </a:prstGeom>
          <a:solidFill>
            <a:srgbClr val="E8DAB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Aft>
                <a:spcPts val="300"/>
              </a:spcAft>
            </a:pPr>
            <a:r>
              <a:rPr lang="en-US" sz="1200"/>
              <a:t>Current Ratio</a:t>
            </a:r>
          </a:p>
        </p:txBody>
      </p:sp>
      <p:sp>
        <p:nvSpPr>
          <p:cNvPr id="37" name="Rounded Rectangle 13"/>
          <p:cNvSpPr>
            <a:spLocks noChangeArrowheads="1"/>
          </p:cNvSpPr>
          <p:nvPr/>
        </p:nvSpPr>
        <p:spPr bwMode="auto">
          <a:xfrm>
            <a:off x="3916363" y="5018088"/>
            <a:ext cx="871537" cy="290512"/>
          </a:xfrm>
          <a:prstGeom prst="roundRect">
            <a:avLst>
              <a:gd name="adj" fmla="val 16667"/>
            </a:avLst>
          </a:prstGeom>
          <a:solidFill>
            <a:srgbClr val="8C4F34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100">
                <a:solidFill>
                  <a:schemeClr val="bg1"/>
                </a:solidFill>
              </a:rPr>
              <a:t>SUBMIT</a:t>
            </a:r>
          </a:p>
        </p:txBody>
      </p:sp>
      <p:pic>
        <p:nvPicPr>
          <p:cNvPr id="38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3267075"/>
            <a:ext cx="1335088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16"/>
          <p:cNvSpPr txBox="1">
            <a:spLocks noChangeArrowheads="1"/>
          </p:cNvSpPr>
          <p:nvPr/>
        </p:nvSpPr>
        <p:spPr bwMode="auto">
          <a:xfrm>
            <a:off x="2759075" y="3573463"/>
            <a:ext cx="681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/>
              <a:t>=</a:t>
            </a:r>
          </a:p>
        </p:txBody>
      </p:sp>
      <p:sp>
        <p:nvSpPr>
          <p:cNvPr id="40" name="Rectangle 1"/>
          <p:cNvSpPr>
            <a:spLocks noChangeArrowheads="1"/>
          </p:cNvSpPr>
          <p:nvPr/>
        </p:nvSpPr>
        <p:spPr bwMode="auto">
          <a:xfrm>
            <a:off x="3417888" y="3636963"/>
            <a:ext cx="1012825" cy="304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1" name="Picture 31" descr="C:\Users\anichols\AppData\Local\Microsoft\Windows\Temporary Internet Files\Content.IE5\7A1IETAQ\MC900434868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4090988"/>
            <a:ext cx="58896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2"/>
          <p:cNvSpPr txBox="1">
            <a:spLocks noChangeArrowheads="1"/>
          </p:cNvSpPr>
          <p:nvPr/>
        </p:nvSpPr>
        <p:spPr bwMode="auto">
          <a:xfrm>
            <a:off x="3825875" y="4564063"/>
            <a:ext cx="9620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900"/>
              <a:t>Calculator </a:t>
            </a: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>
            <a:off x="2742190" y="1537273"/>
            <a:ext cx="2542719" cy="46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0"/>
          </a:p>
        </p:txBody>
      </p:sp>
      <p:sp>
        <p:nvSpPr>
          <p:cNvPr id="44" name="Rounded Rectangle 13"/>
          <p:cNvSpPr>
            <a:spLocks noChangeArrowheads="1"/>
          </p:cNvSpPr>
          <p:nvPr/>
        </p:nvSpPr>
        <p:spPr bwMode="auto">
          <a:xfrm>
            <a:off x="4238498" y="4981794"/>
            <a:ext cx="1102648" cy="367549"/>
          </a:xfrm>
          <a:prstGeom prst="roundRect">
            <a:avLst>
              <a:gd name="adj" fmla="val 16667"/>
            </a:avLst>
          </a:prstGeom>
          <a:solidFill>
            <a:srgbClr val="8C4F34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100">
                <a:solidFill>
                  <a:schemeClr val="bg1"/>
                </a:solidFill>
              </a:rPr>
              <a:t>SUBMIT</a:t>
            </a:r>
          </a:p>
        </p:txBody>
      </p:sp>
      <p:pic>
        <p:nvPicPr>
          <p:cNvPr id="45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36" y="2766455"/>
            <a:ext cx="1689121" cy="1413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16"/>
          <p:cNvSpPr txBox="1">
            <a:spLocks noChangeArrowheads="1"/>
          </p:cNvSpPr>
          <p:nvPr/>
        </p:nvSpPr>
        <p:spPr bwMode="auto">
          <a:xfrm>
            <a:off x="2774325" y="3154089"/>
            <a:ext cx="861633" cy="46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/>
              <a:t>=</a:t>
            </a:r>
          </a:p>
        </p:txBody>
      </p:sp>
      <p:sp>
        <p:nvSpPr>
          <p:cNvPr id="47" name="Rectangle 1"/>
          <p:cNvSpPr>
            <a:spLocks noChangeArrowheads="1"/>
          </p:cNvSpPr>
          <p:nvPr/>
        </p:nvSpPr>
        <p:spPr bwMode="auto">
          <a:xfrm>
            <a:off x="3607839" y="3234428"/>
            <a:ext cx="1281402" cy="385626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r>
              <a:rPr lang="en-US"/>
              <a:t>1.75</a:t>
            </a:r>
          </a:p>
        </p:txBody>
      </p:sp>
      <p:pic>
        <p:nvPicPr>
          <p:cNvPr id="48" name="Picture 31" descr="C:\Users\anichols\AppData\Local\Microsoft\Windows\Temporary Internet Files\Content.IE5\7A1IETAQ\MC900434868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251" y="3808850"/>
            <a:ext cx="745142" cy="74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2"/>
          <p:cNvSpPr txBox="1">
            <a:spLocks noChangeArrowheads="1"/>
          </p:cNvSpPr>
          <p:nvPr/>
        </p:nvSpPr>
        <p:spPr bwMode="auto">
          <a:xfrm>
            <a:off x="4124015" y="4407373"/>
            <a:ext cx="1217131" cy="29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900"/>
              <a:t>Calculator </a:t>
            </a:r>
          </a:p>
        </p:txBody>
      </p:sp>
      <p:sp>
        <p:nvSpPr>
          <p:cNvPr id="50" name="TextBox 1"/>
          <p:cNvSpPr txBox="1">
            <a:spLocks noChangeArrowheads="1"/>
          </p:cNvSpPr>
          <p:nvPr/>
        </p:nvSpPr>
        <p:spPr bwMode="auto">
          <a:xfrm>
            <a:off x="558987" y="4349126"/>
            <a:ext cx="2464388" cy="69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000" i="1">
                <a:solidFill>
                  <a:srgbClr val="FF0000"/>
                </a:solidFill>
              </a:rPr>
              <a:t>That’s incorrect. Try again or click on the Hint icon for a little help.</a:t>
            </a:r>
            <a:endParaRPr lang="en-US" sz="1000" i="1">
              <a:solidFill>
                <a:srgbClr val="006600"/>
              </a:solidFill>
            </a:endParaRPr>
          </a:p>
        </p:txBody>
      </p:sp>
      <p:pic>
        <p:nvPicPr>
          <p:cNvPr id="51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78" y="4805049"/>
            <a:ext cx="721039" cy="72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ectangle 2"/>
          <p:cNvSpPr>
            <a:spLocks noChangeArrowheads="1"/>
          </p:cNvSpPr>
          <p:nvPr/>
        </p:nvSpPr>
        <p:spPr bwMode="auto">
          <a:xfrm>
            <a:off x="558987" y="1125538"/>
            <a:ext cx="7228471" cy="4318203"/>
          </a:xfrm>
          <a:prstGeom prst="rect">
            <a:avLst/>
          </a:prstGeom>
          <a:solidFill>
            <a:srgbClr val="E8DAB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558987" y="1209894"/>
            <a:ext cx="7228471" cy="560362"/>
          </a:xfrm>
          <a:prstGeom prst="rect">
            <a:avLst/>
          </a:prstGeom>
          <a:solidFill>
            <a:srgbClr val="8C4F34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Calculating the Current Ratio 	                                                   </a:t>
            </a:r>
            <a:r>
              <a:rPr lang="en-US" sz="1400" dirty="0" smtClean="0">
                <a:solidFill>
                  <a:schemeClr val="bg1"/>
                </a:solidFill>
              </a:rPr>
              <a:t>                                  </a:t>
            </a:r>
            <a:r>
              <a:rPr lang="en-US" sz="14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4" name="TextBox 5"/>
          <p:cNvSpPr txBox="1">
            <a:spLocks noChangeArrowheads="1"/>
          </p:cNvSpPr>
          <p:nvPr/>
        </p:nvSpPr>
        <p:spPr bwMode="auto">
          <a:xfrm>
            <a:off x="661418" y="1834526"/>
            <a:ext cx="2807836" cy="290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i="1" dirty="0"/>
              <a:t>Step 1:</a:t>
            </a:r>
          </a:p>
          <a:p>
            <a:pPr eaLnBrk="1" hangingPunct="1"/>
            <a:r>
              <a:rPr lang="en-US" sz="1100" b="0" dirty="0"/>
              <a:t>Locate the current farm assets value on Jack and Joanie’s balance sheet.</a:t>
            </a:r>
          </a:p>
          <a:p>
            <a:pPr eaLnBrk="1" hangingPunct="1"/>
            <a:endParaRPr lang="en-US" sz="1100" b="0" dirty="0"/>
          </a:p>
          <a:p>
            <a:pPr eaLnBrk="1" hangingPunct="1"/>
            <a:r>
              <a:rPr lang="en-US" sz="1100" i="1" dirty="0"/>
              <a:t>Step 2:</a:t>
            </a:r>
          </a:p>
          <a:p>
            <a:pPr eaLnBrk="1" hangingPunct="1"/>
            <a:r>
              <a:rPr lang="en-US" sz="1100" b="0" dirty="0"/>
              <a:t>Locate the current farm liabilities value on Jack and Joanie’s balance sheet.</a:t>
            </a:r>
          </a:p>
          <a:p>
            <a:pPr eaLnBrk="1" hangingPunct="1"/>
            <a:endParaRPr lang="en-US" sz="1100" b="0" dirty="0"/>
          </a:p>
          <a:p>
            <a:pPr eaLnBrk="1" hangingPunct="1"/>
            <a:r>
              <a:rPr lang="en-US" sz="1100" dirty="0"/>
              <a:t>Step 3:</a:t>
            </a:r>
          </a:p>
          <a:p>
            <a:pPr eaLnBrk="1" hangingPunct="1"/>
            <a:r>
              <a:rPr lang="en-US" sz="1100" b="0" dirty="0"/>
              <a:t>Divide the first value by the second value.</a:t>
            </a:r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7329528" y="1768247"/>
            <a:ext cx="443872" cy="3757841"/>
          </a:xfrm>
          <a:prstGeom prst="rect">
            <a:avLst/>
          </a:prstGeom>
          <a:solidFill>
            <a:srgbClr val="8C4F34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" name="Isosceles Triangle 4"/>
          <p:cNvSpPr>
            <a:spLocks noChangeArrowheads="1"/>
          </p:cNvSpPr>
          <p:nvPr/>
        </p:nvSpPr>
        <p:spPr bwMode="auto">
          <a:xfrm>
            <a:off x="7329528" y="1768247"/>
            <a:ext cx="443872" cy="301270"/>
          </a:xfrm>
          <a:prstGeom prst="triangle">
            <a:avLst>
              <a:gd name="adj" fmla="val 50000"/>
            </a:avLst>
          </a:prstGeom>
          <a:solidFill>
            <a:srgbClr val="F4F3E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" name="Isosceles Triangle 56"/>
          <p:cNvSpPr>
            <a:spLocks noChangeArrowheads="1"/>
          </p:cNvSpPr>
          <p:nvPr/>
        </p:nvSpPr>
        <p:spPr bwMode="auto">
          <a:xfrm rot="10800000">
            <a:off x="7329528" y="5198709"/>
            <a:ext cx="443872" cy="301270"/>
          </a:xfrm>
          <a:prstGeom prst="triangle">
            <a:avLst>
              <a:gd name="adj" fmla="val 50000"/>
            </a:avLst>
          </a:prstGeom>
          <a:solidFill>
            <a:srgbClr val="F4F3E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auto">
          <a:xfrm>
            <a:off x="7329528" y="4718684"/>
            <a:ext cx="443872" cy="447889"/>
          </a:xfrm>
          <a:prstGeom prst="rect">
            <a:avLst/>
          </a:prstGeom>
          <a:solidFill>
            <a:srgbClr val="E8DAB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" name="TextBox 16"/>
          <p:cNvSpPr txBox="1">
            <a:spLocks noChangeArrowheads="1"/>
          </p:cNvSpPr>
          <p:nvPr/>
        </p:nvSpPr>
        <p:spPr bwMode="auto">
          <a:xfrm>
            <a:off x="537116" y="3991139"/>
            <a:ext cx="30247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100" dirty="0">
                <a:solidFill>
                  <a:srgbClr val="8C4F34"/>
                </a:solidFill>
              </a:rPr>
              <a:t>10,543</a:t>
            </a:r>
            <a:r>
              <a:rPr lang="en-US" sz="1100" i="1" dirty="0">
                <a:sym typeface="Symbol" pitchFamily="18" charset="2"/>
              </a:rPr>
              <a:t> </a:t>
            </a:r>
            <a:r>
              <a:rPr lang="en-US" sz="1100" dirty="0">
                <a:solidFill>
                  <a:srgbClr val="8C4F34"/>
                </a:solidFill>
                <a:sym typeface="Symbol" pitchFamily="18" charset="2"/>
              </a:rPr>
              <a:t> </a:t>
            </a:r>
            <a:r>
              <a:rPr lang="en-US" sz="1100" dirty="0">
                <a:solidFill>
                  <a:srgbClr val="8C4F34"/>
                </a:solidFill>
              </a:rPr>
              <a:t>9, 845 </a:t>
            </a:r>
            <a:r>
              <a:rPr lang="en-US" sz="1100" dirty="0"/>
              <a:t>=</a:t>
            </a:r>
            <a:r>
              <a:rPr lang="en-US" sz="1100" dirty="0">
                <a:solidFill>
                  <a:srgbClr val="8C4F34"/>
                </a:solidFill>
              </a:rPr>
              <a:t> 1.07 </a:t>
            </a:r>
          </a:p>
        </p:txBody>
      </p:sp>
      <p:pic>
        <p:nvPicPr>
          <p:cNvPr id="60" name="Picture 5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712" y="1951017"/>
            <a:ext cx="3603189" cy="230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Oval 6"/>
          <p:cNvSpPr>
            <a:spLocks noChangeArrowheads="1"/>
          </p:cNvSpPr>
          <p:nvPr/>
        </p:nvSpPr>
        <p:spPr bwMode="auto">
          <a:xfrm>
            <a:off x="6923817" y="2337977"/>
            <a:ext cx="238983" cy="100423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Oval 29"/>
          <p:cNvSpPr>
            <a:spLocks noChangeArrowheads="1"/>
          </p:cNvSpPr>
          <p:nvPr/>
        </p:nvSpPr>
        <p:spPr bwMode="auto">
          <a:xfrm>
            <a:off x="6923817" y="3405434"/>
            <a:ext cx="257084" cy="88373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3" name="Straight Arrow Connector 9"/>
          <p:cNvCxnSpPr>
            <a:cxnSpLocks noChangeShapeType="1"/>
            <a:endCxn id="61" idx="2"/>
          </p:cNvCxnSpPr>
          <p:nvPr/>
        </p:nvCxnSpPr>
        <p:spPr bwMode="auto">
          <a:xfrm>
            <a:off x="2876757" y="2209800"/>
            <a:ext cx="4047060" cy="178389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Straight Arrow Connector 35"/>
          <p:cNvCxnSpPr>
            <a:cxnSpLocks noChangeShapeType="1"/>
            <a:endCxn id="62" idx="2"/>
          </p:cNvCxnSpPr>
          <p:nvPr/>
        </p:nvCxnSpPr>
        <p:spPr bwMode="auto">
          <a:xfrm>
            <a:off x="2927350" y="2971800"/>
            <a:ext cx="3996467" cy="477821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5549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38" t="28890" r="26550" b="25987"/>
          <a:stretch/>
        </p:blipFill>
        <p:spPr bwMode="auto">
          <a:xfrm>
            <a:off x="413699" y="2605995"/>
            <a:ext cx="4767901" cy="3481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 smtClean="0"/>
              <a:t>Measures of Liquidity</a:t>
            </a:r>
            <a:endParaRPr lang="en-US" dirty="0"/>
          </a:p>
        </p:txBody>
      </p: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486400" cy="1606551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rgbClr val="8C4F34"/>
                </a:solidFill>
              </a:rPr>
              <a:t>Calculate the </a:t>
            </a:r>
            <a:r>
              <a:rPr lang="en-US" dirty="0" smtClean="0">
                <a:solidFill>
                  <a:srgbClr val="8C4F34"/>
                </a:solidFill>
              </a:rPr>
              <a:t>Ratios, Cont.</a:t>
            </a:r>
            <a:endParaRPr lang="en-US" dirty="0">
              <a:solidFill>
                <a:srgbClr val="8C4F34"/>
              </a:solidFill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600" b="0" dirty="0">
                <a:solidFill>
                  <a:schemeClr val="tx1"/>
                </a:solidFill>
              </a:rPr>
              <a:t>Download Jack and Joanie’s </a:t>
            </a:r>
            <a:r>
              <a:rPr lang="en-US" sz="1600" b="0" dirty="0" smtClean="0">
                <a:solidFill>
                  <a:schemeClr val="tx1"/>
                </a:solidFill>
              </a:rPr>
              <a:t>working capitol. Click </a:t>
            </a:r>
            <a:r>
              <a:rPr lang="en-US" sz="1600" b="0" dirty="0">
                <a:solidFill>
                  <a:schemeClr val="tx1"/>
                </a:solidFill>
              </a:rPr>
              <a:t>Submit to </a:t>
            </a:r>
            <a:r>
              <a:rPr lang="en-US" sz="1600" b="0" dirty="0" smtClean="0">
                <a:solidFill>
                  <a:schemeClr val="tx1"/>
                </a:solidFill>
              </a:rPr>
              <a:t>check your </a:t>
            </a:r>
            <a:r>
              <a:rPr lang="en-US" sz="1600" b="0" dirty="0">
                <a:solidFill>
                  <a:schemeClr val="tx1"/>
                </a:solidFill>
              </a:rPr>
              <a:t>answers. </a:t>
            </a:r>
          </a:p>
        </p:txBody>
      </p:sp>
    </p:spTree>
    <p:extLst>
      <p:ext uri="{BB962C8B-B14F-4D97-AF65-F5344CB8AC3E}">
        <p14:creationId xmlns:p14="http://schemas.microsoft.com/office/powerpoint/2010/main" val="349788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699" y="2868622"/>
            <a:ext cx="4767901" cy="2956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 smtClean="0"/>
              <a:t>Measures of Liquidity</a:t>
            </a:r>
            <a:endParaRPr lang="en-US" dirty="0"/>
          </a:p>
        </p:txBody>
      </p: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486400" cy="1606551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rgbClr val="8C4F34"/>
                </a:solidFill>
              </a:rPr>
              <a:t>Calculate the </a:t>
            </a:r>
            <a:r>
              <a:rPr lang="en-US" dirty="0" smtClean="0">
                <a:solidFill>
                  <a:srgbClr val="8C4F34"/>
                </a:solidFill>
              </a:rPr>
              <a:t>Ratios, Cont.</a:t>
            </a:r>
            <a:endParaRPr lang="en-US" dirty="0">
              <a:solidFill>
                <a:srgbClr val="8C4F34"/>
              </a:solidFill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600" b="0" dirty="0">
                <a:solidFill>
                  <a:schemeClr val="tx1"/>
                </a:solidFill>
              </a:rPr>
              <a:t>Download Jack and Joanie’s </a:t>
            </a:r>
            <a:r>
              <a:rPr lang="en-US" sz="1600" b="0" dirty="0" smtClean="0">
                <a:solidFill>
                  <a:schemeClr val="tx1"/>
                </a:solidFill>
              </a:rPr>
              <a:t>working capitol. Click </a:t>
            </a:r>
            <a:r>
              <a:rPr lang="en-US" sz="1600" b="0" dirty="0">
                <a:solidFill>
                  <a:schemeClr val="tx1"/>
                </a:solidFill>
              </a:rPr>
              <a:t>Submit to </a:t>
            </a:r>
            <a:r>
              <a:rPr lang="en-US" sz="1600" b="0" dirty="0" smtClean="0">
                <a:solidFill>
                  <a:schemeClr val="tx1"/>
                </a:solidFill>
              </a:rPr>
              <a:t>check your </a:t>
            </a:r>
            <a:r>
              <a:rPr lang="en-US" sz="1600" b="0" dirty="0">
                <a:solidFill>
                  <a:schemeClr val="tx1"/>
                </a:solidFill>
              </a:rPr>
              <a:t>answers. </a:t>
            </a:r>
          </a:p>
        </p:txBody>
      </p:sp>
    </p:spTree>
    <p:extLst>
      <p:ext uri="{BB962C8B-B14F-4D97-AF65-F5344CB8AC3E}">
        <p14:creationId xmlns:p14="http://schemas.microsoft.com/office/powerpoint/2010/main" val="313193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Liquidity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486400" cy="124380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/>
              <a:t>Calculate the Ratios, Cont.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600" b="0" i="1" dirty="0">
                <a:solidFill>
                  <a:schemeClr val="tx1"/>
                </a:solidFill>
              </a:rPr>
              <a:t>Calculate Jack and Joanie’s working </a:t>
            </a:r>
            <a:r>
              <a:rPr lang="en-US" sz="1600" b="0" i="1" dirty="0" smtClean="0">
                <a:solidFill>
                  <a:schemeClr val="tx1"/>
                </a:solidFill>
              </a:rPr>
              <a:t>capital</a:t>
            </a:r>
            <a:r>
              <a:rPr lang="en-US" sz="1600" b="0" i="1" dirty="0">
                <a:solidFill>
                  <a:schemeClr val="tx1"/>
                </a:solidFill>
              </a:rPr>
              <a:t>. Click Submit to check your answers. 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441325" y="2378075"/>
            <a:ext cx="5861050" cy="3413125"/>
            <a:chOff x="441325" y="2378075"/>
            <a:chExt cx="5861050" cy="3413125"/>
          </a:xfrm>
        </p:grpSpPr>
        <p:sp>
          <p:nvSpPr>
            <p:cNvPr id="66" name="Text Box 16"/>
            <p:cNvSpPr txBox="1">
              <a:spLocks noChangeArrowheads="1"/>
            </p:cNvSpPr>
            <p:nvPr/>
          </p:nvSpPr>
          <p:spPr bwMode="auto">
            <a:xfrm>
              <a:off x="2314575" y="2638425"/>
              <a:ext cx="20097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b="0"/>
            </a:p>
          </p:txBody>
        </p:sp>
        <p:sp>
          <p:nvSpPr>
            <p:cNvPr id="67" name="Text Box 54"/>
            <p:cNvSpPr txBox="1">
              <a:spLocks noChangeArrowheads="1"/>
            </p:cNvSpPr>
            <p:nvPr/>
          </p:nvSpPr>
          <p:spPr bwMode="auto">
            <a:xfrm>
              <a:off x="441325" y="2430463"/>
              <a:ext cx="41910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Aft>
                  <a:spcPts val="600"/>
                </a:spcAft>
              </a:pPr>
              <a:r>
                <a:rPr lang="en-US" sz="1000"/>
                <a:t>Calculate the Ratios</a:t>
              </a:r>
            </a:p>
            <a:p>
              <a:pPr eaLnBrk="1" hangingPunct="1">
                <a:spcAft>
                  <a:spcPts val="600"/>
                </a:spcAft>
              </a:pPr>
              <a:r>
                <a:rPr lang="en-US" sz="1000" i="1">
                  <a:solidFill>
                    <a:srgbClr val="8C4F34"/>
                  </a:solidFill>
                </a:rPr>
                <a:t>Download </a:t>
              </a:r>
              <a:r>
                <a:rPr lang="en-US" sz="1000" i="1" u="sng">
                  <a:solidFill>
                    <a:srgbClr val="8C4F34"/>
                  </a:solidFill>
                </a:rPr>
                <a:t>Jack and Joanie’s financial statements. </a:t>
              </a:r>
              <a:r>
                <a:rPr lang="en-US" sz="1000" i="1">
                  <a:solidFill>
                    <a:srgbClr val="8C4F34"/>
                  </a:solidFill>
                </a:rPr>
                <a:t>Then, calculate the current ratio. Click Submit to check your answers. </a:t>
              </a:r>
            </a:p>
          </p:txBody>
        </p:sp>
        <p:sp>
          <p:nvSpPr>
            <p:cNvPr id="68" name="Rounded Rectangle 12"/>
            <p:cNvSpPr>
              <a:spLocks noChangeArrowheads="1"/>
            </p:cNvSpPr>
            <p:nvPr/>
          </p:nvSpPr>
          <p:spPr bwMode="auto">
            <a:xfrm>
              <a:off x="441325" y="3138488"/>
              <a:ext cx="4133850" cy="2652712"/>
            </a:xfrm>
            <a:prstGeom prst="roundRect">
              <a:avLst>
                <a:gd name="adj" fmla="val 16667"/>
              </a:avLst>
            </a:prstGeom>
            <a:solidFill>
              <a:srgbClr val="E8DAB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Aft>
                  <a:spcPts val="300"/>
                </a:spcAft>
              </a:pPr>
              <a:r>
                <a:rPr lang="en-US" sz="1200"/>
                <a:t>Current Ratio</a:t>
              </a:r>
            </a:p>
          </p:txBody>
        </p:sp>
        <p:sp>
          <p:nvSpPr>
            <p:cNvPr id="69" name="Rounded Rectangle 13"/>
            <p:cNvSpPr>
              <a:spLocks noChangeArrowheads="1"/>
            </p:cNvSpPr>
            <p:nvPr/>
          </p:nvSpPr>
          <p:spPr bwMode="auto">
            <a:xfrm>
              <a:off x="3497263" y="5360988"/>
              <a:ext cx="871537" cy="290512"/>
            </a:xfrm>
            <a:prstGeom prst="roundRect">
              <a:avLst>
                <a:gd name="adj" fmla="val 16667"/>
              </a:avLst>
            </a:prstGeom>
            <a:solidFill>
              <a:srgbClr val="8C4F34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100">
                  <a:solidFill>
                    <a:schemeClr val="bg1"/>
                  </a:solidFill>
                </a:rPr>
                <a:t>SUBMIT</a:t>
              </a:r>
            </a:p>
          </p:txBody>
        </p:sp>
        <p:pic>
          <p:nvPicPr>
            <p:cNvPr id="70" name="Picture 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850" y="3609975"/>
              <a:ext cx="1335088" cy="111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TextBox 16"/>
            <p:cNvSpPr txBox="1">
              <a:spLocks noChangeArrowheads="1"/>
            </p:cNvSpPr>
            <p:nvPr/>
          </p:nvSpPr>
          <p:spPr bwMode="auto">
            <a:xfrm>
              <a:off x="2339975" y="3916363"/>
              <a:ext cx="68103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/>
                <a:t>=</a:t>
              </a:r>
            </a:p>
          </p:txBody>
        </p:sp>
        <p:sp>
          <p:nvSpPr>
            <p:cNvPr id="72" name="Rectangle 1"/>
            <p:cNvSpPr>
              <a:spLocks noChangeArrowheads="1"/>
            </p:cNvSpPr>
            <p:nvPr/>
          </p:nvSpPr>
          <p:spPr bwMode="auto">
            <a:xfrm>
              <a:off x="2998788" y="3979863"/>
              <a:ext cx="1012825" cy="3048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r>
                <a:rPr lang="en-US"/>
                <a:t>1.75</a:t>
              </a:r>
            </a:p>
          </p:txBody>
        </p:sp>
        <p:pic>
          <p:nvPicPr>
            <p:cNvPr id="73" name="Picture 31" descr="C:\Users\anichols\AppData\Local\Microsoft\Windows\Temporary Internet Files\Content.IE5\7A1IETAQ\MC900434868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8550" y="4433888"/>
              <a:ext cx="588963" cy="58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" name="TextBox 2"/>
            <p:cNvSpPr txBox="1">
              <a:spLocks noChangeArrowheads="1"/>
            </p:cNvSpPr>
            <p:nvPr/>
          </p:nvSpPr>
          <p:spPr bwMode="auto">
            <a:xfrm>
              <a:off x="3406775" y="4906963"/>
              <a:ext cx="962025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900"/>
                <a:t>Calculator </a:t>
              </a:r>
            </a:p>
          </p:txBody>
        </p:sp>
        <p:sp>
          <p:nvSpPr>
            <p:cNvPr id="75" name="TextBox 1"/>
            <p:cNvSpPr txBox="1">
              <a:spLocks noChangeArrowheads="1"/>
            </p:cNvSpPr>
            <p:nvPr/>
          </p:nvSpPr>
          <p:spPr bwMode="auto">
            <a:xfrm>
              <a:off x="588963" y="4860925"/>
              <a:ext cx="1947862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1000" i="1">
                  <a:solidFill>
                    <a:srgbClr val="FF0000"/>
                  </a:solidFill>
                </a:rPr>
                <a:t>That’s incorrect. Try again or click on the Hint icon for a little help.</a:t>
              </a:r>
              <a:endParaRPr lang="en-US" sz="1000" i="1">
                <a:solidFill>
                  <a:srgbClr val="006600"/>
                </a:solidFill>
              </a:endParaRPr>
            </a:p>
          </p:txBody>
        </p:sp>
        <p:pic>
          <p:nvPicPr>
            <p:cNvPr id="76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8438" y="5221288"/>
              <a:ext cx="569912" cy="569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Rectangle 2"/>
            <p:cNvSpPr>
              <a:spLocks noChangeArrowheads="1"/>
            </p:cNvSpPr>
            <p:nvPr/>
          </p:nvSpPr>
          <p:spPr bwMode="auto">
            <a:xfrm>
              <a:off x="588963" y="2378075"/>
              <a:ext cx="5713412" cy="3413125"/>
            </a:xfrm>
            <a:prstGeom prst="rect">
              <a:avLst/>
            </a:prstGeom>
            <a:solidFill>
              <a:srgbClr val="E8DAB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Rectangle 3"/>
            <p:cNvSpPr>
              <a:spLocks noChangeArrowheads="1"/>
            </p:cNvSpPr>
            <p:nvPr/>
          </p:nvSpPr>
          <p:spPr bwMode="auto">
            <a:xfrm>
              <a:off x="588963" y="2379663"/>
              <a:ext cx="5713412" cy="442912"/>
            </a:xfrm>
            <a:prstGeom prst="rect">
              <a:avLst/>
            </a:prstGeom>
            <a:solidFill>
              <a:srgbClr val="8C4F34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400" dirty="0">
                  <a:solidFill>
                    <a:schemeClr val="bg1"/>
                  </a:solidFill>
                </a:rPr>
                <a:t>Calculating Working Capital	                                                     X</a:t>
              </a:r>
            </a:p>
          </p:txBody>
        </p:sp>
        <p:sp>
          <p:nvSpPr>
            <p:cNvPr id="79" name="TextBox 5"/>
            <p:cNvSpPr txBox="1">
              <a:spLocks noChangeArrowheads="1"/>
            </p:cNvSpPr>
            <p:nvPr/>
          </p:nvSpPr>
          <p:spPr bwMode="auto">
            <a:xfrm>
              <a:off x="669925" y="2873375"/>
              <a:ext cx="2219325" cy="2293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100" i="1"/>
                <a:t>Step 1:</a:t>
              </a:r>
            </a:p>
            <a:p>
              <a:pPr eaLnBrk="1" hangingPunct="1"/>
              <a:r>
                <a:rPr lang="en-US" sz="1100" b="0"/>
                <a:t>Locate the current farm assets value on Jack and Joanie’s balance sheet.</a:t>
              </a:r>
            </a:p>
            <a:p>
              <a:pPr eaLnBrk="1" hangingPunct="1"/>
              <a:endParaRPr lang="en-US" sz="1100" b="0"/>
            </a:p>
            <a:p>
              <a:pPr eaLnBrk="1" hangingPunct="1"/>
              <a:r>
                <a:rPr lang="en-US" sz="1100" i="1"/>
                <a:t>Step 2:</a:t>
              </a:r>
            </a:p>
            <a:p>
              <a:pPr eaLnBrk="1" hangingPunct="1"/>
              <a:r>
                <a:rPr lang="en-US" sz="1100" b="0"/>
                <a:t>Locate the current farm liabilities value on Jack and Joanie’s balance sheet.</a:t>
              </a:r>
            </a:p>
            <a:p>
              <a:pPr eaLnBrk="1" hangingPunct="1"/>
              <a:endParaRPr lang="en-US" sz="1100" b="0"/>
            </a:p>
            <a:p>
              <a:pPr eaLnBrk="1" hangingPunct="1"/>
              <a:r>
                <a:rPr lang="en-US" sz="1100"/>
                <a:t>Step 3:</a:t>
              </a:r>
            </a:p>
            <a:p>
              <a:pPr eaLnBrk="1" hangingPunct="1"/>
              <a:r>
                <a:rPr lang="en-US" sz="1100" b="0"/>
                <a:t>Subtract the second value from the first value.</a:t>
              </a:r>
            </a:p>
          </p:txBody>
        </p:sp>
        <p:sp>
          <p:nvSpPr>
            <p:cNvPr id="80" name="Rectangle 3"/>
            <p:cNvSpPr>
              <a:spLocks noChangeArrowheads="1"/>
            </p:cNvSpPr>
            <p:nvPr/>
          </p:nvSpPr>
          <p:spPr bwMode="auto">
            <a:xfrm>
              <a:off x="5940425" y="2820988"/>
              <a:ext cx="350838" cy="2970212"/>
            </a:xfrm>
            <a:prstGeom prst="rect">
              <a:avLst/>
            </a:prstGeom>
            <a:solidFill>
              <a:srgbClr val="8C4F34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Isosceles Triangle 4"/>
            <p:cNvSpPr>
              <a:spLocks noChangeArrowheads="1"/>
            </p:cNvSpPr>
            <p:nvPr/>
          </p:nvSpPr>
          <p:spPr bwMode="auto">
            <a:xfrm>
              <a:off x="5940425" y="2820988"/>
              <a:ext cx="350838" cy="238125"/>
            </a:xfrm>
            <a:prstGeom prst="triangle">
              <a:avLst>
                <a:gd name="adj" fmla="val 50000"/>
              </a:avLst>
            </a:prstGeom>
            <a:solidFill>
              <a:srgbClr val="F4F3E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Isosceles Triangle 81"/>
            <p:cNvSpPr>
              <a:spLocks noChangeArrowheads="1"/>
            </p:cNvSpPr>
            <p:nvPr/>
          </p:nvSpPr>
          <p:spPr bwMode="auto">
            <a:xfrm rot="10800000">
              <a:off x="5940425" y="5532438"/>
              <a:ext cx="350838" cy="238125"/>
            </a:xfrm>
            <a:prstGeom prst="triangle">
              <a:avLst>
                <a:gd name="adj" fmla="val 50000"/>
              </a:avLst>
            </a:prstGeom>
            <a:solidFill>
              <a:srgbClr val="F4F3E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Rectangle 5"/>
            <p:cNvSpPr>
              <a:spLocks noChangeArrowheads="1"/>
            </p:cNvSpPr>
            <p:nvPr/>
          </p:nvSpPr>
          <p:spPr bwMode="auto">
            <a:xfrm>
              <a:off x="5940425" y="5153025"/>
              <a:ext cx="350838" cy="354013"/>
            </a:xfrm>
            <a:prstGeom prst="rect">
              <a:avLst/>
            </a:prstGeom>
            <a:solidFill>
              <a:srgbClr val="E8DAB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TextBox 16"/>
            <p:cNvSpPr txBox="1">
              <a:spLocks noChangeArrowheads="1"/>
            </p:cNvSpPr>
            <p:nvPr/>
          </p:nvSpPr>
          <p:spPr bwMode="auto">
            <a:xfrm>
              <a:off x="588963" y="5282406"/>
              <a:ext cx="2386012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100" dirty="0">
                  <a:solidFill>
                    <a:srgbClr val="8C4F34"/>
                  </a:solidFill>
                </a:rPr>
                <a:t>10,543 </a:t>
              </a:r>
              <a:r>
                <a:rPr lang="en-US" sz="1100" i="1" dirty="0">
                  <a:sym typeface="Symbol" pitchFamily="18" charset="2"/>
                </a:rPr>
                <a:t>- </a:t>
              </a:r>
              <a:r>
                <a:rPr lang="en-US" sz="1100" dirty="0">
                  <a:solidFill>
                    <a:srgbClr val="8C4F34"/>
                  </a:solidFill>
                  <a:sym typeface="Symbol" pitchFamily="18" charset="2"/>
                </a:rPr>
                <a:t> </a:t>
              </a:r>
              <a:r>
                <a:rPr lang="en-US" sz="1100" dirty="0" smtClean="0">
                  <a:solidFill>
                    <a:srgbClr val="8C4F34"/>
                  </a:solidFill>
                </a:rPr>
                <a:t>9,845 </a:t>
              </a:r>
              <a:r>
                <a:rPr lang="en-US" sz="1100" dirty="0"/>
                <a:t>=</a:t>
              </a:r>
              <a:r>
                <a:rPr lang="en-US" sz="1100" dirty="0">
                  <a:solidFill>
                    <a:srgbClr val="8C4F34"/>
                  </a:solidFill>
                </a:rPr>
                <a:t> 698 </a:t>
              </a:r>
            </a:p>
          </p:txBody>
        </p:sp>
        <p:pic>
          <p:nvPicPr>
            <p:cNvPr id="85" name="Picture 5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4975" y="2965450"/>
              <a:ext cx="2847975" cy="1822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6" name="Oval 6"/>
            <p:cNvSpPr>
              <a:spLocks noChangeArrowheads="1"/>
            </p:cNvSpPr>
            <p:nvPr/>
          </p:nvSpPr>
          <p:spPr bwMode="auto">
            <a:xfrm>
              <a:off x="5619750" y="3278189"/>
              <a:ext cx="192879" cy="79375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Oval 29"/>
            <p:cNvSpPr>
              <a:spLocks noChangeArrowheads="1"/>
            </p:cNvSpPr>
            <p:nvPr/>
          </p:nvSpPr>
          <p:spPr bwMode="auto">
            <a:xfrm>
              <a:off x="5619750" y="4114799"/>
              <a:ext cx="203200" cy="94015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88" name="Straight Arrow Connector 9"/>
            <p:cNvCxnSpPr>
              <a:cxnSpLocks noChangeShapeType="1"/>
              <a:endCxn id="86" idx="2"/>
            </p:cNvCxnSpPr>
            <p:nvPr/>
          </p:nvCxnSpPr>
          <p:spPr bwMode="auto">
            <a:xfrm flipV="1">
              <a:off x="2339975" y="3317877"/>
              <a:ext cx="3279775" cy="111123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Straight Arrow Connector 35"/>
            <p:cNvCxnSpPr>
              <a:cxnSpLocks noChangeShapeType="1"/>
              <a:endCxn id="87" idx="2"/>
            </p:cNvCxnSpPr>
            <p:nvPr/>
          </p:nvCxnSpPr>
          <p:spPr bwMode="auto">
            <a:xfrm flipV="1">
              <a:off x="2339975" y="4161807"/>
              <a:ext cx="3279775" cy="122856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2037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64" y="2431222"/>
            <a:ext cx="4930000" cy="2533810"/>
          </a:xfrm>
          <a:prstGeom prst="rect">
            <a:avLst/>
          </a:prstGeom>
        </p:spPr>
      </p:pic>
      <p:sp>
        <p:nvSpPr>
          <p:cNvPr id="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Liquidity</a:t>
            </a:r>
            <a:endParaRPr lang="en-US" dirty="0"/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/>
              <a:t>Evaluating the Results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b="0" dirty="0">
                <a:solidFill>
                  <a:schemeClr val="tx1"/>
                </a:solidFill>
              </a:rPr>
              <a:t>Financial ratios are </a:t>
            </a:r>
            <a:r>
              <a:rPr lang="en-US" b="0" dirty="0" smtClean="0">
                <a:solidFill>
                  <a:schemeClr val="tx1"/>
                </a:solidFill>
              </a:rPr>
              <a:t>most valuable </a:t>
            </a:r>
            <a:r>
              <a:rPr lang="en-US" b="0" dirty="0">
                <a:solidFill>
                  <a:schemeClr val="tx1"/>
                </a:solidFill>
              </a:rPr>
              <a:t>when you have a value to compare them to. This might be your ratio calculations from previous years or industry </a:t>
            </a:r>
            <a:r>
              <a:rPr lang="en-US" u="sng" dirty="0">
                <a:solidFill>
                  <a:schemeClr val="tx1"/>
                </a:solidFill>
              </a:rPr>
              <a:t>benchmarks</a:t>
            </a:r>
            <a:r>
              <a:rPr lang="en-US" b="0" dirty="0">
                <a:solidFill>
                  <a:schemeClr val="tx1"/>
                </a:solidFill>
              </a:rPr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Benchmarks: </a:t>
            </a:r>
            <a:r>
              <a:rPr lang="en-US" b="0" dirty="0">
                <a:solidFill>
                  <a:schemeClr val="tx1"/>
                </a:solidFill>
              </a:rPr>
              <a:t>body temperature</a:t>
            </a:r>
          </a:p>
          <a:p>
            <a:pPr>
              <a:spcAft>
                <a:spcPts val="600"/>
              </a:spcAft>
            </a:pPr>
            <a:endParaRPr lang="en-US" b="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b="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b="0" dirty="0">
              <a:solidFill>
                <a:schemeClr val="tx1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b="0" dirty="0">
                <a:solidFill>
                  <a:schemeClr val="tx1"/>
                </a:solidFill>
              </a:rPr>
              <a:t>Financial benchmarks work much the same way. Variations will occur between size of operations, owned versus leased, types of operation, location of operation, and other factors.</a:t>
            </a:r>
          </a:p>
        </p:txBody>
      </p:sp>
    </p:spTree>
    <p:extLst>
      <p:ext uri="{BB962C8B-B14F-4D97-AF65-F5344CB8AC3E}">
        <p14:creationId xmlns:p14="http://schemas.microsoft.com/office/powerpoint/2010/main" val="8827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64" y="2431222"/>
            <a:ext cx="4930000" cy="2533810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 smtClean="0"/>
              <a:t>Measures of Liquidity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486400" cy="507523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/>
              <a:t>Evaluating the Results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b="0" dirty="0">
                <a:solidFill>
                  <a:schemeClr val="tx1"/>
                </a:solidFill>
              </a:rPr>
              <a:t>Financial ratios are only valuable when you have a value to compare them to. This might be your ratio calculations from previous years or industry </a:t>
            </a:r>
            <a:r>
              <a:rPr lang="en-US" u="sng" dirty="0">
                <a:solidFill>
                  <a:schemeClr val="tx1"/>
                </a:solidFill>
              </a:rPr>
              <a:t>benchmarks</a:t>
            </a:r>
            <a:r>
              <a:rPr lang="en-US" b="0" dirty="0">
                <a:solidFill>
                  <a:schemeClr val="tx1"/>
                </a:solidFill>
              </a:rPr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Benchmarks: </a:t>
            </a:r>
            <a:r>
              <a:rPr lang="en-US" b="0" dirty="0">
                <a:solidFill>
                  <a:schemeClr val="tx1"/>
                </a:solidFill>
              </a:rPr>
              <a:t>body temperature</a:t>
            </a:r>
          </a:p>
          <a:p>
            <a:pPr>
              <a:spcAft>
                <a:spcPts val="600"/>
              </a:spcAft>
            </a:pPr>
            <a:endParaRPr lang="en-US" b="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b="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b="0" dirty="0">
              <a:solidFill>
                <a:schemeClr val="tx1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b="0" dirty="0">
                <a:solidFill>
                  <a:schemeClr val="tx1"/>
                </a:solidFill>
              </a:rPr>
              <a:t>Financial benchmarks work much the same way. Variations will occur between size of operations, owned versus leased, types of operation, location of operation, and other factors.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905000" y="1544638"/>
            <a:ext cx="4159970" cy="3026682"/>
            <a:chOff x="1664153" y="1596345"/>
            <a:chExt cx="3362325" cy="24463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Right Arrow 10"/>
            <p:cNvSpPr>
              <a:spLocks noChangeArrowheads="1"/>
            </p:cNvSpPr>
            <p:nvPr/>
          </p:nvSpPr>
          <p:spPr bwMode="auto">
            <a:xfrm rot="7489606">
              <a:off x="2696822" y="1638414"/>
              <a:ext cx="412750" cy="328612"/>
            </a:xfrm>
            <a:prstGeom prst="rightArrow">
              <a:avLst>
                <a:gd name="adj1" fmla="val 50000"/>
                <a:gd name="adj2" fmla="val 49811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ounded Rectangular Callout 11"/>
            <p:cNvSpPr>
              <a:spLocks noChangeArrowheads="1"/>
            </p:cNvSpPr>
            <p:nvPr/>
          </p:nvSpPr>
          <p:spPr bwMode="auto">
            <a:xfrm>
              <a:off x="1664153" y="2702832"/>
              <a:ext cx="3362325" cy="1339850"/>
            </a:xfrm>
            <a:prstGeom prst="wedgeRoundRectCallout">
              <a:avLst>
                <a:gd name="adj1" fmla="val -18412"/>
                <a:gd name="adj2" fmla="val -104106"/>
                <a:gd name="adj3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400" dirty="0"/>
                <a:t>Benchmarks:</a:t>
              </a:r>
            </a:p>
            <a:p>
              <a:r>
                <a:rPr lang="en-US" sz="1400" b="0" dirty="0"/>
                <a:t>Guidelines or rules of thumb for the parameters that represent a “normal” state or situation. In financial benchmarks the “normal” state is dependent on a number of variables including the industry, market, and size/type of operation in which a particular results is generated.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136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Liquidity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/>
              <a:t>Liquidity Ratio Benchmarks</a:t>
            </a:r>
          </a:p>
        </p:txBody>
      </p:sp>
      <p:sp>
        <p:nvSpPr>
          <p:cNvPr id="20" name="TextBox 38"/>
          <p:cNvSpPr txBox="1">
            <a:spLocks noChangeArrowheads="1"/>
          </p:cNvSpPr>
          <p:nvPr/>
        </p:nvSpPr>
        <p:spPr bwMode="auto">
          <a:xfrm>
            <a:off x="152400" y="4343400"/>
            <a:ext cx="5257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71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2" eaLnBrk="1" hangingPunct="1"/>
            <a:r>
              <a:rPr lang="en-US" sz="1400" i="1" dirty="0"/>
              <a:t>Possible Actions For Improvement</a:t>
            </a:r>
            <a:r>
              <a:rPr lang="en-US" sz="1400" b="0" i="1" dirty="0"/>
              <a:t>: </a:t>
            </a:r>
            <a:r>
              <a:rPr lang="en-US" sz="1400" b="0" dirty="0"/>
              <a:t>Increase sales, decrease short term debt and other financial obligations, restructure debt to better reflect to current assets, evaluate a marketing plan to better time cash inflows and outflows.</a:t>
            </a:r>
            <a:r>
              <a:rPr lang="en-US" sz="1400" dirty="0"/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3" y="2057400"/>
            <a:ext cx="4866667" cy="20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3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4"/>
          <p:cNvSpPr txBox="1">
            <a:spLocks/>
          </p:cNvSpPr>
          <p:nvPr/>
        </p:nvSpPr>
        <p:spPr>
          <a:xfrm>
            <a:off x="152400" y="1096962"/>
            <a:ext cx="5486400" cy="1112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rgbClr val="8C4F3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dirty="0" smtClean="0"/>
              <a:t>What Have You Learned?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Liquidity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3" t="21594" r="21239" b="27989"/>
          <a:stretch/>
        </p:blipFill>
        <p:spPr bwMode="auto">
          <a:xfrm>
            <a:off x="304800" y="2346103"/>
            <a:ext cx="5038381" cy="3673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00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4"/>
          <p:cNvSpPr txBox="1">
            <a:spLocks/>
          </p:cNvSpPr>
          <p:nvPr/>
        </p:nvSpPr>
        <p:spPr>
          <a:xfrm>
            <a:off x="152400" y="1096962"/>
            <a:ext cx="5486400" cy="1112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rgbClr val="8C4F3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dirty="0" smtClean="0"/>
              <a:t>What Have You Learned?</a:t>
            </a:r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 smtClean="0"/>
              <a:t>Measures of Liquidity</a:t>
            </a:r>
            <a:endParaRPr lang="en-US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839" y="2346103"/>
            <a:ext cx="4986303" cy="3673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67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4"/>
          <p:cNvSpPr txBox="1">
            <a:spLocks/>
          </p:cNvSpPr>
          <p:nvPr/>
        </p:nvSpPr>
        <p:spPr>
          <a:xfrm>
            <a:off x="152400" y="1096962"/>
            <a:ext cx="5486400" cy="1112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rgbClr val="8C4F3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dirty="0" smtClean="0"/>
              <a:t>What Have You Learned?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 smtClean="0"/>
              <a:t>Measures of Liquidity</a:t>
            </a:r>
            <a:endParaRPr lang="en-US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549" y="2346103"/>
            <a:ext cx="4986882" cy="3673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90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Liquidity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44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4"/>
          <p:cNvSpPr txBox="1">
            <a:spLocks/>
          </p:cNvSpPr>
          <p:nvPr/>
        </p:nvSpPr>
        <p:spPr>
          <a:xfrm>
            <a:off x="152400" y="1096962"/>
            <a:ext cx="5486400" cy="1112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rgbClr val="8C4F3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dirty="0" smtClean="0"/>
              <a:t>What Have You Learned?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 smtClean="0"/>
              <a:t>Measures of Liquidity</a:t>
            </a:r>
            <a:endParaRPr lang="en-US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059" y="2346103"/>
            <a:ext cx="4835863" cy="3673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01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4"/>
          <p:cNvSpPr txBox="1">
            <a:spLocks/>
          </p:cNvSpPr>
          <p:nvPr/>
        </p:nvSpPr>
        <p:spPr>
          <a:xfrm>
            <a:off x="152400" y="1096962"/>
            <a:ext cx="5486400" cy="1112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rgbClr val="8C4F3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dirty="0" smtClean="0"/>
              <a:t>What Have You Learned?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 smtClean="0"/>
              <a:t>Measures of Liquidity</a:t>
            </a:r>
            <a:endParaRPr lang="en-US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466981"/>
            <a:ext cx="5038381" cy="3431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94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4"/>
          <p:cNvSpPr txBox="1">
            <a:spLocks/>
          </p:cNvSpPr>
          <p:nvPr/>
        </p:nvSpPr>
        <p:spPr>
          <a:xfrm>
            <a:off x="152400" y="1096962"/>
            <a:ext cx="5486400" cy="1112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rgbClr val="8C4F3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dirty="0" smtClean="0"/>
              <a:t>What Have You Learned?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 smtClean="0"/>
              <a:t>Measures of Liquidity</a:t>
            </a:r>
            <a:endParaRPr lang="en-US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945" y="2346103"/>
            <a:ext cx="4732090" cy="3673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4648200" y="5943600"/>
            <a:ext cx="541835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4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Liquidity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6096000" cy="50752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US" dirty="0">
                <a:solidFill>
                  <a:srgbClr val="8C4F34"/>
                </a:solidFill>
              </a:rPr>
              <a:t>Liquidity Measures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sz="1800" b="0" dirty="0">
                <a:solidFill>
                  <a:schemeClr val="tx1"/>
                </a:solidFill>
              </a:rPr>
              <a:t>The Farm Financial Standards </a:t>
            </a:r>
            <a:br>
              <a:rPr lang="en-US" sz="1800" b="0" dirty="0">
                <a:solidFill>
                  <a:schemeClr val="tx1"/>
                </a:solidFill>
              </a:rPr>
            </a:br>
            <a:r>
              <a:rPr lang="en-US" sz="1800" b="0" dirty="0">
                <a:solidFill>
                  <a:schemeClr val="tx1"/>
                </a:solidFill>
              </a:rPr>
              <a:t>Council recommends </a:t>
            </a:r>
            <a:r>
              <a:rPr lang="en-US" sz="1800" b="0" dirty="0" smtClean="0">
                <a:solidFill>
                  <a:schemeClr val="tx1"/>
                </a:solidFill>
              </a:rPr>
              <a:t>three</a:t>
            </a:r>
            <a:br>
              <a:rPr lang="en-US" sz="1800" b="0" dirty="0" smtClean="0">
                <a:solidFill>
                  <a:schemeClr val="tx1"/>
                </a:solidFill>
              </a:rPr>
            </a:br>
            <a:r>
              <a:rPr lang="en-US" sz="1800" b="0" dirty="0" smtClean="0">
                <a:solidFill>
                  <a:schemeClr val="tx1"/>
                </a:solidFill>
              </a:rPr>
              <a:t>ratios for </a:t>
            </a:r>
            <a:r>
              <a:rPr lang="en-US" sz="1800" b="0" dirty="0">
                <a:solidFill>
                  <a:schemeClr val="tx1"/>
                </a:solidFill>
              </a:rPr>
              <a:t>measuring liquidity: </a:t>
            </a:r>
          </a:p>
          <a:p>
            <a:pPr marL="171450" indent="-171450">
              <a:spcAft>
                <a:spcPts val="600"/>
              </a:spcAft>
              <a:defRPr/>
            </a:pPr>
            <a:r>
              <a:rPr lang="en-US" sz="1800" b="0" dirty="0" smtClean="0">
                <a:solidFill>
                  <a:schemeClr val="tx1"/>
                </a:solidFill>
              </a:rPr>
              <a:t>Current </a:t>
            </a:r>
            <a:r>
              <a:rPr lang="en-US" sz="1800" b="0" dirty="0">
                <a:solidFill>
                  <a:schemeClr val="tx1"/>
                </a:solidFill>
              </a:rPr>
              <a:t>Ratio </a:t>
            </a:r>
          </a:p>
          <a:p>
            <a:pPr marL="171450" indent="-171450">
              <a:spcAft>
                <a:spcPts val="600"/>
              </a:spcAft>
              <a:defRPr/>
            </a:pPr>
            <a:r>
              <a:rPr lang="en-US" sz="1800" u="sng" dirty="0" smtClean="0">
                <a:solidFill>
                  <a:schemeClr val="tx1"/>
                </a:solidFill>
              </a:rPr>
              <a:t> Working </a:t>
            </a:r>
            <a:r>
              <a:rPr lang="en-US" sz="1800" u="sng" dirty="0">
                <a:solidFill>
                  <a:schemeClr val="tx1"/>
                </a:solidFill>
              </a:rPr>
              <a:t>Capital</a:t>
            </a:r>
          </a:p>
          <a:p>
            <a:pPr marL="171450" indent="-171450">
              <a:spcAft>
                <a:spcPts val="600"/>
              </a:spcAft>
              <a:defRPr/>
            </a:pPr>
            <a:r>
              <a:rPr lang="en-US" sz="1800" b="0" dirty="0" smtClean="0">
                <a:solidFill>
                  <a:schemeClr val="tx1"/>
                </a:solidFill>
              </a:rPr>
              <a:t> Working Capital/</a:t>
            </a:r>
            <a:r>
              <a:rPr lang="en-US" sz="1800" u="sng" dirty="0" smtClean="0">
                <a:solidFill>
                  <a:schemeClr val="tx1"/>
                </a:solidFill>
              </a:rPr>
              <a:t>Gross </a:t>
            </a:r>
            <a:br>
              <a:rPr lang="en-US" sz="1800" u="sng" dirty="0" smtClean="0">
                <a:solidFill>
                  <a:schemeClr val="tx1"/>
                </a:solidFill>
              </a:rPr>
            </a:br>
            <a:r>
              <a:rPr lang="en-US" sz="1800" u="sng" dirty="0" smtClean="0">
                <a:solidFill>
                  <a:schemeClr val="tx1"/>
                </a:solidFill>
              </a:rPr>
              <a:t>Revenues</a:t>
            </a:r>
            <a:endParaRPr lang="en-US" sz="1800" u="sng" dirty="0">
              <a:solidFill>
                <a:schemeClr val="tx1"/>
              </a:solidFill>
            </a:endParaRPr>
          </a:p>
          <a:p>
            <a:endParaRPr lang="en-US" sz="1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536407"/>
            <a:ext cx="2171429" cy="325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536407"/>
            <a:ext cx="2171429" cy="3252443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Liquidity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US" dirty="0">
                <a:solidFill>
                  <a:srgbClr val="8C4F34"/>
                </a:solidFill>
              </a:rPr>
              <a:t>Liquidity Measures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sz="1800" b="0" dirty="0">
                <a:solidFill>
                  <a:schemeClr val="tx1"/>
                </a:solidFill>
              </a:rPr>
              <a:t>The Farm Financial Standards </a:t>
            </a:r>
            <a:br>
              <a:rPr lang="en-US" sz="1800" b="0" dirty="0">
                <a:solidFill>
                  <a:schemeClr val="tx1"/>
                </a:solidFill>
              </a:rPr>
            </a:br>
            <a:r>
              <a:rPr lang="en-US" sz="1800" b="0" dirty="0">
                <a:solidFill>
                  <a:schemeClr val="tx1"/>
                </a:solidFill>
              </a:rPr>
              <a:t>Council recommends </a:t>
            </a:r>
            <a:r>
              <a:rPr lang="en-US" sz="1800" b="0" dirty="0" smtClean="0">
                <a:solidFill>
                  <a:schemeClr val="tx1"/>
                </a:solidFill>
              </a:rPr>
              <a:t>three</a:t>
            </a:r>
            <a:br>
              <a:rPr lang="en-US" sz="1800" b="0" dirty="0" smtClean="0">
                <a:solidFill>
                  <a:schemeClr val="tx1"/>
                </a:solidFill>
              </a:rPr>
            </a:br>
            <a:r>
              <a:rPr lang="en-US" sz="1800" b="0" dirty="0" smtClean="0">
                <a:solidFill>
                  <a:schemeClr val="tx1"/>
                </a:solidFill>
              </a:rPr>
              <a:t>ratios for </a:t>
            </a:r>
            <a:r>
              <a:rPr lang="en-US" sz="1800" b="0" dirty="0">
                <a:solidFill>
                  <a:schemeClr val="tx1"/>
                </a:solidFill>
              </a:rPr>
              <a:t>measuring liquidity: </a:t>
            </a:r>
          </a:p>
          <a:p>
            <a:pPr marL="171450" indent="-171450">
              <a:spcAft>
                <a:spcPts val="600"/>
              </a:spcAft>
              <a:defRPr/>
            </a:pPr>
            <a:r>
              <a:rPr lang="en-US" sz="1800" b="0" dirty="0" smtClean="0">
                <a:solidFill>
                  <a:schemeClr val="tx1"/>
                </a:solidFill>
              </a:rPr>
              <a:t>Current </a:t>
            </a:r>
            <a:r>
              <a:rPr lang="en-US" sz="1800" b="0" dirty="0">
                <a:solidFill>
                  <a:schemeClr val="tx1"/>
                </a:solidFill>
              </a:rPr>
              <a:t>Ratio </a:t>
            </a:r>
          </a:p>
          <a:p>
            <a:pPr marL="171450" indent="-171450">
              <a:spcAft>
                <a:spcPts val="600"/>
              </a:spcAft>
              <a:defRPr/>
            </a:pPr>
            <a:r>
              <a:rPr lang="en-US" sz="1800" u="sng" dirty="0" smtClean="0">
                <a:solidFill>
                  <a:schemeClr val="tx1"/>
                </a:solidFill>
              </a:rPr>
              <a:t> Working </a:t>
            </a:r>
            <a:r>
              <a:rPr lang="en-US" sz="1800" u="sng" dirty="0">
                <a:solidFill>
                  <a:schemeClr val="tx1"/>
                </a:solidFill>
              </a:rPr>
              <a:t>Capital</a:t>
            </a:r>
          </a:p>
          <a:p>
            <a:pPr marL="171450" indent="-171450">
              <a:spcAft>
                <a:spcPts val="600"/>
              </a:spcAft>
              <a:defRPr/>
            </a:pPr>
            <a:r>
              <a:rPr lang="en-US" sz="1800" b="0" dirty="0" smtClean="0">
                <a:solidFill>
                  <a:schemeClr val="tx1"/>
                </a:solidFill>
              </a:rPr>
              <a:t> Working Capital/</a:t>
            </a:r>
            <a:r>
              <a:rPr lang="en-US" sz="1800" u="sng" dirty="0" smtClean="0">
                <a:solidFill>
                  <a:schemeClr val="tx1"/>
                </a:solidFill>
              </a:rPr>
              <a:t>Gross</a:t>
            </a:r>
            <a:br>
              <a:rPr lang="en-US" sz="1800" u="sng" dirty="0" smtClean="0">
                <a:solidFill>
                  <a:schemeClr val="tx1"/>
                </a:solidFill>
              </a:rPr>
            </a:br>
            <a:r>
              <a:rPr lang="en-US" sz="1800" u="sng" dirty="0" smtClean="0">
                <a:solidFill>
                  <a:schemeClr val="tx1"/>
                </a:solidFill>
              </a:rPr>
              <a:t> Revenues</a:t>
            </a:r>
            <a:endParaRPr lang="en-US" sz="1800" u="sng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ight Arrow 10"/>
          <p:cNvSpPr>
            <a:spLocks noChangeArrowheads="1"/>
          </p:cNvSpPr>
          <p:nvPr/>
        </p:nvSpPr>
        <p:spPr bwMode="auto">
          <a:xfrm rot="7489606">
            <a:off x="1585795" y="2779292"/>
            <a:ext cx="556348" cy="441243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" name="Rounded Rectangular Callout 11"/>
          <p:cNvSpPr>
            <a:spLocks noChangeArrowheads="1"/>
          </p:cNvSpPr>
          <p:nvPr/>
        </p:nvSpPr>
        <p:spPr bwMode="auto">
          <a:xfrm>
            <a:off x="362063" y="4191000"/>
            <a:ext cx="4514737" cy="1066800"/>
          </a:xfrm>
          <a:prstGeom prst="wedgeRoundRectCallout">
            <a:avLst>
              <a:gd name="adj1" fmla="val -20206"/>
              <a:gd name="adj2" fmla="val -123789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1400" b="1" dirty="0" smtClean="0"/>
              <a:t>Working Capital </a:t>
            </a:r>
            <a:r>
              <a:rPr lang="en-US" sz="1400" b="0" dirty="0"/>
              <a:t>is a measure of the amount of funds available to purchase inputs and inventory items after the sale of current farm assets and payment of all current farm liabilities.</a:t>
            </a:r>
          </a:p>
        </p:txBody>
      </p:sp>
    </p:spTree>
    <p:extLst>
      <p:ext uri="{BB962C8B-B14F-4D97-AF65-F5344CB8AC3E}">
        <p14:creationId xmlns:p14="http://schemas.microsoft.com/office/powerpoint/2010/main" val="159129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536407"/>
            <a:ext cx="2171429" cy="3252443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Liquidity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US" dirty="0"/>
              <a:t>Liquidity Measures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sz="1800" b="0" dirty="0">
                <a:solidFill>
                  <a:schemeClr val="tx1"/>
                </a:solidFill>
              </a:rPr>
              <a:t>The Farm Financial Standards </a:t>
            </a:r>
            <a:br>
              <a:rPr lang="en-US" sz="1800" b="0" dirty="0">
                <a:solidFill>
                  <a:schemeClr val="tx1"/>
                </a:solidFill>
              </a:rPr>
            </a:br>
            <a:r>
              <a:rPr lang="en-US" sz="1800" b="0" dirty="0">
                <a:solidFill>
                  <a:schemeClr val="tx1"/>
                </a:solidFill>
              </a:rPr>
              <a:t>Council recommends </a:t>
            </a:r>
            <a:r>
              <a:rPr lang="en-US" sz="1800" b="0" dirty="0" smtClean="0">
                <a:solidFill>
                  <a:schemeClr val="tx1"/>
                </a:solidFill>
              </a:rPr>
              <a:t>three</a:t>
            </a:r>
            <a:br>
              <a:rPr lang="en-US" sz="1800" b="0" dirty="0" smtClean="0">
                <a:solidFill>
                  <a:schemeClr val="tx1"/>
                </a:solidFill>
              </a:rPr>
            </a:br>
            <a:r>
              <a:rPr lang="en-US" sz="1800" b="0" dirty="0" smtClean="0">
                <a:solidFill>
                  <a:schemeClr val="tx1"/>
                </a:solidFill>
              </a:rPr>
              <a:t>ratios for </a:t>
            </a:r>
            <a:r>
              <a:rPr lang="en-US" sz="1800" b="0" dirty="0">
                <a:solidFill>
                  <a:schemeClr val="tx1"/>
                </a:solidFill>
              </a:rPr>
              <a:t>measuring liquidity: </a:t>
            </a:r>
          </a:p>
          <a:p>
            <a:pPr marL="171450" indent="-171450">
              <a:spcAft>
                <a:spcPts val="600"/>
              </a:spcAft>
              <a:defRPr/>
            </a:pPr>
            <a:r>
              <a:rPr lang="en-US" sz="1800" b="0" dirty="0" smtClean="0">
                <a:solidFill>
                  <a:schemeClr val="tx1"/>
                </a:solidFill>
              </a:rPr>
              <a:t>Current </a:t>
            </a:r>
            <a:r>
              <a:rPr lang="en-US" sz="1800" b="0" dirty="0">
                <a:solidFill>
                  <a:schemeClr val="tx1"/>
                </a:solidFill>
              </a:rPr>
              <a:t>Ratio </a:t>
            </a:r>
          </a:p>
          <a:p>
            <a:pPr marL="171450" indent="-171450">
              <a:spcAft>
                <a:spcPts val="600"/>
              </a:spcAft>
              <a:defRPr/>
            </a:pPr>
            <a:r>
              <a:rPr lang="en-US" sz="1800" u="sng" dirty="0" smtClean="0">
                <a:solidFill>
                  <a:schemeClr val="tx1"/>
                </a:solidFill>
              </a:rPr>
              <a:t> Working </a:t>
            </a:r>
            <a:r>
              <a:rPr lang="en-US" sz="1800" u="sng" dirty="0">
                <a:solidFill>
                  <a:schemeClr val="tx1"/>
                </a:solidFill>
              </a:rPr>
              <a:t>Capital</a:t>
            </a:r>
          </a:p>
          <a:p>
            <a:pPr marL="171450" indent="-171450">
              <a:spcAft>
                <a:spcPts val="600"/>
              </a:spcAft>
              <a:defRPr/>
            </a:pPr>
            <a:r>
              <a:rPr lang="en-US" sz="1800" b="0" dirty="0" smtClean="0">
                <a:solidFill>
                  <a:schemeClr val="tx1"/>
                </a:solidFill>
              </a:rPr>
              <a:t> Working Capital/</a:t>
            </a:r>
            <a:r>
              <a:rPr lang="en-US" sz="1800" u="sng" dirty="0" smtClean="0">
                <a:solidFill>
                  <a:schemeClr val="tx1"/>
                </a:solidFill>
              </a:rPr>
              <a:t>Gross</a:t>
            </a:r>
            <a:br>
              <a:rPr lang="en-US" sz="1800" u="sng" dirty="0" smtClean="0">
                <a:solidFill>
                  <a:schemeClr val="tx1"/>
                </a:solidFill>
              </a:rPr>
            </a:br>
            <a:r>
              <a:rPr lang="en-US" sz="1800" u="sng" dirty="0" smtClean="0">
                <a:solidFill>
                  <a:schemeClr val="tx1"/>
                </a:solidFill>
              </a:rPr>
              <a:t> Revenues</a:t>
            </a:r>
            <a:endParaRPr lang="en-US" sz="1800" u="sng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ight Arrow 10"/>
          <p:cNvSpPr>
            <a:spLocks noChangeArrowheads="1"/>
          </p:cNvSpPr>
          <p:nvPr/>
        </p:nvSpPr>
        <p:spPr bwMode="auto">
          <a:xfrm rot="7489606">
            <a:off x="2347795" y="3181723"/>
            <a:ext cx="556348" cy="441243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" name="Rounded Rectangular Callout 11"/>
          <p:cNvSpPr>
            <a:spLocks noChangeArrowheads="1"/>
          </p:cNvSpPr>
          <p:nvPr/>
        </p:nvSpPr>
        <p:spPr bwMode="auto">
          <a:xfrm>
            <a:off x="838200" y="4419600"/>
            <a:ext cx="4514737" cy="664369"/>
          </a:xfrm>
          <a:prstGeom prst="wedgeRoundRectCallout">
            <a:avLst>
              <a:gd name="adj1" fmla="val -18074"/>
              <a:gd name="adj2" fmla="val -119278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1400" b="1" dirty="0"/>
              <a:t>Gross </a:t>
            </a:r>
            <a:r>
              <a:rPr lang="en-US" sz="1400" b="1" dirty="0" smtClean="0"/>
              <a:t>Revenues </a:t>
            </a:r>
            <a:r>
              <a:rPr lang="en-US" sz="1400" dirty="0" smtClean="0"/>
              <a:t>are </a:t>
            </a:r>
            <a:r>
              <a:rPr lang="en-US" sz="1400" dirty="0"/>
              <a:t>the total received, not the profit, and does not show expenses deducted from income.</a:t>
            </a:r>
          </a:p>
        </p:txBody>
      </p:sp>
    </p:spTree>
    <p:extLst>
      <p:ext uri="{BB962C8B-B14F-4D97-AF65-F5344CB8AC3E}">
        <p14:creationId xmlns:p14="http://schemas.microsoft.com/office/powerpoint/2010/main" val="117601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117320"/>
            <a:ext cx="5138737" cy="299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Liquidity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 smtClean="0">
                <a:solidFill>
                  <a:srgbClr val="8C4F34"/>
                </a:solidFill>
              </a:rPr>
              <a:t>The </a:t>
            </a:r>
            <a:r>
              <a:rPr lang="en-US" dirty="0">
                <a:solidFill>
                  <a:srgbClr val="8C4F34"/>
                </a:solidFill>
              </a:rPr>
              <a:t>Current </a:t>
            </a:r>
            <a:r>
              <a:rPr lang="en-US" dirty="0" smtClean="0">
                <a:solidFill>
                  <a:srgbClr val="8C4F34"/>
                </a:solidFill>
              </a:rPr>
              <a:t>Ratio</a:t>
            </a:r>
            <a:endParaRPr lang="en-US" dirty="0">
              <a:solidFill>
                <a:srgbClr val="8C4F34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US" dirty="0" smtClean="0"/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  <a:p>
            <a:pPr marL="0" indent="0">
              <a:spcAft>
                <a:spcPts val="600"/>
              </a:spcAft>
              <a:buNone/>
            </a:pPr>
            <a:endParaRPr lang="en-US" dirty="0" smtClean="0"/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  <a:p>
            <a:pPr marL="0" indent="0">
              <a:spcAft>
                <a:spcPts val="600"/>
              </a:spcAft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393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486400" cy="731838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 smtClean="0">
                <a:solidFill>
                  <a:srgbClr val="8C4F34"/>
                </a:solidFill>
              </a:rPr>
              <a:t>Working Capital</a:t>
            </a:r>
            <a:endParaRPr lang="en-US" dirty="0">
              <a:solidFill>
                <a:srgbClr val="8C4F34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Liquidity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8" y="2133600"/>
            <a:ext cx="5138737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77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38" t="28890" r="26550" b="25987"/>
          <a:stretch/>
        </p:blipFill>
        <p:spPr bwMode="auto">
          <a:xfrm>
            <a:off x="413699" y="2605995"/>
            <a:ext cx="4767901" cy="3481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Liquidity</a:t>
            </a:r>
            <a:endParaRPr lang="en-US" dirty="0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152400" y="1096962"/>
            <a:ext cx="5486400" cy="160655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rgbClr val="8C4F3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spcAft>
                <a:spcPts val="600"/>
              </a:spcAft>
              <a:buFont typeface="Arial" pitchFamily="34" charset="0"/>
              <a:buNone/>
            </a:pPr>
            <a:r>
              <a:rPr lang="en-US" sz="3800" dirty="0" smtClean="0"/>
              <a:t>Calculate the Ratios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Font typeface="Arial" pitchFamily="34" charset="0"/>
              <a:buNone/>
            </a:pPr>
            <a:r>
              <a:rPr lang="en-US" sz="2200" b="0" dirty="0" smtClean="0">
                <a:solidFill>
                  <a:schemeClr val="tx1"/>
                </a:solidFill>
              </a:rPr>
              <a:t>Download </a:t>
            </a:r>
            <a:r>
              <a:rPr lang="en-US" sz="2200" b="0" u="sng" dirty="0" smtClean="0">
                <a:solidFill>
                  <a:schemeClr val="tx1"/>
                </a:solidFill>
              </a:rPr>
              <a:t>Jack and Joanie’s financial statements. </a:t>
            </a:r>
            <a:br>
              <a:rPr lang="en-US" sz="2200" b="0" u="sng" dirty="0" smtClean="0">
                <a:solidFill>
                  <a:schemeClr val="tx1"/>
                </a:solidFill>
              </a:rPr>
            </a:br>
            <a:r>
              <a:rPr lang="en-US" sz="2200" b="0" dirty="0" smtClean="0">
                <a:solidFill>
                  <a:schemeClr val="tx1"/>
                </a:solidFill>
              </a:rPr>
              <a:t>Then, calculate the current ratio.</a:t>
            </a:r>
            <a:br>
              <a:rPr lang="en-US" sz="2200" b="0" dirty="0" smtClean="0">
                <a:solidFill>
                  <a:schemeClr val="tx1"/>
                </a:solidFill>
              </a:rPr>
            </a:br>
            <a:r>
              <a:rPr lang="en-US" sz="2200" b="0" dirty="0" smtClean="0">
                <a:solidFill>
                  <a:schemeClr val="tx1"/>
                </a:solidFill>
              </a:rPr>
              <a:t>Click Submit to check your answers. </a:t>
            </a:r>
            <a:endParaRPr lang="en-US" sz="2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6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699" y="2630398"/>
            <a:ext cx="4767901" cy="343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 smtClean="0"/>
              <a:t>Measures of Liquidity</a:t>
            </a:r>
            <a:endParaRPr lang="en-US" dirty="0"/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486400" cy="1606551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70000"/>
              </a:lnSpc>
              <a:spcAft>
                <a:spcPts val="600"/>
              </a:spcAft>
              <a:buNone/>
            </a:pPr>
            <a:r>
              <a:rPr lang="en-US" sz="3800" dirty="0">
                <a:solidFill>
                  <a:srgbClr val="8C4F34"/>
                </a:solidFill>
              </a:rPr>
              <a:t>Calculate the Ratios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2200" b="0" dirty="0">
                <a:solidFill>
                  <a:schemeClr val="tx1"/>
                </a:solidFill>
              </a:rPr>
              <a:t>Download </a:t>
            </a:r>
            <a:r>
              <a:rPr lang="en-US" sz="2200" b="0" u="sng" dirty="0">
                <a:solidFill>
                  <a:schemeClr val="tx1"/>
                </a:solidFill>
              </a:rPr>
              <a:t>Jack and Joanie’s financial statements. </a:t>
            </a:r>
            <a:r>
              <a:rPr lang="en-US" sz="2200" b="0" u="sng" dirty="0" smtClean="0">
                <a:solidFill>
                  <a:schemeClr val="tx1"/>
                </a:solidFill>
              </a:rPr>
              <a:t/>
            </a:r>
            <a:br>
              <a:rPr lang="en-US" sz="2200" b="0" u="sng" dirty="0" smtClean="0">
                <a:solidFill>
                  <a:schemeClr val="tx1"/>
                </a:solidFill>
              </a:rPr>
            </a:br>
            <a:r>
              <a:rPr lang="en-US" sz="2200" b="0" dirty="0" smtClean="0">
                <a:solidFill>
                  <a:schemeClr val="tx1"/>
                </a:solidFill>
              </a:rPr>
              <a:t>Then</a:t>
            </a:r>
            <a:r>
              <a:rPr lang="en-US" sz="2200" b="0" dirty="0">
                <a:solidFill>
                  <a:schemeClr val="tx1"/>
                </a:solidFill>
              </a:rPr>
              <a:t>, calculate the current </a:t>
            </a:r>
            <a:r>
              <a:rPr lang="en-US" sz="2200" b="0" dirty="0" smtClean="0">
                <a:solidFill>
                  <a:schemeClr val="tx1"/>
                </a:solidFill>
              </a:rPr>
              <a:t>ratio.</a:t>
            </a:r>
            <a:br>
              <a:rPr lang="en-US" sz="2200" b="0" dirty="0" smtClean="0">
                <a:solidFill>
                  <a:schemeClr val="tx1"/>
                </a:solidFill>
              </a:rPr>
            </a:br>
            <a:r>
              <a:rPr lang="en-US" sz="2200" b="0" dirty="0" smtClean="0">
                <a:solidFill>
                  <a:schemeClr val="tx1"/>
                </a:solidFill>
              </a:rPr>
              <a:t>Click </a:t>
            </a:r>
            <a:r>
              <a:rPr lang="en-US" sz="2200" b="0" dirty="0">
                <a:solidFill>
                  <a:schemeClr val="tx1"/>
                </a:solidFill>
              </a:rPr>
              <a:t>Submit to </a:t>
            </a:r>
            <a:r>
              <a:rPr lang="en-US" sz="2200" b="0" dirty="0" smtClean="0">
                <a:solidFill>
                  <a:schemeClr val="tx1"/>
                </a:solidFill>
              </a:rPr>
              <a:t>check your </a:t>
            </a:r>
            <a:r>
              <a:rPr lang="en-US" sz="2200" b="0" dirty="0">
                <a:solidFill>
                  <a:schemeClr val="tx1"/>
                </a:solidFill>
              </a:rPr>
              <a:t>answers. </a:t>
            </a:r>
          </a:p>
        </p:txBody>
      </p:sp>
    </p:spTree>
    <p:extLst>
      <p:ext uri="{BB962C8B-B14F-4D97-AF65-F5344CB8AC3E}">
        <p14:creationId xmlns:p14="http://schemas.microsoft.com/office/powerpoint/2010/main" val="4560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UoW - Orange">
      <a:dk1>
        <a:sysClr val="windowText" lastClr="000000"/>
      </a:dk1>
      <a:lt1>
        <a:sysClr val="window" lastClr="FFFFFF"/>
      </a:lt1>
      <a:dk2>
        <a:srgbClr val="1F3461"/>
      </a:dk2>
      <a:lt2>
        <a:srgbClr val="EEECE1"/>
      </a:lt2>
      <a:accent1>
        <a:srgbClr val="265272"/>
      </a:accent1>
      <a:accent2>
        <a:srgbClr val="A04C04"/>
      </a:accent2>
      <a:accent3>
        <a:srgbClr val="609725"/>
      </a:accent3>
      <a:accent4>
        <a:srgbClr val="8064A2"/>
      </a:accent4>
      <a:accent5>
        <a:srgbClr val="1E7B66"/>
      </a:accent5>
      <a:accent6>
        <a:srgbClr val="DE6A05"/>
      </a:accent6>
      <a:hlink>
        <a:srgbClr val="0000FF"/>
      </a:hlink>
      <a:folHlink>
        <a:srgbClr val="800080"/>
      </a:folHlink>
    </a:clrScheme>
    <a:fontScheme name="Garamond - Arial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3417</TotalTime>
  <Words>1239</Words>
  <Application>Microsoft Office PowerPoint</Application>
  <PresentationFormat>On-screen Show (4:3)</PresentationFormat>
  <Paragraphs>196</Paragraphs>
  <Slides>22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Understanding Financial Performance</vt:lpstr>
      <vt:lpstr>Measures of Liquidity</vt:lpstr>
      <vt:lpstr>Measures of Liquidity</vt:lpstr>
      <vt:lpstr>Measures of Liquidity</vt:lpstr>
      <vt:lpstr>Measures of Liquidity</vt:lpstr>
      <vt:lpstr>Measures of Liquidity</vt:lpstr>
      <vt:lpstr>Measures of Liquidity</vt:lpstr>
      <vt:lpstr>Measures of Liquidity</vt:lpstr>
      <vt:lpstr>Measures of Liquidity</vt:lpstr>
      <vt:lpstr>Measures of Liquidity</vt:lpstr>
      <vt:lpstr>Measures of Liquidity</vt:lpstr>
      <vt:lpstr>Measures of Liquidity</vt:lpstr>
      <vt:lpstr>Measures of Liquidity</vt:lpstr>
      <vt:lpstr>Measures of Liquidity</vt:lpstr>
      <vt:lpstr>Measures of Liquidity</vt:lpstr>
      <vt:lpstr>Measures of Liquidity</vt:lpstr>
      <vt:lpstr>Measures of Liquidity</vt:lpstr>
      <vt:lpstr>Measures of Liquidity</vt:lpstr>
      <vt:lpstr>Measures of Liquidity</vt:lpstr>
      <vt:lpstr>Measures of Liquidity</vt:lpstr>
      <vt:lpstr>Measures of Liquidity</vt:lpstr>
      <vt:lpstr>Measures of Liquidity</vt:lpstr>
    </vt:vector>
  </TitlesOfParts>
  <Company>ABG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dsutton</dc:creator>
  <cp:lastModifiedBy>John P. Hewlett</cp:lastModifiedBy>
  <cp:revision>415</cp:revision>
  <dcterms:created xsi:type="dcterms:W3CDTF">2011-06-28T16:29:34Z</dcterms:created>
  <dcterms:modified xsi:type="dcterms:W3CDTF">2012-10-17T22:52:48Z</dcterms:modified>
</cp:coreProperties>
</file>