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9" r:id="rId2"/>
    <p:sldId id="275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2" r:id="rId20"/>
    <p:sldId id="343" r:id="rId21"/>
    <p:sldId id="344" r:id="rId22"/>
    <p:sldId id="345" r:id="rId23"/>
    <p:sldId id="346" r:id="rId24"/>
    <p:sldId id="347" r:id="rId25"/>
    <p:sldId id="348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wrence, Lisa" initials="LL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34"/>
    <a:srgbClr val="E8DAB6"/>
    <a:srgbClr val="DE6A05"/>
    <a:srgbClr val="E4C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873" autoAdjust="0"/>
    <p:restoredTop sz="87500" autoAdjust="0"/>
  </p:normalViewPr>
  <p:slideViewPr>
    <p:cSldViewPr>
      <p:cViewPr varScale="1">
        <p:scale>
          <a:sx n="93" d="100"/>
          <a:sy n="93" d="100"/>
        </p:scale>
        <p:origin x="-96" y="-624"/>
      </p:cViewPr>
      <p:guideLst>
        <p:guide orient="horz" pos="1152"/>
        <p:guide pos="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F53D-656E-4252-8C18-0BFC22AF0D3B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88CB-ECB5-4715-893E-F55A7117D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Getting on Track: Understanding Financial Performance. In this course you will learn how to analyze the health of your business using financial ratios.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next arrow to start at the beginning of the course or click the Menu link to select a lesson from the Main Menu. We recommend that you view the lessons in order the first time through the course.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Check what you have learned about measures of solvency by answering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the questions on screen. Click Submit to check your answers.</a:t>
            </a: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7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Solvency measures provide an indication of your long-term ability to repay all financial obligations and your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ability to withstand adversity.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Farm Financial Standards Council recommends three ratios for measuring solvency;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the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Debt to Asset ratio,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the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Equity to Asset ratio,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 the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Debt to Equity ratio.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this lesson, you will learn how to calculate and evaluate the Debt to Asset and Equity to Asset ratios.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5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Debt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to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Asset ratio is calculated by dividing total farm liabilities by the total farm assets.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Both of these values can be found on the balance sheet.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results of this calculation will help you measure your ability to pay long term obligation and to withstand financial adversity.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Equity/Asset ratio is calculated by dividing total farm equity by total farm assets.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Both of these values can be found on the balance sheet.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Equity/Asset ratio measures the owner’s level of investment in the business.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35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the ratios.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on the link to download Jack and Joanie’s financial statements. Then, calculate Jack and Joanie’s debt/asset ratio, for example for year 10 using book value balance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sheet information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Now,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try calculating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Jack and Joanie’s equity to asset ratio for example year 10 using book value balance sheet information. Click the calculator icon to access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calculator tool.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Submit to check your answer. 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0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ratios are most valuable when you have something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compare them to. This might be ratio calculations from previous years or industry benchmarks.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Benchmarks are guidelines or general rules of thumb related to a specific industry. For instance,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normal blood pressure is between 90/60 and 140/90.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However, blood pressure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can vary with age, activity level, time of day and other variables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Thus, there is no single blood pressure that can be considered normal.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 benchmark range simply allows a doctor to interpret the measurement and to decide if further action is required.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Financial benchmarks work much the same way.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Audio: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endParaRPr kumimoji="0" 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Some benchmarks for solvency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ratio values are shown on screen.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benchmarks are meant to be only a guideline for comparison purposes.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correlated benchmarks are presented in terms of green, yellow, and red lights.  A green light represents a financial strength with low risk.  A yellow light corresponds to moderate risk, and a red light means weakness and high risk.  A green light doesn’t guarantee success, nor does a red light imply failure.  A weakness in one area may be overcome by strengths in other areas.</a:t>
            </a:r>
          </a:p>
          <a:p>
            <a:pPr lvl="0">
              <a:spcAft>
                <a:spcPts val="300"/>
              </a:spcAft>
            </a:pPr>
            <a:endParaRPr lang="en-US" sz="10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spcAft>
                <a:spcPts val="300"/>
              </a:spcAft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Each farm operator should establish specific benchmarks for their specific farm situation.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88CB-ECB5-4715-893E-F55A7117D6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867400" cy="23622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29000"/>
            <a:ext cx="5638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1538908" cy="403754"/>
          </a:xfrm>
          <a:prstGeom prst="rect">
            <a:avLst/>
          </a:prstGeom>
          <a:noFill/>
        </p:spPr>
      </p:pic>
      <p:pic>
        <p:nvPicPr>
          <p:cNvPr id="1027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3442" y="5867400"/>
            <a:ext cx="968158" cy="842602"/>
          </a:xfrm>
          <a:prstGeom prst="rect">
            <a:avLst/>
          </a:prstGeom>
          <a:noFill/>
        </p:spPr>
      </p:pic>
      <p:pic>
        <p:nvPicPr>
          <p:cNvPr id="1028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9854" y="6345446"/>
            <a:ext cx="1718734" cy="436354"/>
          </a:xfrm>
          <a:prstGeom prst="rect">
            <a:avLst/>
          </a:prstGeom>
          <a:noFill/>
        </p:spPr>
      </p:pic>
      <p:pic>
        <p:nvPicPr>
          <p:cNvPr id="1029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3" y="6324600"/>
            <a:ext cx="1761067" cy="457877"/>
          </a:xfrm>
          <a:prstGeom prst="rect">
            <a:avLst/>
          </a:prstGeom>
          <a:noFill/>
        </p:spPr>
      </p:pic>
      <p:pic>
        <p:nvPicPr>
          <p:cNvPr id="1030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7310" y="5867400"/>
            <a:ext cx="819630" cy="372797"/>
          </a:xfrm>
          <a:prstGeom prst="rect">
            <a:avLst/>
          </a:prstGeom>
          <a:noFill/>
        </p:spPr>
      </p:pic>
      <p:pic>
        <p:nvPicPr>
          <p:cNvPr id="1031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009" y="5836885"/>
            <a:ext cx="1066800" cy="41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a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University of Wyoming\UOW11RW08e - Understanding Financial Performance\PowerPoint ILT\Content with Family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5075238"/>
          </a:xfrm>
        </p:spPr>
        <p:txBody>
          <a:bodyPr/>
          <a:lstStyle>
            <a:lvl1pPr>
              <a:defRPr>
                <a:solidFill>
                  <a:srgbClr val="8C4F34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6349863"/>
            <a:ext cx="1276383" cy="334877"/>
          </a:xfrm>
          <a:prstGeom prst="rect">
            <a:avLst/>
          </a:prstGeom>
          <a:noFill/>
        </p:spPr>
      </p:pic>
      <p:pic>
        <p:nvPicPr>
          <p:cNvPr id="7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8420" y="6336343"/>
            <a:ext cx="1425538" cy="361917"/>
          </a:xfrm>
          <a:prstGeom prst="rect">
            <a:avLst/>
          </a:prstGeom>
          <a:noFill/>
        </p:spPr>
      </p:pic>
      <p:pic>
        <p:nvPicPr>
          <p:cNvPr id="8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27417"/>
            <a:ext cx="1460647" cy="379768"/>
          </a:xfrm>
          <a:prstGeom prst="rect">
            <a:avLst/>
          </a:prstGeom>
          <a:noFill/>
        </p:spPr>
      </p:pic>
      <p:pic>
        <p:nvPicPr>
          <p:cNvPr id="9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3453" y="6346644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6" y="6300552"/>
            <a:ext cx="497896" cy="43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6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Sec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229600" cy="251460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229600" cy="137160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542" y="5280246"/>
            <a:ext cx="1276383" cy="334877"/>
          </a:xfrm>
          <a:prstGeom prst="rect">
            <a:avLst/>
          </a:prstGeom>
          <a:noFill/>
        </p:spPr>
      </p:pic>
      <p:pic>
        <p:nvPicPr>
          <p:cNvPr id="18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3551" y="5266726"/>
            <a:ext cx="1425538" cy="361917"/>
          </a:xfrm>
          <a:prstGeom prst="rect">
            <a:avLst/>
          </a:prstGeom>
          <a:noFill/>
        </p:spPr>
      </p:pic>
      <p:pic>
        <p:nvPicPr>
          <p:cNvPr id="19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257800"/>
            <a:ext cx="1460647" cy="379768"/>
          </a:xfrm>
          <a:prstGeom prst="rect">
            <a:avLst/>
          </a:prstGeom>
          <a:noFill/>
        </p:spPr>
      </p:pic>
      <p:pic>
        <p:nvPicPr>
          <p:cNvPr id="20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649" y="5293083"/>
            <a:ext cx="679811" cy="30920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1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7907" y="5277027"/>
            <a:ext cx="884815" cy="3413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3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5269" y="5178602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University of Wyoming\UOW11RW08e - Understating Finical Performance\PowerPoint ILT\Content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96962"/>
            <a:ext cx="8229600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02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D9D60E-C64D-40C9-9114-BEEC83CC599C}" type="slidenum">
              <a:rPr lang="en-US" sz="1400" smtClean="0">
                <a:solidFill>
                  <a:schemeClr val="bg2"/>
                </a:solidFill>
              </a:rPr>
              <a:pPr algn="r"/>
              <a:t>‹#›</a:t>
            </a:fld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3" name="Picture 2" descr="U:\University of Wyoming\UWY11RW03I - Basic Financial Statements\Logos\2 line_UWSignature brown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762125" y="6323013"/>
            <a:ext cx="12763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U:\University of Wyoming\UWY11RW03I - Basic Financial Statements\Logos\CSU-ext-ctr-green.jpg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6975" y="6248400"/>
            <a:ext cx="6175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U:\University of Wyoming\UWY11RW03I - Basic Financial Statements\Logos\PSASLogo.jpg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7400" y="6296025"/>
            <a:ext cx="1425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U:\University of Wyoming\UWY11RW03I - Basic Financial Statements\Logos\R2Logo sm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6327775"/>
            <a:ext cx="14605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U:\University of Wyoming\UWY11RW03I - Basic Financial Statements\Logos\RMAlogoHuge2Clr.jp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6362700"/>
            <a:ext cx="6794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U:\University of Wyoming\UWY11RW03I - Basic Financial Statements\Logos\WFMECLogo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6307138"/>
            <a:ext cx="8858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i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8C4F3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br>
              <a:rPr lang="en-US" dirty="0" smtClean="0"/>
            </a:br>
            <a:r>
              <a:rPr lang="en-US" dirty="0" smtClean="0"/>
              <a:t>Financial Performance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</a:t>
            </a:r>
            <a:r>
              <a:rPr lang="en-US" dirty="0" smtClean="0">
                <a:solidFill>
                  <a:srgbClr val="DE6A05"/>
                </a:solidFill>
              </a:rPr>
              <a:t>on</a:t>
            </a:r>
            <a:r>
              <a:rPr lang="en-US" dirty="0" smtClean="0"/>
              <a:t> Track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Authors: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odney L. Sharp, John P. Hewlett, Jeffrey E.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Tranel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786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Calculate the 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b="0" i="1" dirty="0">
                <a:solidFill>
                  <a:schemeClr val="tx1"/>
                </a:solidFill>
              </a:rPr>
              <a:t>Download </a:t>
            </a:r>
            <a:r>
              <a:rPr lang="en-US" sz="1400" b="0" i="1" u="sng" dirty="0">
                <a:solidFill>
                  <a:schemeClr val="tx1"/>
                </a:solidFill>
              </a:rPr>
              <a:t>Jack and Joanie’s financial statements. </a:t>
            </a:r>
            <a:br>
              <a:rPr lang="en-US" sz="1400" b="0" i="1" u="sng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Then, calculate the debt/asset ratio. Click Submit to check</a:t>
            </a:r>
            <a:br>
              <a:rPr lang="en-US" sz="1400" b="0" i="1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your answers.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2" y="2871784"/>
            <a:ext cx="4492858" cy="32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7867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dirty="0"/>
              <a:t>Calculate the Ratios</a:t>
            </a: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Download </a:t>
            </a:r>
            <a:r>
              <a:rPr lang="en-US" i="1" u="sng" dirty="0">
                <a:solidFill>
                  <a:srgbClr val="8C4F34"/>
                </a:solidFill>
              </a:rPr>
              <a:t>Jack and Joanie’s financial statements. </a:t>
            </a:r>
            <a:r>
              <a:rPr lang="en-US" i="1" dirty="0">
                <a:solidFill>
                  <a:srgbClr val="8C4F34"/>
                </a:solidFill>
              </a:rPr>
              <a:t>Then, calculate the debt/asset ratio. Click Submit to check your answers.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07702" y="1770934"/>
            <a:ext cx="6768442" cy="3941536"/>
            <a:chOff x="484868" y="2524125"/>
            <a:chExt cx="5861050" cy="3413125"/>
          </a:xfrm>
        </p:grpSpPr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2358118" y="2784475"/>
              <a:ext cx="2009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45" name="Text Box 54"/>
            <p:cNvSpPr txBox="1">
              <a:spLocks noChangeArrowheads="1"/>
            </p:cNvSpPr>
            <p:nvPr/>
          </p:nvSpPr>
          <p:spPr bwMode="auto">
            <a:xfrm>
              <a:off x="484868" y="2576513"/>
              <a:ext cx="4191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Aft>
                  <a:spcPts val="600"/>
                </a:spcAft>
              </a:pPr>
              <a:r>
                <a:rPr lang="en-US" sz="1000"/>
                <a:t>Calculate the Ratios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sz="1000" i="1">
                  <a:solidFill>
                    <a:srgbClr val="8C4F34"/>
                  </a:solidFill>
                </a:rPr>
                <a:t>Download </a:t>
              </a:r>
              <a:r>
                <a:rPr lang="en-US" sz="1000" i="1" u="sng">
                  <a:solidFill>
                    <a:srgbClr val="8C4F34"/>
                  </a:solidFill>
                </a:rPr>
                <a:t>Jack and Joanie’s financial statements. </a:t>
              </a:r>
              <a:r>
                <a:rPr lang="en-US" sz="1000" i="1">
                  <a:solidFill>
                    <a:srgbClr val="8C4F34"/>
                  </a:solidFill>
                </a:rPr>
                <a:t>Then, calculate the current ratio. Click Submit to check your answers. </a:t>
              </a:r>
            </a:p>
          </p:txBody>
        </p:sp>
        <p:sp>
          <p:nvSpPr>
            <p:cNvPr id="46" name="Rounded Rectangle 12"/>
            <p:cNvSpPr>
              <a:spLocks noChangeArrowheads="1"/>
            </p:cNvSpPr>
            <p:nvPr/>
          </p:nvSpPr>
          <p:spPr bwMode="auto">
            <a:xfrm>
              <a:off x="484868" y="3284538"/>
              <a:ext cx="4133850" cy="2652712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47" name="Rounded Rectangle 13"/>
            <p:cNvSpPr>
              <a:spLocks noChangeArrowheads="1"/>
            </p:cNvSpPr>
            <p:nvPr/>
          </p:nvSpPr>
          <p:spPr bwMode="auto">
            <a:xfrm>
              <a:off x="3540806" y="5507038"/>
              <a:ext cx="871537" cy="290512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48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393" y="3756025"/>
              <a:ext cx="1335088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16"/>
            <p:cNvSpPr txBox="1">
              <a:spLocks noChangeArrowheads="1"/>
            </p:cNvSpPr>
            <p:nvPr/>
          </p:nvSpPr>
          <p:spPr bwMode="auto">
            <a:xfrm>
              <a:off x="2383518" y="4062413"/>
              <a:ext cx="6810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pic>
          <p:nvPicPr>
            <p:cNvPr id="50" name="Picture 31" descr="C:\Users\anichols\AppData\Local\Microsoft\Windows\Temporary Internet Files\Content.IE5\7A1IETAQ\MC900434868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093" y="4579938"/>
              <a:ext cx="588963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2"/>
            <p:cNvSpPr txBox="1">
              <a:spLocks noChangeArrowheads="1"/>
            </p:cNvSpPr>
            <p:nvPr/>
          </p:nvSpPr>
          <p:spPr bwMode="auto">
            <a:xfrm>
              <a:off x="3450318" y="5053013"/>
              <a:ext cx="96202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900"/>
                <a:t>Calculator </a:t>
              </a:r>
            </a:p>
          </p:txBody>
        </p:sp>
        <p:sp>
          <p:nvSpPr>
            <p:cNvPr id="52" name="TextBox 1"/>
            <p:cNvSpPr txBox="1">
              <a:spLocks noChangeArrowheads="1"/>
            </p:cNvSpPr>
            <p:nvPr/>
          </p:nvSpPr>
          <p:spPr bwMode="auto">
            <a:xfrm>
              <a:off x="632506" y="5006975"/>
              <a:ext cx="1947862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5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81" y="5367338"/>
              <a:ext cx="569912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632506" y="2524125"/>
              <a:ext cx="5713412" cy="3413125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3"/>
            <p:cNvSpPr>
              <a:spLocks noChangeArrowheads="1"/>
            </p:cNvSpPr>
            <p:nvPr/>
          </p:nvSpPr>
          <p:spPr bwMode="auto">
            <a:xfrm>
              <a:off x="632506" y="2525713"/>
              <a:ext cx="5713412" cy="4429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Calculating the Debt/Asset Ratio                                                      </a:t>
              </a:r>
              <a:r>
                <a:rPr lang="en-US" sz="1400" dirty="0" smtClean="0">
                  <a:solidFill>
                    <a:schemeClr val="bg1"/>
                  </a:solidFill>
                </a:rPr>
                <a:t>                      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"/>
            <p:cNvSpPr txBox="1">
              <a:spLocks noChangeArrowheads="1"/>
            </p:cNvSpPr>
            <p:nvPr/>
          </p:nvSpPr>
          <p:spPr bwMode="auto">
            <a:xfrm>
              <a:off x="713468" y="3019425"/>
              <a:ext cx="2235200" cy="229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/>
                <a:t>Step 1:</a:t>
              </a:r>
            </a:p>
            <a:p>
              <a:pPr eaLnBrk="1" hangingPunct="1"/>
              <a:r>
                <a:rPr lang="en-US" sz="1100" b="0"/>
                <a:t>Locate the total farm liabilities value on Jack and Joanie’s balance sheet.</a:t>
              </a:r>
            </a:p>
            <a:p>
              <a:pPr eaLnBrk="1" hangingPunct="1"/>
              <a:endParaRPr lang="en-US" sz="1100" b="0"/>
            </a:p>
            <a:p>
              <a:pPr eaLnBrk="1" hangingPunct="1"/>
              <a:r>
                <a:rPr lang="en-US" sz="1100" i="1"/>
                <a:t>Step 2:</a:t>
              </a:r>
            </a:p>
            <a:p>
              <a:pPr eaLnBrk="1" hangingPunct="1"/>
              <a:r>
                <a:rPr lang="en-US" sz="1100" b="0"/>
                <a:t>Locate the total farm assets value on Jack and Joanie’s balance sheet.</a:t>
              </a:r>
            </a:p>
            <a:p>
              <a:pPr eaLnBrk="1" hangingPunct="1"/>
              <a:endParaRPr lang="en-US" sz="1100" b="0"/>
            </a:p>
            <a:p>
              <a:pPr eaLnBrk="1" hangingPunct="1"/>
              <a:r>
                <a:rPr lang="en-US" sz="1100"/>
                <a:t>Step 3:</a:t>
              </a:r>
            </a:p>
            <a:p>
              <a:pPr eaLnBrk="1" hangingPunct="1"/>
              <a:r>
                <a:rPr lang="en-US" sz="1100" b="0"/>
                <a:t>Divide the first value by the second value.</a:t>
              </a:r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5983968" y="2967038"/>
              <a:ext cx="350838" cy="29702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Isosceles Triangle 4"/>
            <p:cNvSpPr>
              <a:spLocks noChangeArrowheads="1"/>
            </p:cNvSpPr>
            <p:nvPr/>
          </p:nvSpPr>
          <p:spPr bwMode="auto">
            <a:xfrm>
              <a:off x="5983968" y="2967038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25"/>
            <p:cNvSpPr>
              <a:spLocks noChangeArrowheads="1"/>
            </p:cNvSpPr>
            <p:nvPr/>
          </p:nvSpPr>
          <p:spPr bwMode="auto">
            <a:xfrm rot="10800000">
              <a:off x="5983968" y="5678488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5983968" y="5299075"/>
              <a:ext cx="350838" cy="354013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16"/>
            <p:cNvSpPr txBox="1">
              <a:spLocks noChangeArrowheads="1"/>
            </p:cNvSpPr>
            <p:nvPr/>
          </p:nvSpPr>
          <p:spPr bwMode="auto">
            <a:xfrm>
              <a:off x="627744" y="5035550"/>
              <a:ext cx="2320925" cy="22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>
                  <a:solidFill>
                    <a:srgbClr val="8C4F34"/>
                  </a:solidFill>
                </a:rPr>
                <a:t>75, 927 </a:t>
              </a:r>
              <a:r>
                <a:rPr lang="en-US" sz="1100" i="1">
                  <a:sym typeface="Symbol" pitchFamily="18" charset="2"/>
                </a:rPr>
                <a:t> </a:t>
              </a:r>
              <a:r>
                <a:rPr lang="en-US" sz="1100">
                  <a:solidFill>
                    <a:srgbClr val="8C4F34"/>
                  </a:solidFill>
                  <a:sym typeface="Symbol" pitchFamily="18" charset="2"/>
                </a:rPr>
                <a:t> </a:t>
              </a:r>
              <a:r>
                <a:rPr lang="en-US" sz="1100">
                  <a:solidFill>
                    <a:srgbClr val="8C4F34"/>
                  </a:solidFill>
                </a:rPr>
                <a:t>136,466 </a:t>
              </a:r>
              <a:r>
                <a:rPr lang="en-US" sz="1100"/>
                <a:t>=</a:t>
              </a:r>
              <a:r>
                <a:rPr lang="en-US" sz="1100">
                  <a:solidFill>
                    <a:srgbClr val="8C4F34"/>
                  </a:solidFill>
                </a:rPr>
                <a:t> 0.57 </a:t>
              </a:r>
            </a:p>
          </p:txBody>
        </p:sp>
        <p:pic>
          <p:nvPicPr>
            <p:cNvPr id="62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518" y="3111500"/>
              <a:ext cx="2847975" cy="182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Oval 6"/>
            <p:cNvSpPr>
              <a:spLocks noChangeArrowheads="1"/>
            </p:cNvSpPr>
            <p:nvPr/>
          </p:nvSpPr>
          <p:spPr bwMode="auto">
            <a:xfrm>
              <a:off x="5591856" y="3784600"/>
              <a:ext cx="269875" cy="7937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5652181" y="4745038"/>
              <a:ext cx="203200" cy="6985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5" name="Straight Arrow Connector 9"/>
            <p:cNvCxnSpPr>
              <a:cxnSpLocks noChangeShapeType="1"/>
              <a:endCxn id="63" idx="2"/>
            </p:cNvCxnSpPr>
            <p:nvPr/>
          </p:nvCxnSpPr>
          <p:spPr bwMode="auto">
            <a:xfrm flipV="1">
              <a:off x="2635077" y="3824287"/>
              <a:ext cx="2956779" cy="75565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Arrow Connector 35"/>
            <p:cNvCxnSpPr>
              <a:cxnSpLocks noChangeShapeType="1"/>
              <a:endCxn id="64" idx="3"/>
            </p:cNvCxnSpPr>
            <p:nvPr/>
          </p:nvCxnSpPr>
          <p:spPr bwMode="auto">
            <a:xfrm>
              <a:off x="2635077" y="3498016"/>
              <a:ext cx="3046863" cy="1306643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536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786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Calculate the 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b="0" i="1" dirty="0">
                <a:solidFill>
                  <a:schemeClr val="tx1"/>
                </a:solidFill>
              </a:rPr>
              <a:t>Download </a:t>
            </a:r>
            <a:r>
              <a:rPr lang="en-US" sz="1400" b="0" i="1" u="sng" dirty="0">
                <a:solidFill>
                  <a:schemeClr val="tx1"/>
                </a:solidFill>
              </a:rPr>
              <a:t>Jack and Joanie’s financial statements. </a:t>
            </a:r>
            <a:br>
              <a:rPr lang="en-US" sz="1400" b="0" i="1" u="sng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Then, calculate the debt/asset ratio. Click Submit to check</a:t>
            </a:r>
            <a:br>
              <a:rPr lang="en-US" sz="1400" b="0" i="1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your answers.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2" y="3104809"/>
            <a:ext cx="4492858" cy="27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2" y="3060725"/>
            <a:ext cx="4492858" cy="2832454"/>
          </a:xfrm>
          <a:prstGeom prst="rect">
            <a:avLst/>
          </a:prstGeom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786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Calculate the 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b="0" i="1" dirty="0">
                <a:solidFill>
                  <a:schemeClr val="tx1"/>
                </a:solidFill>
              </a:rPr>
              <a:t>Download </a:t>
            </a:r>
            <a:r>
              <a:rPr lang="en-US" sz="1400" b="0" i="1" u="sng" dirty="0">
                <a:solidFill>
                  <a:schemeClr val="tx1"/>
                </a:solidFill>
              </a:rPr>
              <a:t>Jack and Joanie’s financial statements. </a:t>
            </a:r>
            <a:br>
              <a:rPr lang="en-US" sz="1400" b="0" i="1" u="sng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Then, calculate the debt/asset ratio. Click Submit to check</a:t>
            </a:r>
            <a:br>
              <a:rPr lang="en-US" sz="1400" b="0" i="1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your answers. </a:t>
            </a:r>
          </a:p>
        </p:txBody>
      </p:sp>
    </p:spTree>
    <p:extLst>
      <p:ext uri="{BB962C8B-B14F-4D97-AF65-F5344CB8AC3E}">
        <p14:creationId xmlns:p14="http://schemas.microsoft.com/office/powerpoint/2010/main" val="85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7867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dirty="0"/>
              <a:t>Calculate the Ratios</a:t>
            </a:r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en-US" i="1" dirty="0">
                <a:solidFill>
                  <a:srgbClr val="8C4F34"/>
                </a:solidFill>
              </a:rPr>
              <a:t>Download </a:t>
            </a:r>
            <a:r>
              <a:rPr lang="en-US" i="1" u="sng" dirty="0">
                <a:solidFill>
                  <a:srgbClr val="8C4F34"/>
                </a:solidFill>
              </a:rPr>
              <a:t>Jack and Joanie’s financial statements. </a:t>
            </a:r>
            <a:r>
              <a:rPr lang="en-US" i="1" dirty="0">
                <a:solidFill>
                  <a:srgbClr val="8C4F34"/>
                </a:solidFill>
              </a:rPr>
              <a:t>Then, calculate the debt/asset ratio. Click Submit to check your answers. 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87584" y="1820537"/>
            <a:ext cx="7479558" cy="4355647"/>
            <a:chOff x="2945039" y="303439"/>
            <a:chExt cx="5861050" cy="3413125"/>
          </a:xfrm>
        </p:grpSpPr>
        <p:sp>
          <p:nvSpPr>
            <p:cNvPr id="69" name="Text Box 16"/>
            <p:cNvSpPr txBox="1">
              <a:spLocks noChangeArrowheads="1"/>
            </p:cNvSpPr>
            <p:nvPr/>
          </p:nvSpPr>
          <p:spPr bwMode="auto">
            <a:xfrm>
              <a:off x="4818289" y="563789"/>
              <a:ext cx="20097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0"/>
            </a:p>
          </p:txBody>
        </p:sp>
        <p:sp>
          <p:nvSpPr>
            <p:cNvPr id="70" name="Text Box 54"/>
            <p:cNvSpPr txBox="1">
              <a:spLocks noChangeArrowheads="1"/>
            </p:cNvSpPr>
            <p:nvPr/>
          </p:nvSpPr>
          <p:spPr bwMode="auto">
            <a:xfrm>
              <a:off x="2945039" y="355827"/>
              <a:ext cx="4191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Aft>
                  <a:spcPts val="600"/>
                </a:spcAft>
              </a:pPr>
              <a:r>
                <a:rPr lang="en-US" sz="1000"/>
                <a:t>Calculate the Ratios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en-US" sz="1000" i="1">
                  <a:solidFill>
                    <a:srgbClr val="8C4F34"/>
                  </a:solidFill>
                </a:rPr>
                <a:t>Download </a:t>
              </a:r>
              <a:r>
                <a:rPr lang="en-US" sz="1000" i="1" u="sng">
                  <a:solidFill>
                    <a:srgbClr val="8C4F34"/>
                  </a:solidFill>
                </a:rPr>
                <a:t>Jack and Joanie’s financial statements. </a:t>
              </a:r>
              <a:r>
                <a:rPr lang="en-US" sz="1000" i="1">
                  <a:solidFill>
                    <a:srgbClr val="8C4F34"/>
                  </a:solidFill>
                </a:rPr>
                <a:t>Then, calculate the current ratio. Click Submit to check your answers. </a:t>
              </a:r>
            </a:p>
          </p:txBody>
        </p:sp>
        <p:sp>
          <p:nvSpPr>
            <p:cNvPr id="71" name="Rounded Rectangle 12"/>
            <p:cNvSpPr>
              <a:spLocks noChangeArrowheads="1"/>
            </p:cNvSpPr>
            <p:nvPr/>
          </p:nvSpPr>
          <p:spPr bwMode="auto">
            <a:xfrm>
              <a:off x="2945039" y="1063852"/>
              <a:ext cx="4133850" cy="2652712"/>
            </a:xfrm>
            <a:prstGeom prst="roundRect">
              <a:avLst>
                <a:gd name="adj" fmla="val 16667"/>
              </a:avLst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300"/>
                </a:spcAft>
              </a:pPr>
              <a:r>
                <a:rPr lang="en-US" sz="1200"/>
                <a:t>Current Ratio</a:t>
              </a:r>
            </a:p>
          </p:txBody>
        </p:sp>
        <p:sp>
          <p:nvSpPr>
            <p:cNvPr id="72" name="Rounded Rectangle 13"/>
            <p:cNvSpPr>
              <a:spLocks noChangeArrowheads="1"/>
            </p:cNvSpPr>
            <p:nvPr/>
          </p:nvSpPr>
          <p:spPr bwMode="auto">
            <a:xfrm>
              <a:off x="6000977" y="3286352"/>
              <a:ext cx="871537" cy="290512"/>
            </a:xfrm>
            <a:prstGeom prst="roundRect">
              <a:avLst>
                <a:gd name="adj" fmla="val 16667"/>
              </a:avLst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chemeClr val="bg1"/>
                  </a:solidFill>
                </a:rPr>
                <a:t>SUBMIT</a:t>
              </a:r>
            </a:p>
          </p:txBody>
        </p:sp>
        <p:pic>
          <p:nvPicPr>
            <p:cNvPr id="73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564" y="1535339"/>
              <a:ext cx="1335088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16"/>
            <p:cNvSpPr txBox="1">
              <a:spLocks noChangeArrowheads="1"/>
            </p:cNvSpPr>
            <p:nvPr/>
          </p:nvSpPr>
          <p:spPr bwMode="auto">
            <a:xfrm>
              <a:off x="4843689" y="1841727"/>
              <a:ext cx="6810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=</a:t>
              </a:r>
            </a:p>
          </p:txBody>
        </p:sp>
        <p:sp>
          <p:nvSpPr>
            <p:cNvPr id="75" name="Rectangle 1"/>
            <p:cNvSpPr>
              <a:spLocks noChangeArrowheads="1"/>
            </p:cNvSpPr>
            <p:nvPr/>
          </p:nvSpPr>
          <p:spPr bwMode="auto">
            <a:xfrm>
              <a:off x="5502502" y="1905227"/>
              <a:ext cx="1012825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/>
                <a:t>1.75</a:t>
              </a:r>
            </a:p>
          </p:txBody>
        </p:sp>
        <p:sp>
          <p:nvSpPr>
            <p:cNvPr id="76" name="TextBox 1"/>
            <p:cNvSpPr txBox="1">
              <a:spLocks noChangeArrowheads="1"/>
            </p:cNvSpPr>
            <p:nvPr/>
          </p:nvSpPr>
          <p:spPr bwMode="auto">
            <a:xfrm>
              <a:off x="3092677" y="2786289"/>
              <a:ext cx="1947862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000" i="1">
                  <a:solidFill>
                    <a:srgbClr val="FF0000"/>
                  </a:solidFill>
                </a:rPr>
                <a:t>That’s incorrect. Try again or click on the Hint icon for a little help.</a:t>
              </a:r>
              <a:endParaRPr lang="en-US" sz="1000" i="1">
                <a:solidFill>
                  <a:srgbClr val="006600"/>
                </a:solidFill>
              </a:endParaRPr>
            </a:p>
          </p:txBody>
        </p:sp>
        <p:pic>
          <p:nvPicPr>
            <p:cNvPr id="7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152" y="3146652"/>
              <a:ext cx="569912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2"/>
            <p:cNvSpPr>
              <a:spLocks noChangeArrowheads="1"/>
            </p:cNvSpPr>
            <p:nvPr/>
          </p:nvSpPr>
          <p:spPr bwMode="auto">
            <a:xfrm>
              <a:off x="3092677" y="303439"/>
              <a:ext cx="5713412" cy="3413125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3"/>
            <p:cNvSpPr>
              <a:spLocks noChangeArrowheads="1"/>
            </p:cNvSpPr>
            <p:nvPr/>
          </p:nvSpPr>
          <p:spPr bwMode="auto">
            <a:xfrm>
              <a:off x="3092677" y="305027"/>
              <a:ext cx="5713412" cy="4429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chemeClr val="bg1"/>
                  </a:solidFill>
                </a:rPr>
                <a:t>Calculating the Equity/Asset Ratio                                                   X</a:t>
              </a:r>
            </a:p>
          </p:txBody>
        </p:sp>
        <p:sp>
          <p:nvSpPr>
            <p:cNvPr id="80" name="TextBox 5"/>
            <p:cNvSpPr txBox="1">
              <a:spLocks noChangeArrowheads="1"/>
            </p:cNvSpPr>
            <p:nvPr/>
          </p:nvSpPr>
          <p:spPr bwMode="auto">
            <a:xfrm>
              <a:off x="3173639" y="798739"/>
              <a:ext cx="2424113" cy="139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/>
                <a:t>Step 1:</a:t>
              </a:r>
            </a:p>
            <a:p>
              <a:pPr eaLnBrk="1" hangingPunct="1"/>
              <a:r>
                <a:rPr lang="en-US" sz="1100" b="0" dirty="0"/>
                <a:t>Locate the total farm equity value on Jack </a:t>
              </a:r>
              <a:r>
                <a:rPr lang="en-US" sz="1100" b="0" dirty="0" smtClean="0"/>
                <a:t/>
              </a:r>
              <a:br>
                <a:rPr lang="en-US" sz="1100" b="0" dirty="0" smtClean="0"/>
              </a:br>
              <a:r>
                <a:rPr lang="en-US" sz="1100" b="0" dirty="0" smtClean="0"/>
                <a:t>and </a:t>
              </a:r>
              <a:r>
                <a:rPr lang="en-US" sz="1100" b="0" dirty="0"/>
                <a:t>Joanie’s balance sheet.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r>
                <a:rPr lang="en-US" sz="1100" i="1" dirty="0"/>
                <a:t>Step 2:</a:t>
              </a:r>
            </a:p>
            <a:p>
              <a:pPr eaLnBrk="1" hangingPunct="1"/>
              <a:r>
                <a:rPr lang="en-US" sz="1100" b="0" dirty="0"/>
                <a:t>Locate the total farm assets value on Jack </a:t>
              </a:r>
              <a:r>
                <a:rPr lang="en-US" sz="1100" b="0" dirty="0" smtClean="0"/>
                <a:t/>
              </a:r>
              <a:br>
                <a:rPr lang="en-US" sz="1100" b="0" dirty="0" smtClean="0"/>
              </a:br>
              <a:r>
                <a:rPr lang="en-US" sz="1100" b="0" dirty="0" smtClean="0"/>
                <a:t>and </a:t>
              </a:r>
              <a:r>
                <a:rPr lang="en-US" sz="1100" b="0" dirty="0"/>
                <a:t>Joanie’s balance sheet.</a:t>
              </a:r>
            </a:p>
            <a:p>
              <a:pPr eaLnBrk="1" hangingPunct="1"/>
              <a:endParaRPr lang="en-US" sz="1100" b="0" dirty="0"/>
            </a:p>
            <a:p>
              <a:pPr eaLnBrk="1" hangingPunct="1"/>
              <a:r>
                <a:rPr lang="en-US" sz="1100" dirty="0"/>
                <a:t>Step 3:</a:t>
              </a:r>
            </a:p>
            <a:p>
              <a:pPr eaLnBrk="1" hangingPunct="1"/>
              <a:r>
                <a:rPr lang="en-US" sz="1100" b="0" dirty="0"/>
                <a:t>Divide the first value by the second value.</a:t>
              </a:r>
            </a:p>
          </p:txBody>
        </p:sp>
        <p:sp>
          <p:nvSpPr>
            <p:cNvPr id="81" name="Rectangle 3"/>
            <p:cNvSpPr>
              <a:spLocks noChangeArrowheads="1"/>
            </p:cNvSpPr>
            <p:nvPr/>
          </p:nvSpPr>
          <p:spPr bwMode="auto">
            <a:xfrm>
              <a:off x="8444139" y="746352"/>
              <a:ext cx="350838" cy="2970212"/>
            </a:xfrm>
            <a:prstGeom prst="rect">
              <a:avLst/>
            </a:prstGeom>
            <a:solidFill>
              <a:srgbClr val="8C4F34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Isosceles Triangle 4"/>
            <p:cNvSpPr>
              <a:spLocks noChangeArrowheads="1"/>
            </p:cNvSpPr>
            <p:nvPr/>
          </p:nvSpPr>
          <p:spPr bwMode="auto">
            <a:xfrm>
              <a:off x="8444139" y="746352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Isosceles Triangle 25"/>
            <p:cNvSpPr>
              <a:spLocks noChangeArrowheads="1"/>
            </p:cNvSpPr>
            <p:nvPr/>
          </p:nvSpPr>
          <p:spPr bwMode="auto">
            <a:xfrm rot="10800000">
              <a:off x="8444139" y="3457802"/>
              <a:ext cx="350838" cy="238125"/>
            </a:xfrm>
            <a:prstGeom prst="triangle">
              <a:avLst>
                <a:gd name="adj" fmla="val 50000"/>
              </a:avLst>
            </a:prstGeom>
            <a:solidFill>
              <a:srgbClr val="F4F3E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8444139" y="3078389"/>
              <a:ext cx="350838" cy="354013"/>
            </a:xfrm>
            <a:prstGeom prst="rect">
              <a:avLst/>
            </a:prstGeom>
            <a:solidFill>
              <a:srgbClr val="E8DAB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Box 16"/>
            <p:cNvSpPr txBox="1">
              <a:spLocks noChangeArrowheads="1"/>
            </p:cNvSpPr>
            <p:nvPr/>
          </p:nvSpPr>
          <p:spPr bwMode="auto">
            <a:xfrm>
              <a:off x="3092678" y="2713264"/>
              <a:ext cx="2386011" cy="2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100" dirty="0">
                  <a:solidFill>
                    <a:srgbClr val="8C4F34"/>
                  </a:solidFill>
                </a:rPr>
                <a:t>60,615 </a:t>
              </a:r>
              <a:r>
                <a:rPr lang="en-US" sz="1100" i="1" dirty="0">
                  <a:sym typeface="Symbol" pitchFamily="18" charset="2"/>
                </a:rPr>
                <a:t> </a:t>
              </a:r>
              <a:r>
                <a:rPr lang="en-US" sz="1100" dirty="0">
                  <a:solidFill>
                    <a:srgbClr val="8C4F34"/>
                  </a:solidFill>
                  <a:sym typeface="Symbol" pitchFamily="18" charset="2"/>
                </a:rPr>
                <a:t> </a:t>
              </a:r>
              <a:r>
                <a:rPr lang="en-US" sz="1100" dirty="0">
                  <a:solidFill>
                    <a:srgbClr val="8C4F34"/>
                  </a:solidFill>
                </a:rPr>
                <a:t>136,466 </a:t>
              </a:r>
              <a:r>
                <a:rPr lang="en-US" sz="1100" dirty="0"/>
                <a:t>=</a:t>
              </a:r>
              <a:r>
                <a:rPr lang="en-US" sz="1100" dirty="0">
                  <a:solidFill>
                    <a:srgbClr val="8C4F34"/>
                  </a:solidFill>
                </a:rPr>
                <a:t> 0.44 </a:t>
              </a:r>
            </a:p>
          </p:txBody>
        </p:sp>
        <p:pic>
          <p:nvPicPr>
            <p:cNvPr id="86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689" y="890814"/>
              <a:ext cx="2847975" cy="182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Oval 6"/>
            <p:cNvSpPr>
              <a:spLocks noChangeArrowheads="1"/>
            </p:cNvSpPr>
            <p:nvPr/>
          </p:nvSpPr>
          <p:spPr bwMode="auto">
            <a:xfrm>
              <a:off x="8056789" y="2598329"/>
              <a:ext cx="269875" cy="7937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29"/>
            <p:cNvSpPr>
              <a:spLocks noChangeArrowheads="1"/>
            </p:cNvSpPr>
            <p:nvPr/>
          </p:nvSpPr>
          <p:spPr bwMode="auto">
            <a:xfrm>
              <a:off x="8112267" y="1574249"/>
              <a:ext cx="203200" cy="69850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9" name="Straight Arrow Connector 9"/>
            <p:cNvCxnSpPr>
              <a:cxnSpLocks noChangeShapeType="1"/>
              <a:endCxn id="87" idx="2"/>
            </p:cNvCxnSpPr>
            <p:nvPr/>
          </p:nvCxnSpPr>
          <p:spPr bwMode="auto">
            <a:xfrm>
              <a:off x="4924652" y="1130943"/>
              <a:ext cx="3132137" cy="1507071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Arrow Connector 35"/>
            <p:cNvCxnSpPr>
              <a:cxnSpLocks noChangeShapeType="1"/>
            </p:cNvCxnSpPr>
            <p:nvPr/>
          </p:nvCxnSpPr>
          <p:spPr bwMode="auto">
            <a:xfrm flipV="1">
              <a:off x="4667738" y="1609174"/>
              <a:ext cx="3444529" cy="19286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116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48466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Evaluating the Results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Financial ratios are </a:t>
            </a:r>
            <a:r>
              <a:rPr lang="en-US" b="0" dirty="0" smtClean="0">
                <a:solidFill>
                  <a:schemeClr val="tx1"/>
                </a:solidFill>
              </a:rPr>
              <a:t>most valuable </a:t>
            </a:r>
            <a:r>
              <a:rPr lang="en-US" b="0" dirty="0">
                <a:solidFill>
                  <a:schemeClr val="tx1"/>
                </a:solidFill>
              </a:rPr>
              <a:t>when you have a value to compare them to. This might be your ratio calculations from previous years or industry </a:t>
            </a:r>
            <a:r>
              <a:rPr lang="en-US" u="sng" dirty="0">
                <a:solidFill>
                  <a:schemeClr val="tx1"/>
                </a:solidFill>
              </a:rPr>
              <a:t>benchmarks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Benchmarks: </a:t>
            </a:r>
            <a:r>
              <a:rPr lang="en-US" b="0" dirty="0">
                <a:solidFill>
                  <a:schemeClr val="tx1"/>
                </a:solidFill>
              </a:rPr>
              <a:t>blood pressure</a:t>
            </a: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Financial benchmarks work much the same way. Variations will occur between size of operations, owned versus leased, types of operation, location of operation, and other factors.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2" y="2554999"/>
            <a:ext cx="4662858" cy="2361905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2" y="2554999"/>
            <a:ext cx="4662858" cy="236190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48466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Evaluating the Results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Financial ratios are </a:t>
            </a:r>
            <a:r>
              <a:rPr lang="en-US" b="0" dirty="0" smtClean="0">
                <a:solidFill>
                  <a:schemeClr val="tx1"/>
                </a:solidFill>
              </a:rPr>
              <a:t>most valuable </a:t>
            </a:r>
            <a:r>
              <a:rPr lang="en-US" b="0" dirty="0">
                <a:solidFill>
                  <a:schemeClr val="tx1"/>
                </a:solidFill>
              </a:rPr>
              <a:t>when you have a value to compare them to. This might be your ratio calculations from previous years or industry </a:t>
            </a:r>
            <a:r>
              <a:rPr lang="en-US" u="sng" dirty="0">
                <a:solidFill>
                  <a:schemeClr val="tx1"/>
                </a:solidFill>
              </a:rPr>
              <a:t>benchmarks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Benchmarks: </a:t>
            </a:r>
            <a:r>
              <a:rPr lang="en-US" b="0" dirty="0">
                <a:solidFill>
                  <a:schemeClr val="tx1"/>
                </a:solidFill>
              </a:rPr>
              <a:t>blood pressure</a:t>
            </a: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b="0" dirty="0">
              <a:solidFill>
                <a:schemeClr val="tx1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0" dirty="0">
                <a:solidFill>
                  <a:schemeClr val="tx1"/>
                </a:solidFill>
              </a:rPr>
              <a:t>Financial benchmarks work much the same way. Variations will occur between size of operations, owned versus leased, types of operation, location of operation, and other factors.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64028" y="1524000"/>
            <a:ext cx="4231972" cy="3079069"/>
            <a:chOff x="1878239" y="1625374"/>
            <a:chExt cx="3362325" cy="2446337"/>
          </a:xfrm>
        </p:grpSpPr>
        <p:sp>
          <p:nvSpPr>
            <p:cNvPr id="22" name="Right Arrow 10"/>
            <p:cNvSpPr>
              <a:spLocks noChangeArrowheads="1"/>
            </p:cNvSpPr>
            <p:nvPr/>
          </p:nvSpPr>
          <p:spPr bwMode="auto">
            <a:xfrm rot="7489606">
              <a:off x="2910908" y="1667443"/>
              <a:ext cx="412750" cy="328612"/>
            </a:xfrm>
            <a:prstGeom prst="rightArrow">
              <a:avLst>
                <a:gd name="adj1" fmla="val 50000"/>
                <a:gd name="adj2" fmla="val 49811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ounded Rectangular Callout 11"/>
            <p:cNvSpPr>
              <a:spLocks noChangeArrowheads="1"/>
            </p:cNvSpPr>
            <p:nvPr/>
          </p:nvSpPr>
          <p:spPr bwMode="auto">
            <a:xfrm>
              <a:off x="1878239" y="2731861"/>
              <a:ext cx="3362325" cy="1339850"/>
            </a:xfrm>
            <a:prstGeom prst="wedgeRoundRectCallout">
              <a:avLst>
                <a:gd name="adj1" fmla="val -18412"/>
                <a:gd name="adj2" fmla="val -104106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1400" dirty="0"/>
                <a:t>Benchmarks:</a:t>
              </a:r>
            </a:p>
            <a:p>
              <a:r>
                <a:rPr lang="en-US" sz="1400" b="0" dirty="0"/>
                <a:t>Guidelines or rules of thumb for the parameters that represent a “normal” state or situation. In financial benchmarks the “normal” state is dependent on a number of variables including the industry, market, and size/type of operation in which a particular result is generated.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0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7087"/>
            <a:ext cx="4942857" cy="20761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486400" cy="48466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Solvency Ratio </a:t>
            </a:r>
            <a:r>
              <a:rPr lang="en-US" dirty="0" smtClean="0"/>
              <a:t>Benchmarks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lvl="2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100" i="1" dirty="0" smtClean="0"/>
          </a:p>
          <a:p>
            <a:pPr marL="0" lvl="2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100" i="1" dirty="0"/>
          </a:p>
          <a:p>
            <a:pPr marL="0" lvl="2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i="1" dirty="0" smtClean="0"/>
              <a:t>Possible </a:t>
            </a:r>
            <a:r>
              <a:rPr lang="en-US" sz="1400" i="1" dirty="0"/>
              <a:t>Actions For Improvement</a:t>
            </a:r>
            <a:r>
              <a:rPr lang="en-US" sz="1400" dirty="0"/>
              <a:t>: Increase operating profits, make additional principal payments on term debt, avoid unnecessary capital expenditures, reduce family living withdrawals. 	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What Have You Learned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4" y="2335971"/>
            <a:ext cx="5314286" cy="3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What Have You Learned?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i="1" dirty="0">
              <a:solidFill>
                <a:srgbClr val="8C4F34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4" y="2335971"/>
            <a:ext cx="4744166" cy="3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What Have You Learned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8" y="2335971"/>
            <a:ext cx="4744397" cy="3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3" y="2335971"/>
            <a:ext cx="474503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What Have You Learned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What Have You Learned?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i="1" dirty="0">
              <a:solidFill>
                <a:srgbClr val="8C4F34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3" y="2335971"/>
            <a:ext cx="4757088" cy="3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What Have You Learned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8" y="2335971"/>
            <a:ext cx="4596818" cy="3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What Have You Learned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8" y="2335971"/>
            <a:ext cx="4898178" cy="3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0" y="2372726"/>
            <a:ext cx="465455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What Have You Learned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3524932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/>
              <a:t>Solvency Measures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b="0" dirty="0">
                <a:solidFill>
                  <a:schemeClr val="tx1"/>
                </a:solidFill>
              </a:rPr>
              <a:t>The Farm Financial Standards Council recommends three ratios for measuring solvency: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Debt</a:t>
            </a:r>
            <a:r>
              <a:rPr lang="en-US" b="0" dirty="0" smtClean="0">
                <a:solidFill>
                  <a:schemeClr val="tx1"/>
                </a:solidFill>
              </a:rPr>
              <a:t>/</a:t>
            </a:r>
            <a:r>
              <a:rPr lang="en-US" u="sng" dirty="0" smtClean="0">
                <a:solidFill>
                  <a:schemeClr val="tx1"/>
                </a:solidFill>
              </a:rPr>
              <a:t>Asset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ratio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Equity</a:t>
            </a:r>
            <a:r>
              <a:rPr lang="en-US" b="0" dirty="0" smtClean="0">
                <a:solidFill>
                  <a:schemeClr val="tx1"/>
                </a:solidFill>
              </a:rPr>
              <a:t>/Asset </a:t>
            </a:r>
            <a:r>
              <a:rPr lang="en-US" b="0" dirty="0">
                <a:solidFill>
                  <a:schemeClr val="tx1"/>
                </a:solidFill>
              </a:rPr>
              <a:t>ratio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b="0" dirty="0" smtClean="0">
                <a:solidFill>
                  <a:schemeClr val="tx1"/>
                </a:solidFill>
              </a:rPr>
              <a:t> Debt/Equity </a:t>
            </a:r>
            <a:r>
              <a:rPr lang="en-US" b="0" dirty="0">
                <a:solidFill>
                  <a:schemeClr val="tx1"/>
                </a:solidFill>
              </a:rPr>
              <a:t>ratio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34057"/>
            <a:ext cx="2171429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92162"/>
          </a:xfrm>
        </p:spPr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3524932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/>
              <a:t>Solvency Measures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b="0" dirty="0">
                <a:solidFill>
                  <a:schemeClr val="tx1"/>
                </a:solidFill>
              </a:rPr>
              <a:t>The Farm Financial Standards Council recommends three ratios for measuring solvency: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Debt</a:t>
            </a:r>
            <a:r>
              <a:rPr lang="en-US" b="0" dirty="0">
                <a:solidFill>
                  <a:schemeClr val="tx1"/>
                </a:solidFill>
              </a:rPr>
              <a:t>/</a:t>
            </a:r>
            <a:r>
              <a:rPr lang="en-US" u="sng" dirty="0">
                <a:solidFill>
                  <a:schemeClr val="tx1"/>
                </a:solidFill>
              </a:rPr>
              <a:t>Asset</a:t>
            </a:r>
            <a:r>
              <a:rPr lang="en-US" b="0" dirty="0">
                <a:solidFill>
                  <a:schemeClr val="tx1"/>
                </a:solidFill>
              </a:rPr>
              <a:t> ratio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Equity</a:t>
            </a:r>
            <a:r>
              <a:rPr lang="en-US" b="0" dirty="0">
                <a:solidFill>
                  <a:schemeClr val="tx1"/>
                </a:solidFill>
              </a:rPr>
              <a:t>/Asset ratio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b="0" dirty="0">
                <a:solidFill>
                  <a:schemeClr val="tx1"/>
                </a:solidFill>
              </a:rPr>
              <a:t>Debt/Equity ratio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34057"/>
            <a:ext cx="2171429" cy="3257143"/>
          </a:xfrm>
          <a:prstGeom prst="rect">
            <a:avLst/>
          </a:prstGeom>
        </p:spPr>
      </p:pic>
      <p:sp>
        <p:nvSpPr>
          <p:cNvPr id="20" name="Right Arrow 10"/>
          <p:cNvSpPr>
            <a:spLocks noChangeArrowheads="1"/>
          </p:cNvSpPr>
          <p:nvPr/>
        </p:nvSpPr>
        <p:spPr bwMode="auto">
          <a:xfrm rot="7489606">
            <a:off x="729245" y="3408331"/>
            <a:ext cx="548055" cy="434664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Rounded Rectangular Callout 11"/>
          <p:cNvSpPr>
            <a:spLocks noChangeArrowheads="1"/>
          </p:cNvSpPr>
          <p:nvPr/>
        </p:nvSpPr>
        <p:spPr bwMode="auto">
          <a:xfrm>
            <a:off x="76200" y="4800600"/>
            <a:ext cx="4447425" cy="751479"/>
          </a:xfrm>
          <a:prstGeom prst="wedgeRoundRectCallout">
            <a:avLst>
              <a:gd name="adj1" fmla="val -30162"/>
              <a:gd name="adj2" fmla="val -14025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1400" dirty="0" smtClean="0"/>
              <a:t>Debt is an</a:t>
            </a:r>
            <a:r>
              <a:rPr lang="en-US" sz="1400" b="0" dirty="0" smtClean="0"/>
              <a:t> </a:t>
            </a:r>
            <a:r>
              <a:rPr lang="en-US" sz="1400" b="0" dirty="0"/>
              <a:t>obligation to repay something, usually money borrowed from an individual or business.</a:t>
            </a:r>
          </a:p>
        </p:txBody>
      </p:sp>
    </p:spTree>
    <p:extLst>
      <p:ext uri="{BB962C8B-B14F-4D97-AF65-F5344CB8AC3E}">
        <p14:creationId xmlns:p14="http://schemas.microsoft.com/office/powerpoint/2010/main" val="35719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34057"/>
            <a:ext cx="2171429" cy="3257143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3524932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/>
              <a:t>Solvency Measures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b="0" dirty="0">
                <a:solidFill>
                  <a:schemeClr val="tx1"/>
                </a:solidFill>
              </a:rPr>
              <a:t>The Farm Financial Standards Council recommends three ratios for measuring solvency: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Debt</a:t>
            </a:r>
            <a:r>
              <a:rPr lang="en-US" b="0" dirty="0">
                <a:solidFill>
                  <a:schemeClr val="tx1"/>
                </a:solidFill>
              </a:rPr>
              <a:t>/</a:t>
            </a:r>
            <a:r>
              <a:rPr lang="en-US" u="sng" dirty="0">
                <a:solidFill>
                  <a:schemeClr val="tx1"/>
                </a:solidFill>
              </a:rPr>
              <a:t>Asset</a:t>
            </a:r>
            <a:r>
              <a:rPr lang="en-US" b="0" dirty="0">
                <a:solidFill>
                  <a:schemeClr val="tx1"/>
                </a:solidFill>
              </a:rPr>
              <a:t> ratio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Equity</a:t>
            </a:r>
            <a:r>
              <a:rPr lang="en-US" b="0" dirty="0">
                <a:solidFill>
                  <a:schemeClr val="tx1"/>
                </a:solidFill>
              </a:rPr>
              <a:t>/Asset ratio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b="0" dirty="0">
                <a:solidFill>
                  <a:schemeClr val="tx1"/>
                </a:solidFill>
              </a:rPr>
              <a:t>Debt/Equity ratio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24285" y="3465739"/>
            <a:ext cx="4447429" cy="2431597"/>
            <a:chOff x="189139" y="3597729"/>
            <a:chExt cx="3362325" cy="1838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ight Arrow 10"/>
            <p:cNvSpPr>
              <a:spLocks noChangeArrowheads="1"/>
            </p:cNvSpPr>
            <p:nvPr/>
          </p:nvSpPr>
          <p:spPr bwMode="auto">
            <a:xfrm rot="7489606">
              <a:off x="682852" y="3640591"/>
              <a:ext cx="414338" cy="328613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ounded Rectangular Callout 11"/>
            <p:cNvSpPr>
              <a:spLocks noChangeArrowheads="1"/>
            </p:cNvSpPr>
            <p:nvPr/>
          </p:nvSpPr>
          <p:spPr bwMode="auto">
            <a:xfrm>
              <a:off x="189139" y="4672467"/>
              <a:ext cx="3362325" cy="763587"/>
            </a:xfrm>
            <a:prstGeom prst="wedgeRoundRectCallout">
              <a:avLst>
                <a:gd name="adj1" fmla="val -30162"/>
                <a:gd name="adj2" fmla="val -140250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/>
                <a:t>Asset:</a:t>
              </a:r>
            </a:p>
            <a:p>
              <a:r>
                <a:rPr lang="en-US" sz="1400" dirty="0"/>
                <a:t>Assets are tangible or intangible items of value that you own or that are owed to you.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4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34057"/>
            <a:ext cx="2171429" cy="3257143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3524932" cy="50752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dirty="0"/>
              <a:t>Solvency Measures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b="0" dirty="0">
                <a:solidFill>
                  <a:schemeClr val="tx1"/>
                </a:solidFill>
              </a:rPr>
              <a:t>The Farm Financial Standards Council recommends three ratios for measuring solvency: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Debt</a:t>
            </a:r>
            <a:r>
              <a:rPr lang="en-US" b="0" dirty="0">
                <a:solidFill>
                  <a:schemeClr val="tx1"/>
                </a:solidFill>
              </a:rPr>
              <a:t>/</a:t>
            </a:r>
            <a:r>
              <a:rPr lang="en-US" u="sng" dirty="0">
                <a:solidFill>
                  <a:schemeClr val="tx1"/>
                </a:solidFill>
              </a:rPr>
              <a:t>Asset</a:t>
            </a:r>
            <a:r>
              <a:rPr lang="en-US" b="0" dirty="0">
                <a:solidFill>
                  <a:schemeClr val="tx1"/>
                </a:solidFill>
              </a:rPr>
              <a:t> ratio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Equity</a:t>
            </a:r>
            <a:r>
              <a:rPr lang="en-US" b="0" dirty="0">
                <a:solidFill>
                  <a:schemeClr val="tx1"/>
                </a:solidFill>
              </a:rPr>
              <a:t>/Asset ratio</a:t>
            </a:r>
          </a:p>
          <a:p>
            <a:pPr marL="169863" indent="-169863">
              <a:spcAft>
                <a:spcPts val="600"/>
              </a:spcAft>
              <a:defRPr/>
            </a:pPr>
            <a:r>
              <a:rPr lang="en-US" b="0" dirty="0">
                <a:solidFill>
                  <a:schemeClr val="tx1"/>
                </a:solidFill>
              </a:rPr>
              <a:t>Debt/Equity ratio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7348" y="3984171"/>
            <a:ext cx="4447429" cy="2131243"/>
            <a:chOff x="207348" y="3984171"/>
            <a:chExt cx="4447429" cy="21312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ight Arrow 10"/>
            <p:cNvSpPr>
              <a:spLocks noChangeArrowheads="1"/>
            </p:cNvSpPr>
            <p:nvPr/>
          </p:nvSpPr>
          <p:spPr bwMode="auto">
            <a:xfrm rot="7489606">
              <a:off x="789090" y="4040867"/>
              <a:ext cx="548055" cy="434664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ounded Rectangular Callout 11"/>
            <p:cNvSpPr>
              <a:spLocks noChangeArrowheads="1"/>
            </p:cNvSpPr>
            <p:nvPr/>
          </p:nvSpPr>
          <p:spPr bwMode="auto">
            <a:xfrm>
              <a:off x="207348" y="5105399"/>
              <a:ext cx="4447429" cy="1010015"/>
            </a:xfrm>
            <a:prstGeom prst="wedgeRoundRectCallout">
              <a:avLst>
                <a:gd name="adj1" fmla="val -30814"/>
                <a:gd name="adj2" fmla="val -101450"/>
                <a:gd name="adj3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/>
                <a:t>Equity:</a:t>
              </a:r>
            </a:p>
            <a:p>
              <a:r>
                <a:rPr lang="en-US" sz="1400" dirty="0"/>
                <a:t>The difference between the total value of your assets and the total value of your debts or liabilities.  Equity is also referred to as “Net Worth”.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3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5" y="1817295"/>
            <a:ext cx="54768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50752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Debt/Asset Ratio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b="0" dirty="0" smtClean="0"/>
          </a:p>
          <a:p>
            <a:pPr marL="0" indent="0">
              <a:spcAft>
                <a:spcPts val="600"/>
              </a:spcAft>
              <a:buNone/>
            </a:pPr>
            <a:endParaRPr lang="en-US" b="0" dirty="0"/>
          </a:p>
          <a:p>
            <a:pPr marL="0" indent="0">
              <a:spcAft>
                <a:spcPts val="600"/>
              </a:spcAft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188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9" y="1790653"/>
            <a:ext cx="54768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50752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</a:t>
            </a:r>
            <a:r>
              <a:rPr lang="en-US" dirty="0" smtClean="0"/>
              <a:t>Equity/Asset </a:t>
            </a:r>
            <a:r>
              <a:rPr lang="en-US" dirty="0"/>
              <a:t>Ratio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b="0" dirty="0" smtClean="0"/>
          </a:p>
          <a:p>
            <a:pPr marL="0" indent="0">
              <a:spcAft>
                <a:spcPts val="600"/>
              </a:spcAft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688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2" y="2857905"/>
            <a:ext cx="4492858" cy="3238095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Solvency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2400" y="1096962"/>
            <a:ext cx="5334000" cy="16065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Calculate the Ratios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b="0" i="1" dirty="0">
                <a:solidFill>
                  <a:schemeClr val="tx1"/>
                </a:solidFill>
              </a:rPr>
              <a:t>Download </a:t>
            </a:r>
            <a:r>
              <a:rPr lang="en-US" sz="1400" b="0" i="1" u="sng" dirty="0">
                <a:solidFill>
                  <a:schemeClr val="tx1"/>
                </a:solidFill>
              </a:rPr>
              <a:t>Jack and Joanie’s financial statements. </a:t>
            </a:r>
            <a:r>
              <a:rPr lang="en-US" sz="1400" b="0" i="1" u="sng" dirty="0" smtClean="0">
                <a:solidFill>
                  <a:schemeClr val="tx1"/>
                </a:solidFill>
              </a:rPr>
              <a:t/>
            </a:r>
            <a:br>
              <a:rPr lang="en-US" sz="1400" b="0" i="1" u="sng" dirty="0" smtClean="0">
                <a:solidFill>
                  <a:schemeClr val="tx1"/>
                </a:solidFill>
              </a:rPr>
            </a:br>
            <a:r>
              <a:rPr lang="en-US" sz="1400" b="0" i="1" dirty="0" smtClean="0">
                <a:solidFill>
                  <a:schemeClr val="tx1"/>
                </a:solidFill>
              </a:rPr>
              <a:t>Then</a:t>
            </a:r>
            <a:r>
              <a:rPr lang="en-US" sz="1400" b="0" i="1" dirty="0">
                <a:solidFill>
                  <a:schemeClr val="tx1"/>
                </a:solidFill>
              </a:rPr>
              <a:t>, calculate the debt/asset ratio. Click Submit to </a:t>
            </a:r>
            <a:r>
              <a:rPr lang="en-US" sz="1400" b="0" i="1" dirty="0" smtClean="0">
                <a:solidFill>
                  <a:schemeClr val="tx1"/>
                </a:solidFill>
              </a:rPr>
              <a:t>check</a:t>
            </a:r>
            <a:br>
              <a:rPr lang="en-US" sz="1400" b="0" i="1" dirty="0" smtClean="0">
                <a:solidFill>
                  <a:schemeClr val="tx1"/>
                </a:solidFill>
              </a:rPr>
            </a:br>
            <a:r>
              <a:rPr lang="en-US" sz="1400" b="0" i="1" dirty="0" smtClean="0">
                <a:solidFill>
                  <a:schemeClr val="tx1"/>
                </a:solidFill>
              </a:rPr>
              <a:t>your </a:t>
            </a:r>
            <a:r>
              <a:rPr lang="en-US" sz="1400" b="0" i="1" dirty="0">
                <a:solidFill>
                  <a:schemeClr val="tx1"/>
                </a:solidFill>
              </a:rPr>
              <a:t>answers. </a:t>
            </a:r>
          </a:p>
        </p:txBody>
      </p:sp>
    </p:spTree>
    <p:extLst>
      <p:ext uri="{BB962C8B-B14F-4D97-AF65-F5344CB8AC3E}">
        <p14:creationId xmlns:p14="http://schemas.microsoft.com/office/powerpoint/2010/main" val="19291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UoW - Orange">
      <a:dk1>
        <a:sysClr val="windowText" lastClr="000000"/>
      </a:dk1>
      <a:lt1>
        <a:sysClr val="window" lastClr="FFFFFF"/>
      </a:lt1>
      <a:dk2>
        <a:srgbClr val="1F3461"/>
      </a:dk2>
      <a:lt2>
        <a:srgbClr val="EEECE1"/>
      </a:lt2>
      <a:accent1>
        <a:srgbClr val="265272"/>
      </a:accent1>
      <a:accent2>
        <a:srgbClr val="A04C04"/>
      </a:accent2>
      <a:accent3>
        <a:srgbClr val="609725"/>
      </a:accent3>
      <a:accent4>
        <a:srgbClr val="8064A2"/>
      </a:accent4>
      <a:accent5>
        <a:srgbClr val="1E7B66"/>
      </a:accent5>
      <a:accent6>
        <a:srgbClr val="DE6A05"/>
      </a:accent6>
      <a:hlink>
        <a:srgbClr val="0000FF"/>
      </a:hlink>
      <a:folHlink>
        <a:srgbClr val="800080"/>
      </a:folHlink>
    </a:clrScheme>
    <a:fontScheme name="Garamond - Ari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</TotalTime>
  <Words>1313</Words>
  <Application>Microsoft Office PowerPoint</Application>
  <PresentationFormat>On-screen Show (4:3)</PresentationFormat>
  <Paragraphs>215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Understanding Financial Performance</vt:lpstr>
      <vt:lpstr>Measures of Solvency 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  <vt:lpstr>Measures of Solvency</vt:lpstr>
    </vt:vector>
  </TitlesOfParts>
  <Company>ABG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dsutton</dc:creator>
  <cp:lastModifiedBy>John P. Hewlett</cp:lastModifiedBy>
  <cp:revision>416</cp:revision>
  <dcterms:created xsi:type="dcterms:W3CDTF">2011-06-28T16:29:34Z</dcterms:created>
  <dcterms:modified xsi:type="dcterms:W3CDTF">2012-10-17T23:38:30Z</dcterms:modified>
</cp:coreProperties>
</file>