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348" r:id="rId2"/>
    <p:sldId id="346" r:id="rId3"/>
    <p:sldId id="259" r:id="rId4"/>
    <p:sldId id="260" r:id="rId5"/>
    <p:sldId id="261" r:id="rId6"/>
    <p:sldId id="262" r:id="rId7"/>
    <p:sldId id="263" r:id="rId8"/>
    <p:sldId id="264" r:id="rId9"/>
    <p:sldId id="265" r:id="rId10"/>
    <p:sldId id="266" r:id="rId11"/>
    <p:sldId id="351" r:id="rId12"/>
    <p:sldId id="350" r:id="rId13"/>
    <p:sldId id="347" r:id="rId14"/>
    <p:sldId id="268" r:id="rId15"/>
    <p:sldId id="269" r:id="rId16"/>
    <p:sldId id="352" r:id="rId17"/>
    <p:sldId id="353" r:id="rId18"/>
    <p:sldId id="354" r:id="rId19"/>
    <p:sldId id="271" r:id="rId20"/>
    <p:sldId id="345" r:id="rId21"/>
    <p:sldId id="273" r:id="rId22"/>
    <p:sldId id="274" r:id="rId23"/>
    <p:sldId id="275" r:id="rId24"/>
    <p:sldId id="276" r:id="rId25"/>
    <p:sldId id="277" r:id="rId26"/>
    <p:sldId id="278" r:id="rId27"/>
    <p:sldId id="279" r:id="rId28"/>
    <p:sldId id="280" r:id="rId29"/>
    <p:sldId id="281" r:id="rId30"/>
  </p:sldIdLst>
  <p:sldSz cx="9144000" cy="6858000" type="screen4x3"/>
  <p:notesSz cx="6858000" cy="9144000"/>
  <p:custDataLst>
    <p:tags r:id="rId3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awrence, Lisa" initials="LL" lastIdx="15"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04C0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snapVertSplitter="1" vertBarState="minimized" horzBarState="maximized">
    <p:restoredLeft sz="14714" autoAdjust="0"/>
    <p:restoredTop sz="70943" autoAdjust="0"/>
  </p:normalViewPr>
  <p:slideViewPr>
    <p:cSldViewPr>
      <p:cViewPr varScale="1">
        <p:scale>
          <a:sx n="89" d="100"/>
          <a:sy n="89" d="100"/>
        </p:scale>
        <p:origin x="-120" y="-714"/>
      </p:cViewPr>
      <p:guideLst>
        <p:guide orient="horz" pos="1680"/>
        <p:guide pos="336"/>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gs" Target="tags/tag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B54F53D-656E-4252-8C18-0BFC22AF0D3B}" type="datetimeFigureOut">
              <a:rPr lang="en-US" smtClean="0"/>
              <a:pPr/>
              <a:t>10/17/2012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80D88CB-ECB5-4715-893E-F55A7117D60D}" type="slidenum">
              <a:rPr lang="en-US" smtClean="0"/>
              <a:pPr/>
              <a:t>‹#›</a:t>
            </a:fld>
            <a:endParaRPr lang="en-US"/>
          </a:p>
        </p:txBody>
      </p:sp>
    </p:spTree>
    <p:extLst>
      <p:ext uri="{BB962C8B-B14F-4D97-AF65-F5344CB8AC3E}">
        <p14:creationId xmlns:p14="http://schemas.microsoft.com/office/powerpoint/2010/main" val="435239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Audio:</a:t>
            </a:r>
            <a:endParaRPr kumimoji="0" lang="en-US" sz="10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endParaRPr>
          </a:p>
          <a:p>
            <a:r>
              <a:rPr lang="en-US" sz="1200" kern="1200" dirty="0" smtClean="0">
                <a:solidFill>
                  <a:schemeClr val="tx1"/>
                </a:solidFill>
                <a:effectLst/>
                <a:latin typeface="+mn-lt"/>
                <a:ea typeface="+mn-ea"/>
                <a:cs typeface="+mn-cs"/>
              </a:rPr>
              <a:t>Welcome to Getting on Track: Understanding Financial Performance. In this course you will learn how to analyze the health of your business using financial ratios.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Click the next arrow to start at the beginning of the course or click the Menu link to select a lesson from the Main Menu. We recommend that you view the lessons in order the first time through the course.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endParaRPr>
          </a:p>
        </p:txBody>
      </p:sp>
      <p:sp>
        <p:nvSpPr>
          <p:cNvPr id="4" name="Slide Number Placeholder 3"/>
          <p:cNvSpPr>
            <a:spLocks noGrp="1"/>
          </p:cNvSpPr>
          <p:nvPr>
            <p:ph type="sldNum" sz="quarter" idx="10"/>
          </p:nvPr>
        </p:nvSpPr>
        <p:spPr/>
        <p:txBody>
          <a:bodyPr/>
          <a:lstStyle/>
          <a:p>
            <a:fld id="{C80D88CB-ECB5-4715-893E-F55A7117D60D}" type="slidenum">
              <a:rPr lang="en-US" smtClean="0"/>
              <a:pPr/>
              <a:t>1</a:t>
            </a:fld>
            <a:endParaRPr lang="en-US"/>
          </a:p>
        </p:txBody>
      </p:sp>
    </p:spTree>
    <p:extLst>
      <p:ext uri="{BB962C8B-B14F-4D97-AF65-F5344CB8AC3E}">
        <p14:creationId xmlns:p14="http://schemas.microsoft.com/office/powerpoint/2010/main" val="2582491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1000" b="1" i="0" u="none" strike="noStrike" cap="none" normalizeH="0" baseline="0" dirty="0" smtClean="0">
                <a:ln>
                  <a:noFill/>
                </a:ln>
                <a:solidFill>
                  <a:schemeClr val="tx1"/>
                </a:solidFill>
                <a:effectLst/>
                <a:latin typeface="Arial" pitchFamily="34" charset="0"/>
                <a:cs typeface="Arial" pitchFamily="34" charset="0"/>
              </a:rPr>
              <a:t>Audio:</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a:p>
            <a:pPr lvl="0">
              <a:spcAft>
                <a:spcPts val="300"/>
              </a:spcAft>
            </a:pPr>
            <a:endParaRPr kumimoji="0" lang="en-US" sz="1000" b="1" i="0" u="none" strike="noStrike" kern="1200" cap="none" normalizeH="0" baseline="0" dirty="0" smtClean="0">
              <a:ln>
                <a:noFill/>
              </a:ln>
              <a:solidFill>
                <a:schemeClr val="tx1"/>
              </a:solidFill>
              <a:effectLst/>
              <a:latin typeface="Arial" pitchFamily="34" charset="0"/>
              <a:ea typeface="+mn-ea"/>
              <a:cs typeface="Arial" pitchFamily="34" charset="0"/>
            </a:endParaRPr>
          </a:p>
          <a:p>
            <a:pPr lvl="0">
              <a:spcAft>
                <a:spcPts val="300"/>
              </a:spcAft>
            </a:pPr>
            <a:r>
              <a:rPr lang="en-US" sz="1000" kern="1200" dirty="0" smtClean="0">
                <a:solidFill>
                  <a:schemeClr val="tx1"/>
                </a:solidFill>
                <a:effectLst/>
                <a:latin typeface="Arial" pitchFamily="34" charset="0"/>
                <a:ea typeface="+mn-ea"/>
                <a:cs typeface="Arial" pitchFamily="34" charset="0"/>
              </a:rPr>
              <a:t>Some benchmarks for profitability ratio values are shown on screen.</a:t>
            </a:r>
          </a:p>
          <a:p>
            <a:pPr lvl="0">
              <a:spcAft>
                <a:spcPts val="300"/>
              </a:spcAft>
            </a:pPr>
            <a:endParaRPr lang="en-US" sz="1000" kern="1200" dirty="0" smtClean="0">
              <a:solidFill>
                <a:schemeClr val="tx1"/>
              </a:solidFill>
              <a:effectLst/>
              <a:latin typeface="Arial" pitchFamily="34" charset="0"/>
              <a:ea typeface="+mn-ea"/>
              <a:cs typeface="Arial" pitchFamily="34" charset="0"/>
            </a:endParaRPr>
          </a:p>
          <a:p>
            <a:pPr lvl="0">
              <a:spcAft>
                <a:spcPts val="300"/>
              </a:spcAft>
            </a:pPr>
            <a:r>
              <a:rPr lang="en-US" sz="1000" kern="1200" dirty="0" smtClean="0">
                <a:solidFill>
                  <a:schemeClr val="tx1"/>
                </a:solidFill>
                <a:effectLst/>
                <a:latin typeface="Arial" pitchFamily="34" charset="0"/>
                <a:ea typeface="+mn-ea"/>
                <a:cs typeface="Arial" pitchFamily="34" charset="0"/>
              </a:rPr>
              <a:t>The benchmarks are meant to be only a guideline for comparison purposes.</a:t>
            </a:r>
          </a:p>
          <a:p>
            <a:pPr lvl="0">
              <a:spcAft>
                <a:spcPts val="300"/>
              </a:spcAft>
            </a:pPr>
            <a:r>
              <a:rPr lang="en-US" sz="1000" kern="1200" dirty="0" smtClean="0">
                <a:solidFill>
                  <a:schemeClr val="tx1"/>
                </a:solidFill>
                <a:effectLst/>
                <a:latin typeface="Arial" pitchFamily="34" charset="0"/>
                <a:ea typeface="+mn-ea"/>
                <a:cs typeface="Arial" pitchFamily="34" charset="0"/>
              </a:rPr>
              <a:t> </a:t>
            </a:r>
          </a:p>
          <a:p>
            <a:pPr lvl="0">
              <a:spcAft>
                <a:spcPts val="300"/>
              </a:spcAft>
            </a:pPr>
            <a:r>
              <a:rPr lang="en-US" sz="1000" kern="1200" dirty="0" smtClean="0">
                <a:solidFill>
                  <a:schemeClr val="tx1"/>
                </a:solidFill>
                <a:effectLst/>
                <a:latin typeface="Arial" pitchFamily="34" charset="0"/>
                <a:ea typeface="+mn-ea"/>
                <a:cs typeface="Arial" pitchFamily="34" charset="0"/>
              </a:rPr>
              <a:t>The correlated benchmarks are presented in terms of green, yellow, and red lights.  A green light represents a financial strength with low risk.  A yellow light corresponds to moderate risk, and a red light means weakness and high risk.  A green light doesn’t guarantee success, nor does a red light imply failure.  A weakness in one area may be overcome by strengths in other areas.</a:t>
            </a:r>
          </a:p>
          <a:p>
            <a:pPr lvl="0">
              <a:spcAft>
                <a:spcPts val="300"/>
              </a:spcAft>
            </a:pPr>
            <a:endParaRPr lang="en-US" sz="1000" kern="1200" dirty="0" smtClean="0">
              <a:solidFill>
                <a:schemeClr val="tx1"/>
              </a:solidFill>
              <a:effectLst/>
              <a:latin typeface="Arial" pitchFamily="34" charset="0"/>
              <a:ea typeface="+mn-ea"/>
              <a:cs typeface="Arial" pitchFamily="34" charset="0"/>
            </a:endParaRPr>
          </a:p>
          <a:p>
            <a:pPr lvl="0">
              <a:spcAft>
                <a:spcPts val="300"/>
              </a:spcAft>
            </a:pPr>
            <a:r>
              <a:rPr lang="en-US" sz="1000" kern="1200" dirty="0" smtClean="0">
                <a:solidFill>
                  <a:schemeClr val="tx1"/>
                </a:solidFill>
                <a:effectLst/>
                <a:latin typeface="Arial" pitchFamily="34" charset="0"/>
                <a:ea typeface="+mn-ea"/>
                <a:cs typeface="Arial" pitchFamily="34" charset="0"/>
              </a:rPr>
              <a:t>Each farm operator should establish specific benchmarks for their specific farm situation.</a:t>
            </a:r>
          </a:p>
          <a:p>
            <a:endParaRPr lang="en-US" sz="10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C80D88CB-ECB5-4715-893E-F55A7117D60D}" type="slidenum">
              <a:rPr lang="en-US" smtClean="0"/>
              <a:pPr/>
              <a:t>21</a:t>
            </a:fld>
            <a:endParaRPr lang="en-US"/>
          </a:p>
        </p:txBody>
      </p:sp>
    </p:spTree>
    <p:extLst>
      <p:ext uri="{BB962C8B-B14F-4D97-AF65-F5344CB8AC3E}">
        <p14:creationId xmlns:p14="http://schemas.microsoft.com/office/powerpoint/2010/main" val="40182240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1400" b="1" i="0" u="none" strike="noStrike" cap="none" normalizeH="0" baseline="0" dirty="0" smtClean="0">
                <a:ln>
                  <a:noFill/>
                </a:ln>
                <a:solidFill>
                  <a:schemeClr val="tx1"/>
                </a:solidFill>
                <a:effectLst/>
                <a:latin typeface="Arial" pitchFamily="34" charset="0"/>
                <a:cs typeface="Arial" pitchFamily="34" charset="0"/>
              </a:rPr>
              <a:t>Audio:</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normalizeH="0" baseline="0" dirty="0" smtClean="0">
              <a:ln>
                <a:noFill/>
              </a:ln>
              <a:solidFill>
                <a:schemeClr val="tx1"/>
              </a:solidFill>
              <a:effectLst/>
              <a:latin typeface="Arial"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Check what you have learned about measures of profitability by answering</a:t>
            </a:r>
            <a:r>
              <a:rPr lang="en-US" sz="1200" kern="1200" baseline="0" dirty="0" smtClean="0">
                <a:solidFill>
                  <a:schemeClr val="tx1"/>
                </a:solidFill>
                <a:effectLst/>
                <a:latin typeface="+mn-lt"/>
                <a:ea typeface="+mn-ea"/>
                <a:cs typeface="+mn-cs"/>
              </a:rPr>
              <a:t> the questions on screen. Click Submit to check your answers.</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80D88CB-ECB5-4715-893E-F55A7117D60D}" type="slidenum">
              <a:rPr lang="en-US" smtClean="0"/>
              <a:pPr/>
              <a:t>22</a:t>
            </a:fld>
            <a:endParaRPr lang="en-US"/>
          </a:p>
        </p:txBody>
      </p:sp>
    </p:spTree>
    <p:extLst>
      <p:ext uri="{BB962C8B-B14F-4D97-AF65-F5344CB8AC3E}">
        <p14:creationId xmlns:p14="http://schemas.microsoft.com/office/powerpoint/2010/main" val="4387538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0D88CB-ECB5-4715-893E-F55A7117D60D}" type="slidenum">
              <a:rPr lang="en-US" smtClean="0"/>
              <a:pPr/>
              <a:t>2</a:t>
            </a:fld>
            <a:endParaRPr lang="en-US"/>
          </a:p>
        </p:txBody>
      </p:sp>
    </p:spTree>
    <p:extLst>
      <p:ext uri="{BB962C8B-B14F-4D97-AF65-F5344CB8AC3E}">
        <p14:creationId xmlns:p14="http://schemas.microsoft.com/office/powerpoint/2010/main" val="22903701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1000" b="1" i="0" u="none" strike="noStrike" cap="none" normalizeH="0" baseline="0" dirty="0" smtClean="0">
                <a:ln>
                  <a:noFill/>
                </a:ln>
                <a:solidFill>
                  <a:schemeClr val="tx1"/>
                </a:solidFill>
                <a:effectLst/>
                <a:latin typeface="Arial" pitchFamily="34" charset="0"/>
                <a:cs typeface="Arial" pitchFamily="34" charset="0"/>
              </a:rPr>
              <a:t>Audio:</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ts val="300"/>
              </a:spcAft>
              <a:buClrTx/>
              <a:buSzTx/>
              <a:buFontTx/>
              <a:buNone/>
              <a:tabLst/>
            </a:pPr>
            <a:endParaRPr kumimoji="0" lang="en-US" sz="1000" b="1" i="0" u="none" strike="noStrike" kern="1200" cap="none" normalizeH="0" baseline="0" dirty="0" smtClean="0">
              <a:ln>
                <a:noFill/>
              </a:ln>
              <a:solidFill>
                <a:schemeClr val="tx1"/>
              </a:solidFill>
              <a:effectLst/>
              <a:latin typeface="Arial" pitchFamily="34" charset="0"/>
              <a:ea typeface="+mn-ea"/>
              <a:cs typeface="Arial" pitchFamily="34" charset="0"/>
            </a:endParaRPr>
          </a:p>
          <a:p>
            <a:pPr marL="0" marR="0" lvl="0" indent="0" algn="l" defTabSz="914400" rtl="0" eaLnBrk="1" fontAlgn="base" latinLnBrk="0" hangingPunct="1">
              <a:lnSpc>
                <a:spcPct val="100000"/>
              </a:lnSpc>
              <a:spcBef>
                <a:spcPct val="0"/>
              </a:spcBef>
              <a:spcAft>
                <a:spcPts val="300"/>
              </a:spcAft>
              <a:buClrTx/>
              <a:buSzTx/>
              <a:buFontTx/>
              <a:buNone/>
              <a:tabLst/>
            </a:pPr>
            <a:r>
              <a:rPr lang="en-US" sz="1000" kern="1200" dirty="0" smtClean="0">
                <a:solidFill>
                  <a:schemeClr val="tx1"/>
                </a:solidFill>
                <a:effectLst/>
                <a:latin typeface="Arial" pitchFamily="34" charset="0"/>
                <a:ea typeface="+mn-ea"/>
                <a:cs typeface="Arial" pitchFamily="34" charset="0"/>
              </a:rPr>
              <a:t>Profitability refers to your ability to generate profits (income minus expenses) over a period of time.</a:t>
            </a:r>
          </a:p>
          <a:p>
            <a:pPr marL="0" marR="0" lvl="0" indent="0" algn="l" defTabSz="914400" rtl="0" eaLnBrk="1" fontAlgn="base" latinLnBrk="0" hangingPunct="1">
              <a:lnSpc>
                <a:spcPct val="100000"/>
              </a:lnSpc>
              <a:spcBef>
                <a:spcPct val="0"/>
              </a:spcBef>
              <a:spcAft>
                <a:spcPts val="300"/>
              </a:spcAft>
              <a:buClrTx/>
              <a:buSzTx/>
              <a:buFontTx/>
              <a:buNone/>
              <a:tabLst/>
            </a:pPr>
            <a:endParaRPr lang="en-US" sz="1000" kern="1200" dirty="0" smtClean="0">
              <a:solidFill>
                <a:schemeClr val="tx1"/>
              </a:solidFill>
              <a:effectLst/>
              <a:latin typeface="Arial" pitchFamily="34" charset="0"/>
              <a:ea typeface="+mn-ea"/>
              <a:cs typeface="Arial" pitchFamily="34" charset="0"/>
            </a:endParaRPr>
          </a:p>
          <a:p>
            <a:pPr lvl="0">
              <a:spcAft>
                <a:spcPts val="300"/>
              </a:spcAft>
            </a:pPr>
            <a:r>
              <a:rPr lang="en-US" sz="1000" kern="1200" dirty="0" smtClean="0">
                <a:solidFill>
                  <a:schemeClr val="tx1"/>
                </a:solidFill>
                <a:effectLst/>
                <a:latin typeface="Arial" pitchFamily="34" charset="0"/>
                <a:ea typeface="+mn-ea"/>
                <a:cs typeface="Arial" pitchFamily="34" charset="0"/>
              </a:rPr>
              <a:t>The Farm Financial Standards Council recommends five ratios for measuring profitability;</a:t>
            </a:r>
            <a:r>
              <a:rPr lang="en-US" sz="1000" kern="1200" baseline="0" dirty="0" smtClean="0">
                <a:solidFill>
                  <a:schemeClr val="tx1"/>
                </a:solidFill>
                <a:effectLst/>
                <a:latin typeface="Arial" pitchFamily="34" charset="0"/>
                <a:ea typeface="+mn-ea"/>
                <a:cs typeface="Arial" pitchFamily="34" charset="0"/>
              </a:rPr>
              <a:t> </a:t>
            </a:r>
            <a:r>
              <a:rPr lang="en-US" sz="1000" kern="1200" dirty="0" smtClean="0">
                <a:solidFill>
                  <a:schemeClr val="tx1"/>
                </a:solidFill>
                <a:effectLst/>
                <a:latin typeface="Arial" pitchFamily="34" charset="0"/>
                <a:ea typeface="+mn-ea"/>
                <a:cs typeface="Arial" pitchFamily="34" charset="0"/>
              </a:rPr>
              <a:t>Rate of Return on Assets,</a:t>
            </a:r>
            <a:r>
              <a:rPr lang="en-US" sz="1000" kern="1200" baseline="0" dirty="0" smtClean="0">
                <a:solidFill>
                  <a:schemeClr val="tx1"/>
                </a:solidFill>
                <a:effectLst/>
                <a:latin typeface="Arial" pitchFamily="34" charset="0"/>
                <a:ea typeface="+mn-ea"/>
                <a:cs typeface="Arial" pitchFamily="34" charset="0"/>
              </a:rPr>
              <a:t> </a:t>
            </a:r>
            <a:r>
              <a:rPr lang="en-US" sz="1000" kern="1200" dirty="0" smtClean="0">
                <a:solidFill>
                  <a:schemeClr val="tx1"/>
                </a:solidFill>
                <a:effectLst/>
                <a:latin typeface="Arial" pitchFamily="34" charset="0"/>
                <a:ea typeface="+mn-ea"/>
                <a:cs typeface="Arial" pitchFamily="34" charset="0"/>
              </a:rPr>
              <a:t>Rate of Return on Equity,</a:t>
            </a:r>
            <a:r>
              <a:rPr lang="en-US" sz="1000" kern="1200" baseline="0" dirty="0" smtClean="0">
                <a:solidFill>
                  <a:schemeClr val="tx1"/>
                </a:solidFill>
                <a:effectLst/>
                <a:latin typeface="Arial" pitchFamily="34" charset="0"/>
                <a:ea typeface="+mn-ea"/>
                <a:cs typeface="Arial" pitchFamily="34" charset="0"/>
              </a:rPr>
              <a:t> </a:t>
            </a:r>
            <a:r>
              <a:rPr lang="en-US" sz="1000" kern="1200" dirty="0" smtClean="0">
                <a:solidFill>
                  <a:schemeClr val="tx1"/>
                </a:solidFill>
                <a:effectLst/>
                <a:latin typeface="Arial" pitchFamily="34" charset="0"/>
                <a:ea typeface="+mn-ea"/>
                <a:cs typeface="Arial" pitchFamily="34" charset="0"/>
              </a:rPr>
              <a:t>Operating Profit Margin,</a:t>
            </a:r>
            <a:r>
              <a:rPr lang="en-US" sz="1000" kern="1200" baseline="0" dirty="0" smtClean="0">
                <a:solidFill>
                  <a:schemeClr val="tx1"/>
                </a:solidFill>
                <a:effectLst/>
                <a:latin typeface="Arial" pitchFamily="34" charset="0"/>
                <a:ea typeface="+mn-ea"/>
                <a:cs typeface="Arial" pitchFamily="34" charset="0"/>
              </a:rPr>
              <a:t> </a:t>
            </a:r>
            <a:r>
              <a:rPr lang="en-US" sz="1000" kern="1200" dirty="0" smtClean="0">
                <a:solidFill>
                  <a:schemeClr val="tx1"/>
                </a:solidFill>
                <a:effectLst/>
                <a:latin typeface="Arial" pitchFamily="34" charset="0"/>
                <a:ea typeface="+mn-ea"/>
                <a:cs typeface="Arial" pitchFamily="34" charset="0"/>
              </a:rPr>
              <a:t>Net Farm Income,</a:t>
            </a:r>
            <a:r>
              <a:rPr lang="en-US" sz="1000" kern="1200" baseline="0" dirty="0" smtClean="0">
                <a:solidFill>
                  <a:schemeClr val="tx1"/>
                </a:solidFill>
                <a:effectLst/>
                <a:latin typeface="Arial" pitchFamily="34" charset="0"/>
                <a:ea typeface="+mn-ea"/>
                <a:cs typeface="Arial" pitchFamily="34" charset="0"/>
              </a:rPr>
              <a:t> </a:t>
            </a:r>
            <a:r>
              <a:rPr lang="en-US" sz="1000" kern="1200" dirty="0" smtClean="0">
                <a:solidFill>
                  <a:schemeClr val="tx1"/>
                </a:solidFill>
                <a:effectLst/>
                <a:latin typeface="Arial" pitchFamily="34" charset="0"/>
                <a:ea typeface="+mn-ea"/>
                <a:cs typeface="Arial" pitchFamily="34" charset="0"/>
              </a:rPr>
              <a:t>Earnings Before Interest, Tax, Depreciation, and Amortization (EBITDA).</a:t>
            </a:r>
          </a:p>
          <a:p>
            <a:pPr lvl="0">
              <a:spcAft>
                <a:spcPts val="300"/>
              </a:spcAft>
            </a:pPr>
            <a:endParaRPr lang="en-US" sz="1000" kern="1200" dirty="0" smtClean="0">
              <a:solidFill>
                <a:schemeClr val="tx1"/>
              </a:solidFill>
              <a:effectLst/>
              <a:latin typeface="Arial" pitchFamily="34" charset="0"/>
              <a:ea typeface="+mn-ea"/>
              <a:cs typeface="Arial" pitchFamily="34" charset="0"/>
            </a:endParaRPr>
          </a:p>
          <a:p>
            <a:pPr>
              <a:spcAft>
                <a:spcPts val="300"/>
              </a:spcAft>
            </a:pPr>
            <a:r>
              <a:rPr lang="en-US" sz="1000" kern="1200" dirty="0" smtClean="0">
                <a:solidFill>
                  <a:schemeClr val="tx1"/>
                </a:solidFill>
                <a:effectLst/>
                <a:latin typeface="Arial" pitchFamily="34" charset="0"/>
                <a:ea typeface="+mn-ea"/>
                <a:cs typeface="Arial" pitchFamily="34" charset="0"/>
              </a:rPr>
              <a:t>In this lesson, you will learn how to calculate and evaluate the Rate of Return on Assets and Rate of Return on Equity ratios.</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a:p>
            <a:endParaRPr lang="en-US" sz="10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C80D88CB-ECB5-4715-893E-F55A7117D60D}" type="slidenum">
              <a:rPr lang="en-US" smtClean="0"/>
              <a:pPr/>
              <a:t>3</a:t>
            </a:fld>
            <a:endParaRPr lang="en-US"/>
          </a:p>
        </p:txBody>
      </p:sp>
    </p:spTree>
    <p:extLst>
      <p:ext uri="{BB962C8B-B14F-4D97-AF65-F5344CB8AC3E}">
        <p14:creationId xmlns:p14="http://schemas.microsoft.com/office/powerpoint/2010/main" val="23926482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1000" b="1" i="0" u="none" strike="noStrike" cap="none" normalizeH="0" baseline="0" dirty="0" smtClean="0">
                <a:ln>
                  <a:noFill/>
                </a:ln>
                <a:solidFill>
                  <a:schemeClr val="tx1"/>
                </a:solidFill>
                <a:effectLst/>
                <a:latin typeface="Arial" pitchFamily="34" charset="0"/>
                <a:cs typeface="Arial" pitchFamily="34" charset="0"/>
              </a:rPr>
              <a:t>Audio:</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a:p>
            <a:pPr lvl="0">
              <a:spcAft>
                <a:spcPts val="300"/>
              </a:spcAft>
            </a:pPr>
            <a:r>
              <a:rPr lang="en-US" sz="1000" kern="1200" dirty="0" smtClean="0">
                <a:solidFill>
                  <a:schemeClr val="tx1"/>
                </a:solidFill>
                <a:effectLst/>
                <a:latin typeface="Arial" pitchFamily="34" charset="0"/>
                <a:ea typeface="+mn-ea"/>
                <a:cs typeface="Arial" pitchFamily="34" charset="0"/>
              </a:rPr>
              <a:t>Rate of return on assets is calculated with the formula shown on screen.</a:t>
            </a:r>
          </a:p>
          <a:p>
            <a:pPr lvl="0">
              <a:spcAft>
                <a:spcPts val="300"/>
              </a:spcAft>
            </a:pPr>
            <a:endParaRPr lang="en-US" sz="1000" kern="1200" dirty="0" smtClean="0">
              <a:solidFill>
                <a:schemeClr val="tx1"/>
              </a:solidFill>
              <a:effectLst/>
              <a:latin typeface="Arial" pitchFamily="34" charset="0"/>
              <a:ea typeface="+mn-ea"/>
              <a:cs typeface="Arial" pitchFamily="34" charset="0"/>
            </a:endParaRPr>
          </a:p>
          <a:p>
            <a:pPr lvl="0">
              <a:spcAft>
                <a:spcPts val="300"/>
              </a:spcAft>
            </a:pPr>
            <a:r>
              <a:rPr lang="en-US" sz="1000" kern="1200" dirty="0" smtClean="0">
                <a:solidFill>
                  <a:schemeClr val="tx1"/>
                </a:solidFill>
                <a:effectLst/>
                <a:latin typeface="Arial" pitchFamily="34" charset="0"/>
                <a:ea typeface="+mn-ea"/>
                <a:cs typeface="Arial" pitchFamily="34" charset="0"/>
              </a:rPr>
              <a:t>These values can be found on the income statement and balance sheet.</a:t>
            </a:r>
          </a:p>
          <a:p>
            <a:pPr lvl="0">
              <a:spcAft>
                <a:spcPts val="300"/>
              </a:spcAft>
            </a:pPr>
            <a:endParaRPr lang="en-US" sz="1000" kern="1200" dirty="0" smtClean="0">
              <a:solidFill>
                <a:schemeClr val="tx1"/>
              </a:solidFill>
              <a:effectLst/>
              <a:latin typeface="Arial" pitchFamily="34" charset="0"/>
              <a:ea typeface="+mn-ea"/>
              <a:cs typeface="Arial" pitchFamily="34" charset="0"/>
            </a:endParaRPr>
          </a:p>
          <a:p>
            <a:pPr>
              <a:spcAft>
                <a:spcPts val="300"/>
              </a:spcAft>
            </a:pPr>
            <a:r>
              <a:rPr lang="en-US" sz="1000" kern="1200" dirty="0" smtClean="0">
                <a:solidFill>
                  <a:schemeClr val="tx1"/>
                </a:solidFill>
                <a:effectLst/>
                <a:latin typeface="Arial" pitchFamily="34" charset="0"/>
                <a:ea typeface="+mn-ea"/>
                <a:cs typeface="Arial" pitchFamily="34" charset="0"/>
              </a:rPr>
              <a:t>The results of this calculation will help you compare your earnings to the value of the assets used in the production process</a:t>
            </a:r>
          </a:p>
          <a:p>
            <a:endParaRPr lang="en-US" sz="10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C80D88CB-ECB5-4715-893E-F55A7117D60D}" type="slidenum">
              <a:rPr lang="en-US" smtClean="0"/>
              <a:pPr/>
              <a:t>7</a:t>
            </a:fld>
            <a:endParaRPr lang="en-US"/>
          </a:p>
        </p:txBody>
      </p:sp>
    </p:spTree>
    <p:extLst>
      <p:ext uri="{BB962C8B-B14F-4D97-AF65-F5344CB8AC3E}">
        <p14:creationId xmlns:p14="http://schemas.microsoft.com/office/powerpoint/2010/main" val="42022987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1000" b="1" i="0" u="none" strike="noStrike" cap="none" normalizeH="0" baseline="0" dirty="0" smtClean="0">
                <a:ln>
                  <a:noFill/>
                </a:ln>
                <a:solidFill>
                  <a:schemeClr val="tx1"/>
                </a:solidFill>
                <a:effectLst/>
                <a:latin typeface="Arial" pitchFamily="34" charset="0"/>
                <a:cs typeface="Arial" pitchFamily="34" charset="0"/>
              </a:rPr>
              <a:t>Audio:</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a:p>
            <a:pPr lvl="0">
              <a:spcAft>
                <a:spcPts val="300"/>
              </a:spcAft>
            </a:pPr>
            <a:r>
              <a:rPr lang="en-US" sz="1000" kern="1200" dirty="0" smtClean="0">
                <a:solidFill>
                  <a:schemeClr val="tx1"/>
                </a:solidFill>
                <a:effectLst/>
                <a:latin typeface="Arial" pitchFamily="34" charset="0"/>
                <a:ea typeface="+mn-ea"/>
                <a:cs typeface="Arial" pitchFamily="34" charset="0"/>
              </a:rPr>
              <a:t>Rate of return on equity is calculated with the formula shown on screen.</a:t>
            </a:r>
          </a:p>
          <a:p>
            <a:pPr lvl="0">
              <a:spcAft>
                <a:spcPts val="300"/>
              </a:spcAft>
            </a:pPr>
            <a:endParaRPr lang="en-US" sz="1000" kern="1200" dirty="0" smtClean="0">
              <a:solidFill>
                <a:schemeClr val="tx1"/>
              </a:solidFill>
              <a:effectLst/>
              <a:latin typeface="Arial" pitchFamily="34" charset="0"/>
              <a:ea typeface="+mn-ea"/>
              <a:cs typeface="Arial" pitchFamily="34" charset="0"/>
            </a:endParaRPr>
          </a:p>
          <a:p>
            <a:pPr lvl="0">
              <a:spcAft>
                <a:spcPts val="300"/>
              </a:spcAft>
            </a:pPr>
            <a:r>
              <a:rPr lang="en-US" sz="1000" kern="1200" dirty="0" smtClean="0">
                <a:solidFill>
                  <a:schemeClr val="tx1"/>
                </a:solidFill>
                <a:effectLst/>
                <a:latin typeface="Arial" pitchFamily="34" charset="0"/>
                <a:ea typeface="+mn-ea"/>
                <a:cs typeface="Arial" pitchFamily="34" charset="0"/>
              </a:rPr>
              <a:t>These values can be found on the income statement and balance sheet.</a:t>
            </a:r>
          </a:p>
          <a:p>
            <a:pPr lvl="0">
              <a:spcAft>
                <a:spcPts val="300"/>
              </a:spcAft>
            </a:pPr>
            <a:endParaRPr lang="en-US" sz="1000" kern="1200" dirty="0" smtClean="0">
              <a:solidFill>
                <a:schemeClr val="tx1"/>
              </a:solidFill>
              <a:effectLst/>
              <a:latin typeface="Arial" pitchFamily="34" charset="0"/>
              <a:ea typeface="+mn-ea"/>
              <a:cs typeface="Arial" pitchFamily="34" charset="0"/>
            </a:endParaRPr>
          </a:p>
          <a:p>
            <a:pPr>
              <a:spcAft>
                <a:spcPts val="300"/>
              </a:spcAft>
            </a:pPr>
            <a:r>
              <a:rPr lang="en-US" sz="1000" kern="1200" dirty="0" smtClean="0">
                <a:solidFill>
                  <a:schemeClr val="tx1"/>
                </a:solidFill>
                <a:effectLst/>
                <a:latin typeface="Arial" pitchFamily="34" charset="0"/>
                <a:ea typeface="+mn-ea"/>
                <a:cs typeface="Arial" pitchFamily="34" charset="0"/>
              </a:rPr>
              <a:t>Rate of return on equity compares the earnings of the business to the business owner’s investment in the production process.</a:t>
            </a:r>
          </a:p>
          <a:p>
            <a:endParaRPr lang="en-US" sz="10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C80D88CB-ECB5-4715-893E-F55A7117D60D}" type="slidenum">
              <a:rPr lang="en-US" smtClean="0"/>
              <a:pPr/>
              <a:t>8</a:t>
            </a:fld>
            <a:endParaRPr lang="en-US"/>
          </a:p>
        </p:txBody>
      </p:sp>
    </p:spTree>
    <p:extLst>
      <p:ext uri="{BB962C8B-B14F-4D97-AF65-F5344CB8AC3E}">
        <p14:creationId xmlns:p14="http://schemas.microsoft.com/office/powerpoint/2010/main" val="31059777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1000" b="1" i="0" u="none" strike="noStrike" cap="none" normalizeH="0" baseline="0" dirty="0" smtClean="0">
                <a:ln>
                  <a:noFill/>
                </a:ln>
                <a:solidFill>
                  <a:schemeClr val="tx1"/>
                </a:solidFill>
                <a:effectLst/>
                <a:latin typeface="Arial" pitchFamily="34" charset="0"/>
                <a:cs typeface="Arial" pitchFamily="34" charset="0"/>
              </a:rPr>
              <a:t>Audio:</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a:p>
            <a:pPr lvl="0">
              <a:spcAft>
                <a:spcPts val="300"/>
              </a:spcAft>
            </a:pPr>
            <a:r>
              <a:rPr lang="en-US" sz="1000" kern="1200" dirty="0" smtClean="0">
                <a:solidFill>
                  <a:schemeClr val="tx1"/>
                </a:solidFill>
                <a:effectLst/>
                <a:latin typeface="Arial" pitchFamily="34" charset="0"/>
                <a:ea typeface="+mn-ea"/>
                <a:cs typeface="Arial" pitchFamily="34" charset="0"/>
              </a:rPr>
              <a:t>Now, </a:t>
            </a:r>
            <a:r>
              <a:rPr lang="en-US" sz="1000" kern="1200" baseline="0" dirty="0" smtClean="0">
                <a:solidFill>
                  <a:schemeClr val="tx1"/>
                </a:solidFill>
                <a:effectLst/>
                <a:latin typeface="Arial" pitchFamily="34" charset="0"/>
                <a:ea typeface="+mn-ea"/>
                <a:cs typeface="Arial" pitchFamily="34" charset="0"/>
              </a:rPr>
              <a:t>try calculating the ratios. </a:t>
            </a:r>
            <a:r>
              <a:rPr lang="en-US" sz="1000" kern="1200" dirty="0" smtClean="0">
                <a:solidFill>
                  <a:schemeClr val="tx1"/>
                </a:solidFill>
                <a:effectLst/>
                <a:latin typeface="Arial" pitchFamily="34" charset="0"/>
                <a:ea typeface="+mn-ea"/>
                <a:cs typeface="Arial" pitchFamily="34" charset="0"/>
              </a:rPr>
              <a:t>Click on the link to download Jack and Joanie’s financial statements. Then, calculate Jack and Joanie’s rate</a:t>
            </a:r>
            <a:r>
              <a:rPr lang="en-US" sz="1000" kern="1200" baseline="0" dirty="0" smtClean="0">
                <a:solidFill>
                  <a:schemeClr val="tx1"/>
                </a:solidFill>
                <a:effectLst/>
                <a:latin typeface="Arial" pitchFamily="34" charset="0"/>
                <a:ea typeface="+mn-ea"/>
                <a:cs typeface="Arial" pitchFamily="34" charset="0"/>
              </a:rPr>
              <a:t> of return on assets</a:t>
            </a:r>
            <a:r>
              <a:rPr lang="en-US" sz="1000" kern="1200" dirty="0" smtClean="0">
                <a:solidFill>
                  <a:schemeClr val="tx1"/>
                </a:solidFill>
                <a:effectLst/>
                <a:latin typeface="Arial" pitchFamily="34" charset="0"/>
                <a:ea typeface="+mn-ea"/>
                <a:cs typeface="Arial" pitchFamily="34" charset="0"/>
              </a:rPr>
              <a:t>. Click the calculator icon to access</a:t>
            </a:r>
            <a:r>
              <a:rPr lang="en-US" sz="1000" kern="1200" baseline="0" dirty="0" smtClean="0">
                <a:solidFill>
                  <a:schemeClr val="tx1"/>
                </a:solidFill>
                <a:effectLst/>
                <a:latin typeface="Arial" pitchFamily="34" charset="0"/>
                <a:ea typeface="+mn-ea"/>
                <a:cs typeface="Arial" pitchFamily="34" charset="0"/>
              </a:rPr>
              <a:t> a calculator tool.</a:t>
            </a:r>
          </a:p>
          <a:p>
            <a:pPr lvl="0">
              <a:spcAft>
                <a:spcPts val="300"/>
              </a:spcAft>
            </a:pPr>
            <a:endParaRPr lang="en-US" sz="1000" kern="1200" dirty="0" smtClean="0">
              <a:solidFill>
                <a:schemeClr val="tx1"/>
              </a:solidFill>
              <a:effectLst/>
              <a:latin typeface="Arial" pitchFamily="34" charset="0"/>
              <a:ea typeface="+mn-ea"/>
              <a:cs typeface="Arial" pitchFamily="34" charset="0"/>
            </a:endParaRPr>
          </a:p>
          <a:p>
            <a:pPr lvl="0">
              <a:spcAft>
                <a:spcPts val="300"/>
              </a:spcAft>
            </a:pPr>
            <a:r>
              <a:rPr lang="en-US" sz="1000" kern="1200" dirty="0" smtClean="0">
                <a:solidFill>
                  <a:schemeClr val="tx1"/>
                </a:solidFill>
                <a:effectLst/>
                <a:latin typeface="Arial" pitchFamily="34" charset="0"/>
                <a:ea typeface="+mn-ea"/>
                <a:cs typeface="Arial" pitchFamily="34" charset="0"/>
              </a:rPr>
              <a:t>Click Submit to check your answer. </a:t>
            </a:r>
          </a:p>
          <a:p>
            <a:endParaRPr lang="en-US" sz="10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C80D88CB-ECB5-4715-893E-F55A7117D60D}" type="slidenum">
              <a:rPr lang="en-US" smtClean="0"/>
              <a:pPr/>
              <a:t>9</a:t>
            </a:fld>
            <a:endParaRPr lang="en-US"/>
          </a:p>
        </p:txBody>
      </p:sp>
    </p:spTree>
    <p:extLst>
      <p:ext uri="{BB962C8B-B14F-4D97-AF65-F5344CB8AC3E}">
        <p14:creationId xmlns:p14="http://schemas.microsoft.com/office/powerpoint/2010/main" val="6372605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1000" b="1" i="0" u="none" strike="noStrike" cap="none" normalizeH="0" baseline="0" dirty="0" smtClean="0">
                <a:ln>
                  <a:noFill/>
                </a:ln>
                <a:solidFill>
                  <a:schemeClr val="tx1"/>
                </a:solidFill>
                <a:effectLst/>
                <a:latin typeface="Arial" pitchFamily="34" charset="0"/>
                <a:cs typeface="Arial" pitchFamily="34" charset="0"/>
              </a:rPr>
              <a:t>Audio:</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a:p>
            <a:pPr lvl="0">
              <a:spcAft>
                <a:spcPts val="300"/>
              </a:spcAft>
            </a:pPr>
            <a:r>
              <a:rPr lang="en-US" sz="1000" kern="1200" dirty="0" smtClean="0">
                <a:solidFill>
                  <a:schemeClr val="tx1"/>
                </a:solidFill>
                <a:effectLst/>
                <a:latin typeface="Arial" pitchFamily="34" charset="0"/>
                <a:ea typeface="+mn-ea"/>
                <a:cs typeface="Arial" pitchFamily="34" charset="0"/>
              </a:rPr>
              <a:t>Now, </a:t>
            </a:r>
            <a:r>
              <a:rPr lang="en-US" sz="1000" kern="1200" baseline="0" dirty="0" smtClean="0">
                <a:solidFill>
                  <a:schemeClr val="tx1"/>
                </a:solidFill>
                <a:effectLst/>
                <a:latin typeface="Arial" pitchFamily="34" charset="0"/>
                <a:ea typeface="+mn-ea"/>
                <a:cs typeface="Arial" pitchFamily="34" charset="0"/>
              </a:rPr>
              <a:t>try calculating </a:t>
            </a:r>
            <a:r>
              <a:rPr lang="en-US" sz="1000" kern="1200" dirty="0" smtClean="0">
                <a:solidFill>
                  <a:schemeClr val="tx1"/>
                </a:solidFill>
                <a:effectLst/>
                <a:latin typeface="Arial" pitchFamily="34" charset="0"/>
                <a:ea typeface="+mn-ea"/>
                <a:cs typeface="Arial" pitchFamily="34" charset="0"/>
              </a:rPr>
              <a:t>Jack and Joanie’s rate of return on equity. Click the calculator icon to access</a:t>
            </a:r>
            <a:r>
              <a:rPr lang="en-US" sz="1000" kern="1200" baseline="0" dirty="0" smtClean="0">
                <a:solidFill>
                  <a:schemeClr val="tx1"/>
                </a:solidFill>
                <a:effectLst/>
                <a:latin typeface="Arial" pitchFamily="34" charset="0"/>
                <a:ea typeface="+mn-ea"/>
                <a:cs typeface="Arial" pitchFamily="34" charset="0"/>
              </a:rPr>
              <a:t> a calculator tool.</a:t>
            </a:r>
          </a:p>
          <a:p>
            <a:pPr lvl="0">
              <a:spcAft>
                <a:spcPts val="300"/>
              </a:spcAft>
            </a:pPr>
            <a:endParaRPr lang="en-US" sz="1000" kern="1200" dirty="0" smtClean="0">
              <a:solidFill>
                <a:schemeClr val="tx1"/>
              </a:solidFill>
              <a:effectLst/>
              <a:latin typeface="Arial" pitchFamily="34" charset="0"/>
              <a:ea typeface="+mn-ea"/>
              <a:cs typeface="Arial" pitchFamily="34" charset="0"/>
            </a:endParaRPr>
          </a:p>
          <a:p>
            <a:pPr lvl="0">
              <a:spcAft>
                <a:spcPts val="300"/>
              </a:spcAft>
            </a:pPr>
            <a:r>
              <a:rPr lang="en-US" sz="1000" kern="1200" dirty="0" smtClean="0">
                <a:solidFill>
                  <a:schemeClr val="tx1"/>
                </a:solidFill>
                <a:effectLst/>
                <a:latin typeface="Arial" pitchFamily="34" charset="0"/>
                <a:ea typeface="+mn-ea"/>
                <a:cs typeface="Arial" pitchFamily="34" charset="0"/>
              </a:rPr>
              <a:t>Click Submit to check your answer. </a:t>
            </a:r>
          </a:p>
          <a:p>
            <a:endParaRPr lang="en-US" sz="10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C80D88CB-ECB5-4715-893E-F55A7117D60D}" type="slidenum">
              <a:rPr lang="en-US" smtClean="0"/>
              <a:pPr/>
              <a:t>14</a:t>
            </a:fld>
            <a:endParaRPr lang="en-US"/>
          </a:p>
        </p:txBody>
      </p:sp>
    </p:spTree>
    <p:extLst>
      <p:ext uri="{BB962C8B-B14F-4D97-AF65-F5344CB8AC3E}">
        <p14:creationId xmlns:p14="http://schemas.microsoft.com/office/powerpoint/2010/main" val="16566621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1000" b="1" i="0" u="none" strike="noStrike" cap="none" normalizeH="0" baseline="0" dirty="0" smtClean="0">
                <a:ln>
                  <a:noFill/>
                </a:ln>
                <a:solidFill>
                  <a:schemeClr val="tx1"/>
                </a:solidFill>
                <a:effectLst/>
                <a:latin typeface="Arial" pitchFamily="34" charset="0"/>
                <a:cs typeface="Arial" pitchFamily="34" charset="0"/>
              </a:rPr>
              <a:t>Audio:</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1" fontAlgn="auto" latinLnBrk="0" hangingPunct="1">
              <a:lnSpc>
                <a:spcPct val="100000"/>
              </a:lnSpc>
              <a:spcBef>
                <a:spcPts val="0"/>
              </a:spcBef>
              <a:spcAft>
                <a:spcPts val="300"/>
              </a:spcAft>
              <a:buClrTx/>
              <a:buSzTx/>
              <a:buFontTx/>
              <a:buNone/>
              <a:tabLst/>
              <a:defRPr/>
            </a:pPr>
            <a:endParaRPr kumimoji="0" lang="en-US" sz="1000" b="1" i="0" u="none" strike="noStrike" kern="1200" cap="none" normalizeH="0" baseline="0" dirty="0" smtClean="0">
              <a:ln>
                <a:noFill/>
              </a:ln>
              <a:solidFill>
                <a:schemeClr val="tx1"/>
              </a:solidFill>
              <a:effectLst/>
              <a:latin typeface="Arial" pitchFamily="34" charset="0"/>
              <a:ea typeface="+mn-ea"/>
              <a:cs typeface="Arial" pitchFamily="34" charset="0"/>
            </a:endParaRPr>
          </a:p>
          <a:p>
            <a:pPr marL="0" marR="0" lvl="0" indent="0" algn="l" defTabSz="914400" rtl="0" eaLnBrk="1" fontAlgn="auto" latinLnBrk="0" hangingPunct="1">
              <a:lnSpc>
                <a:spcPct val="100000"/>
              </a:lnSpc>
              <a:spcBef>
                <a:spcPts val="0"/>
              </a:spcBef>
              <a:spcAft>
                <a:spcPts val="300"/>
              </a:spcAft>
              <a:buClrTx/>
              <a:buSzTx/>
              <a:buFontTx/>
              <a:buNone/>
              <a:tabLst/>
              <a:defRPr/>
            </a:pPr>
            <a:r>
              <a:rPr lang="en-US" sz="1000" kern="1200" dirty="0" smtClean="0">
                <a:solidFill>
                  <a:schemeClr val="tx1"/>
                </a:solidFill>
                <a:effectLst/>
                <a:latin typeface="Arial" pitchFamily="34" charset="0"/>
                <a:ea typeface="+mn-ea"/>
                <a:cs typeface="Arial" pitchFamily="34" charset="0"/>
              </a:rPr>
              <a:t>Financial ratios are most valuable when you have something</a:t>
            </a:r>
            <a:r>
              <a:rPr lang="en-US" sz="1000" kern="1200" baseline="0" dirty="0" smtClean="0">
                <a:solidFill>
                  <a:schemeClr val="tx1"/>
                </a:solidFill>
                <a:effectLst/>
                <a:latin typeface="Arial" pitchFamily="34" charset="0"/>
                <a:ea typeface="+mn-ea"/>
                <a:cs typeface="Arial" pitchFamily="34" charset="0"/>
              </a:rPr>
              <a:t> </a:t>
            </a:r>
            <a:r>
              <a:rPr lang="en-US" sz="1000" kern="1200" dirty="0" smtClean="0">
                <a:solidFill>
                  <a:schemeClr val="tx1"/>
                </a:solidFill>
                <a:effectLst/>
                <a:latin typeface="Arial" pitchFamily="34" charset="0"/>
                <a:ea typeface="+mn-ea"/>
                <a:cs typeface="Arial" pitchFamily="34" charset="0"/>
              </a:rPr>
              <a:t>to compare them to. This might be ratio calculations from previous years or industry benchmarks.</a:t>
            </a:r>
          </a:p>
          <a:p>
            <a:pPr marL="0" marR="0" lvl="0" indent="0" algn="l" defTabSz="914400" rtl="0" eaLnBrk="1" fontAlgn="auto" latinLnBrk="0" hangingPunct="1">
              <a:lnSpc>
                <a:spcPct val="100000"/>
              </a:lnSpc>
              <a:spcBef>
                <a:spcPts val="0"/>
              </a:spcBef>
              <a:spcAft>
                <a:spcPts val="300"/>
              </a:spcAft>
              <a:buClrTx/>
              <a:buSzTx/>
              <a:buFontTx/>
              <a:buNone/>
              <a:tabLst/>
              <a:defRPr/>
            </a:pPr>
            <a:endParaRPr lang="en-US" sz="1000" kern="1200" dirty="0" smtClean="0">
              <a:solidFill>
                <a:schemeClr val="tx1"/>
              </a:solidFill>
              <a:effectLst/>
              <a:latin typeface="Arial" pitchFamily="34" charset="0"/>
              <a:ea typeface="+mn-ea"/>
              <a:cs typeface="Arial" pitchFamily="34" charset="0"/>
            </a:endParaRPr>
          </a:p>
          <a:p>
            <a:pPr lvl="0">
              <a:spcAft>
                <a:spcPts val="300"/>
              </a:spcAft>
            </a:pPr>
            <a:r>
              <a:rPr lang="en-US" sz="1000" kern="1200" dirty="0" smtClean="0">
                <a:solidFill>
                  <a:schemeClr val="tx1"/>
                </a:solidFill>
                <a:effectLst/>
                <a:latin typeface="Arial" pitchFamily="34" charset="0"/>
                <a:ea typeface="+mn-ea"/>
                <a:cs typeface="Arial" pitchFamily="34" charset="0"/>
              </a:rPr>
              <a:t>Benchmarks are guidelines or general rules of thumb related to a specific industry. For instance,</a:t>
            </a:r>
            <a:r>
              <a:rPr lang="en-US" sz="1000" kern="1200" baseline="0" dirty="0" smtClean="0">
                <a:solidFill>
                  <a:schemeClr val="tx1"/>
                </a:solidFill>
                <a:effectLst/>
                <a:latin typeface="Arial" pitchFamily="34" charset="0"/>
                <a:ea typeface="+mn-ea"/>
                <a:cs typeface="Arial" pitchFamily="34" charset="0"/>
              </a:rPr>
              <a:t> normal respiration is between 15 and 20 breaths per minute. </a:t>
            </a:r>
            <a:r>
              <a:rPr lang="en-US" sz="1000" kern="1200" dirty="0" smtClean="0">
                <a:solidFill>
                  <a:schemeClr val="tx1"/>
                </a:solidFill>
                <a:effectLst/>
                <a:latin typeface="Arial" pitchFamily="34" charset="0"/>
                <a:ea typeface="+mn-ea"/>
                <a:cs typeface="Arial" pitchFamily="34" charset="0"/>
              </a:rPr>
              <a:t>However, body respiration </a:t>
            </a:r>
            <a:r>
              <a:rPr lang="en-US" sz="1000" kern="1200" baseline="0" dirty="0" smtClean="0">
                <a:solidFill>
                  <a:schemeClr val="tx1"/>
                </a:solidFill>
                <a:effectLst/>
                <a:latin typeface="Arial" pitchFamily="34" charset="0"/>
                <a:ea typeface="+mn-ea"/>
                <a:cs typeface="Arial" pitchFamily="34" charset="0"/>
              </a:rPr>
              <a:t>can vary with age, emotional state, activity level, and other variables</a:t>
            </a:r>
            <a:r>
              <a:rPr lang="en-US" sz="1000" kern="1200" dirty="0" smtClean="0">
                <a:solidFill>
                  <a:schemeClr val="tx1"/>
                </a:solidFill>
                <a:effectLst/>
                <a:latin typeface="Arial" pitchFamily="34" charset="0"/>
                <a:ea typeface="+mn-ea"/>
                <a:cs typeface="Arial" pitchFamily="34" charset="0"/>
              </a:rPr>
              <a:t>.</a:t>
            </a:r>
            <a:endParaRPr lang="en-US" sz="1000" kern="1200" baseline="0" dirty="0" smtClean="0">
              <a:solidFill>
                <a:schemeClr val="tx1"/>
              </a:solidFill>
              <a:effectLst/>
              <a:latin typeface="Arial" pitchFamily="34" charset="0"/>
              <a:ea typeface="+mn-ea"/>
              <a:cs typeface="Arial" pitchFamily="34" charset="0"/>
            </a:endParaRPr>
          </a:p>
          <a:p>
            <a:pPr lvl="0">
              <a:spcAft>
                <a:spcPts val="300"/>
              </a:spcAft>
            </a:pPr>
            <a:endParaRPr lang="en-US" sz="1000" kern="1200" baseline="0" dirty="0" smtClean="0">
              <a:solidFill>
                <a:schemeClr val="tx1"/>
              </a:solidFill>
              <a:effectLst/>
              <a:latin typeface="Arial" pitchFamily="34" charset="0"/>
              <a:ea typeface="+mn-ea"/>
              <a:cs typeface="Arial" pitchFamily="34" charset="0"/>
            </a:endParaRPr>
          </a:p>
          <a:p>
            <a:pPr lvl="0">
              <a:spcAft>
                <a:spcPts val="300"/>
              </a:spcAft>
            </a:pPr>
            <a:r>
              <a:rPr lang="en-US" sz="1000" kern="1200" dirty="0" smtClean="0">
                <a:solidFill>
                  <a:schemeClr val="tx1"/>
                </a:solidFill>
                <a:effectLst/>
                <a:latin typeface="Arial" pitchFamily="34" charset="0"/>
                <a:ea typeface="+mn-ea"/>
                <a:cs typeface="Arial" pitchFamily="34" charset="0"/>
              </a:rPr>
              <a:t>Thus, there is no single respiration rate that can be considered normal.</a:t>
            </a:r>
            <a:r>
              <a:rPr lang="en-US" sz="1000" kern="1200" baseline="0" dirty="0" smtClean="0">
                <a:solidFill>
                  <a:schemeClr val="tx1"/>
                </a:solidFill>
                <a:effectLst/>
                <a:latin typeface="Arial" pitchFamily="34" charset="0"/>
                <a:ea typeface="+mn-ea"/>
                <a:cs typeface="Arial" pitchFamily="34" charset="0"/>
              </a:rPr>
              <a:t> T</a:t>
            </a:r>
            <a:r>
              <a:rPr lang="en-US" sz="1000" kern="1200" dirty="0" smtClean="0">
                <a:solidFill>
                  <a:schemeClr val="tx1"/>
                </a:solidFill>
                <a:effectLst/>
                <a:latin typeface="Arial" pitchFamily="34" charset="0"/>
                <a:ea typeface="+mn-ea"/>
                <a:cs typeface="Arial" pitchFamily="34" charset="0"/>
              </a:rPr>
              <a:t>he benchmark range simply allows a doctor to interpret the measurement and to decide if further action is required.</a:t>
            </a:r>
          </a:p>
          <a:p>
            <a:pPr lvl="0">
              <a:spcAft>
                <a:spcPts val="300"/>
              </a:spcAft>
            </a:pPr>
            <a:endParaRPr lang="en-US" sz="1000" kern="1200" dirty="0" smtClean="0">
              <a:solidFill>
                <a:schemeClr val="tx1"/>
              </a:solidFill>
              <a:effectLst/>
              <a:latin typeface="Arial" pitchFamily="34" charset="0"/>
              <a:ea typeface="+mn-ea"/>
              <a:cs typeface="Arial" pitchFamily="34" charset="0"/>
            </a:endParaRPr>
          </a:p>
          <a:p>
            <a:pPr>
              <a:spcAft>
                <a:spcPts val="900"/>
              </a:spcAft>
            </a:pPr>
            <a:r>
              <a:rPr lang="en-US" sz="1000" kern="1200" dirty="0" smtClean="0">
                <a:solidFill>
                  <a:schemeClr val="tx1"/>
                </a:solidFill>
                <a:effectLst/>
                <a:latin typeface="Arial" pitchFamily="34" charset="0"/>
                <a:ea typeface="+mn-ea"/>
                <a:cs typeface="Arial" pitchFamily="34" charset="0"/>
              </a:rPr>
              <a:t>Financial benchmarks work much the same way.</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a:p>
            <a:endParaRPr lang="en-US" sz="10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C80D88CB-ECB5-4715-893E-F55A7117D60D}" type="slidenum">
              <a:rPr lang="en-US" smtClean="0"/>
              <a:pPr/>
              <a:t>19</a:t>
            </a:fld>
            <a:endParaRPr lang="en-US"/>
          </a:p>
        </p:txBody>
      </p:sp>
    </p:spTree>
    <p:extLst>
      <p:ext uri="{BB962C8B-B14F-4D97-AF65-F5344CB8AC3E}">
        <p14:creationId xmlns:p14="http://schemas.microsoft.com/office/powerpoint/2010/main" val="36974663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1000" b="1" i="0" u="none" strike="noStrike" cap="none" normalizeH="0" baseline="0" dirty="0" smtClean="0">
                <a:ln>
                  <a:noFill/>
                </a:ln>
                <a:solidFill>
                  <a:schemeClr val="tx1"/>
                </a:solidFill>
                <a:effectLst/>
                <a:latin typeface="Arial" pitchFamily="34" charset="0"/>
                <a:cs typeface="Arial" pitchFamily="34" charset="0"/>
              </a:rPr>
              <a:t>Audio:</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1" fontAlgn="auto" latinLnBrk="0" hangingPunct="1">
              <a:lnSpc>
                <a:spcPct val="100000"/>
              </a:lnSpc>
              <a:spcBef>
                <a:spcPts val="0"/>
              </a:spcBef>
              <a:spcAft>
                <a:spcPts val="300"/>
              </a:spcAft>
              <a:buClrTx/>
              <a:buSzTx/>
              <a:buFontTx/>
              <a:buNone/>
              <a:tabLst/>
              <a:defRPr/>
            </a:pPr>
            <a:endParaRPr kumimoji="0" lang="en-US" sz="1000" b="1" i="0" u="none" strike="noStrike" kern="1200" cap="none" normalizeH="0" baseline="0" dirty="0" smtClean="0">
              <a:ln>
                <a:noFill/>
              </a:ln>
              <a:solidFill>
                <a:schemeClr val="tx1"/>
              </a:solidFill>
              <a:effectLst/>
              <a:latin typeface="Arial" pitchFamily="34" charset="0"/>
              <a:ea typeface="+mn-ea"/>
              <a:cs typeface="Arial" pitchFamily="34" charset="0"/>
            </a:endParaRPr>
          </a:p>
          <a:p>
            <a:pPr marL="0" marR="0" lvl="0" indent="0" algn="l" defTabSz="914400" rtl="0" eaLnBrk="1" fontAlgn="auto" latinLnBrk="0" hangingPunct="1">
              <a:lnSpc>
                <a:spcPct val="100000"/>
              </a:lnSpc>
              <a:spcBef>
                <a:spcPts val="0"/>
              </a:spcBef>
              <a:spcAft>
                <a:spcPts val="300"/>
              </a:spcAft>
              <a:buClrTx/>
              <a:buSzTx/>
              <a:buFontTx/>
              <a:buNone/>
              <a:tabLst/>
              <a:defRPr/>
            </a:pPr>
            <a:r>
              <a:rPr lang="en-US" sz="1000" kern="1200" dirty="0" smtClean="0">
                <a:solidFill>
                  <a:schemeClr val="tx1"/>
                </a:solidFill>
                <a:effectLst/>
                <a:latin typeface="Arial" pitchFamily="34" charset="0"/>
                <a:ea typeface="+mn-ea"/>
                <a:cs typeface="Arial" pitchFamily="34" charset="0"/>
              </a:rPr>
              <a:t>Financial ratios are most valuable when you have something</a:t>
            </a:r>
            <a:r>
              <a:rPr lang="en-US" sz="1000" kern="1200" baseline="0" dirty="0" smtClean="0">
                <a:solidFill>
                  <a:schemeClr val="tx1"/>
                </a:solidFill>
                <a:effectLst/>
                <a:latin typeface="Arial" pitchFamily="34" charset="0"/>
                <a:ea typeface="+mn-ea"/>
                <a:cs typeface="Arial" pitchFamily="34" charset="0"/>
              </a:rPr>
              <a:t> </a:t>
            </a:r>
            <a:r>
              <a:rPr lang="en-US" sz="1000" kern="1200" dirty="0" smtClean="0">
                <a:solidFill>
                  <a:schemeClr val="tx1"/>
                </a:solidFill>
                <a:effectLst/>
                <a:latin typeface="Arial" pitchFamily="34" charset="0"/>
                <a:ea typeface="+mn-ea"/>
                <a:cs typeface="Arial" pitchFamily="34" charset="0"/>
              </a:rPr>
              <a:t>to compare them to. This might be ratio calculations from previous years or industry benchmarks.</a:t>
            </a:r>
          </a:p>
          <a:p>
            <a:pPr marL="0" marR="0" lvl="0" indent="0" algn="l" defTabSz="914400" rtl="0" eaLnBrk="1" fontAlgn="auto" latinLnBrk="0" hangingPunct="1">
              <a:lnSpc>
                <a:spcPct val="100000"/>
              </a:lnSpc>
              <a:spcBef>
                <a:spcPts val="0"/>
              </a:spcBef>
              <a:spcAft>
                <a:spcPts val="300"/>
              </a:spcAft>
              <a:buClrTx/>
              <a:buSzTx/>
              <a:buFontTx/>
              <a:buNone/>
              <a:tabLst/>
              <a:defRPr/>
            </a:pPr>
            <a:endParaRPr lang="en-US" sz="1000" kern="1200" dirty="0" smtClean="0">
              <a:solidFill>
                <a:schemeClr val="tx1"/>
              </a:solidFill>
              <a:effectLst/>
              <a:latin typeface="Arial" pitchFamily="34" charset="0"/>
              <a:ea typeface="+mn-ea"/>
              <a:cs typeface="Arial" pitchFamily="34" charset="0"/>
            </a:endParaRPr>
          </a:p>
          <a:p>
            <a:pPr lvl="0">
              <a:spcAft>
                <a:spcPts val="300"/>
              </a:spcAft>
            </a:pPr>
            <a:r>
              <a:rPr lang="en-US" sz="1000" kern="1200" dirty="0" smtClean="0">
                <a:solidFill>
                  <a:schemeClr val="tx1"/>
                </a:solidFill>
                <a:effectLst/>
                <a:latin typeface="Arial" pitchFamily="34" charset="0"/>
                <a:ea typeface="+mn-ea"/>
                <a:cs typeface="Arial" pitchFamily="34" charset="0"/>
              </a:rPr>
              <a:t>Benchmarks are guidelines or general rules of thumb related to a specific industry. For instance,</a:t>
            </a:r>
            <a:r>
              <a:rPr lang="en-US" sz="1000" kern="1200" baseline="0" dirty="0" smtClean="0">
                <a:solidFill>
                  <a:schemeClr val="tx1"/>
                </a:solidFill>
                <a:effectLst/>
                <a:latin typeface="Arial" pitchFamily="34" charset="0"/>
                <a:ea typeface="+mn-ea"/>
                <a:cs typeface="Arial" pitchFamily="34" charset="0"/>
              </a:rPr>
              <a:t> normal respiration is between 15 and 20 breaths per minute. </a:t>
            </a:r>
            <a:r>
              <a:rPr lang="en-US" sz="1000" kern="1200" dirty="0" smtClean="0">
                <a:solidFill>
                  <a:schemeClr val="tx1"/>
                </a:solidFill>
                <a:effectLst/>
                <a:latin typeface="Arial" pitchFamily="34" charset="0"/>
                <a:ea typeface="+mn-ea"/>
                <a:cs typeface="Arial" pitchFamily="34" charset="0"/>
              </a:rPr>
              <a:t>However, body respiration </a:t>
            </a:r>
            <a:r>
              <a:rPr lang="en-US" sz="1000" kern="1200" baseline="0" dirty="0" smtClean="0">
                <a:solidFill>
                  <a:schemeClr val="tx1"/>
                </a:solidFill>
                <a:effectLst/>
                <a:latin typeface="Arial" pitchFamily="34" charset="0"/>
                <a:ea typeface="+mn-ea"/>
                <a:cs typeface="Arial" pitchFamily="34" charset="0"/>
              </a:rPr>
              <a:t>can vary with age, emotional state, activity level, and other variables</a:t>
            </a:r>
            <a:r>
              <a:rPr lang="en-US" sz="1000" kern="1200" dirty="0" smtClean="0">
                <a:solidFill>
                  <a:schemeClr val="tx1"/>
                </a:solidFill>
                <a:effectLst/>
                <a:latin typeface="Arial" pitchFamily="34" charset="0"/>
                <a:ea typeface="+mn-ea"/>
                <a:cs typeface="Arial" pitchFamily="34" charset="0"/>
              </a:rPr>
              <a:t>.</a:t>
            </a:r>
            <a:endParaRPr lang="en-US" sz="1000" kern="1200" baseline="0" dirty="0" smtClean="0">
              <a:solidFill>
                <a:schemeClr val="tx1"/>
              </a:solidFill>
              <a:effectLst/>
              <a:latin typeface="Arial" pitchFamily="34" charset="0"/>
              <a:ea typeface="+mn-ea"/>
              <a:cs typeface="Arial" pitchFamily="34" charset="0"/>
            </a:endParaRPr>
          </a:p>
          <a:p>
            <a:pPr lvl="0">
              <a:spcAft>
                <a:spcPts val="300"/>
              </a:spcAft>
            </a:pPr>
            <a:endParaRPr lang="en-US" sz="1000" kern="1200" baseline="0" dirty="0" smtClean="0">
              <a:solidFill>
                <a:schemeClr val="tx1"/>
              </a:solidFill>
              <a:effectLst/>
              <a:latin typeface="Arial" pitchFamily="34" charset="0"/>
              <a:ea typeface="+mn-ea"/>
              <a:cs typeface="Arial" pitchFamily="34" charset="0"/>
            </a:endParaRPr>
          </a:p>
          <a:p>
            <a:pPr lvl="0">
              <a:spcAft>
                <a:spcPts val="300"/>
              </a:spcAft>
            </a:pPr>
            <a:r>
              <a:rPr lang="en-US" sz="1000" kern="1200" dirty="0" smtClean="0">
                <a:solidFill>
                  <a:schemeClr val="tx1"/>
                </a:solidFill>
                <a:effectLst/>
                <a:latin typeface="Arial" pitchFamily="34" charset="0"/>
                <a:ea typeface="+mn-ea"/>
                <a:cs typeface="Arial" pitchFamily="34" charset="0"/>
              </a:rPr>
              <a:t>Thus, there is no single respiration rate that can be considered normal.</a:t>
            </a:r>
            <a:r>
              <a:rPr lang="en-US" sz="1000" kern="1200" baseline="0" dirty="0" smtClean="0">
                <a:solidFill>
                  <a:schemeClr val="tx1"/>
                </a:solidFill>
                <a:effectLst/>
                <a:latin typeface="Arial" pitchFamily="34" charset="0"/>
                <a:ea typeface="+mn-ea"/>
                <a:cs typeface="Arial" pitchFamily="34" charset="0"/>
              </a:rPr>
              <a:t> T</a:t>
            </a:r>
            <a:r>
              <a:rPr lang="en-US" sz="1000" kern="1200" dirty="0" smtClean="0">
                <a:solidFill>
                  <a:schemeClr val="tx1"/>
                </a:solidFill>
                <a:effectLst/>
                <a:latin typeface="Arial" pitchFamily="34" charset="0"/>
                <a:ea typeface="+mn-ea"/>
                <a:cs typeface="Arial" pitchFamily="34" charset="0"/>
              </a:rPr>
              <a:t>he benchmark range simply allows a doctor to interpret the measurement and to decide if further action is required.</a:t>
            </a:r>
          </a:p>
          <a:p>
            <a:pPr lvl="0">
              <a:spcAft>
                <a:spcPts val="300"/>
              </a:spcAft>
            </a:pPr>
            <a:endParaRPr lang="en-US" sz="1000" kern="1200" dirty="0" smtClean="0">
              <a:solidFill>
                <a:schemeClr val="tx1"/>
              </a:solidFill>
              <a:effectLst/>
              <a:latin typeface="Arial" pitchFamily="34" charset="0"/>
              <a:ea typeface="+mn-ea"/>
              <a:cs typeface="Arial" pitchFamily="34" charset="0"/>
            </a:endParaRPr>
          </a:p>
          <a:p>
            <a:pPr>
              <a:spcAft>
                <a:spcPts val="900"/>
              </a:spcAft>
            </a:pPr>
            <a:r>
              <a:rPr lang="en-US" sz="1000" kern="1200" dirty="0" smtClean="0">
                <a:solidFill>
                  <a:schemeClr val="tx1"/>
                </a:solidFill>
                <a:effectLst/>
                <a:latin typeface="Arial" pitchFamily="34" charset="0"/>
                <a:ea typeface="+mn-ea"/>
                <a:cs typeface="Arial" pitchFamily="34" charset="0"/>
              </a:rPr>
              <a:t>Financial benchmarks work much the same way.</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a:p>
            <a:endParaRPr lang="en-US" sz="10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C80D88CB-ECB5-4715-893E-F55A7117D60D}" type="slidenum">
              <a:rPr lang="en-US" smtClean="0"/>
              <a:pPr/>
              <a:t>20</a:t>
            </a:fld>
            <a:endParaRPr lang="en-US"/>
          </a:p>
        </p:txBody>
      </p:sp>
    </p:spTree>
    <p:extLst>
      <p:ext uri="{BB962C8B-B14F-4D97-AF65-F5344CB8AC3E}">
        <p14:creationId xmlns:p14="http://schemas.microsoft.com/office/powerpoint/2010/main" val="3697466322"/>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8.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png"/><Relationship Id="rId7" Type="http://schemas.openxmlformats.org/officeDocument/2006/relationships/image" Target="../media/image7.jpeg"/><Relationship Id="rId2" Type="http://schemas.openxmlformats.org/officeDocument/2006/relationships/image" Target="../media/image9.jpeg"/><Relationship Id="rId1" Type="http://schemas.openxmlformats.org/officeDocument/2006/relationships/slideMaster" Target="../slideMasters/slideMaster1.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jpeg"/></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image" Target="../media/image2.png"/><Relationship Id="rId7" Type="http://schemas.openxmlformats.org/officeDocument/2006/relationships/image" Target="../media/image7.jpeg"/><Relationship Id="rId2" Type="http://schemas.openxmlformats.org/officeDocument/2006/relationships/image" Target="../media/image11.jpeg"/><Relationship Id="rId1" Type="http://schemas.openxmlformats.org/officeDocument/2006/relationships/slideMaster" Target="../slideMasters/slideMaster1.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descr="U:\University of Wyoming\UOW11RW08e - Understating Finical Performance\PowerPoint ILT\Title.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152400" y="914400"/>
            <a:ext cx="5867400" cy="2362200"/>
          </a:xfrm>
        </p:spPr>
        <p:txBody>
          <a:bodyPr anchor="b">
            <a:normAutofit/>
          </a:bodyPr>
          <a:lstStyle>
            <a:lvl1pPr algn="l">
              <a:defRPr sz="3600" b="1">
                <a:solidFill>
                  <a:schemeClr val="accent2"/>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52400" y="3429000"/>
            <a:ext cx="5638800" cy="1752600"/>
          </a:xfrm>
        </p:spPr>
        <p:txBody>
          <a:bodyPr>
            <a:normAutofit/>
          </a:bodyPr>
          <a:lstStyle>
            <a:lvl1pPr marL="0" indent="0" algn="l">
              <a:buNone/>
              <a:defRPr sz="2000" b="0">
                <a:solidFill>
                  <a:schemeClr val="accent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1026" name="Picture 2" descr="U:\University of Wyoming\UWY11RW03I - Basic Financial Statements\Logos\2 line_UWSignature brown.png"/>
          <p:cNvPicPr>
            <a:picLocks noChangeAspect="1" noChangeArrowheads="1"/>
          </p:cNvPicPr>
          <p:nvPr userDrawn="1"/>
        </p:nvPicPr>
        <p:blipFill>
          <a:blip r:embed="rId3" cstate="print"/>
          <a:srcRect/>
          <a:stretch>
            <a:fillRect/>
          </a:stretch>
        </p:blipFill>
        <p:spPr bwMode="auto">
          <a:xfrm>
            <a:off x="228600" y="5791200"/>
            <a:ext cx="1538908" cy="403754"/>
          </a:xfrm>
          <a:prstGeom prst="rect">
            <a:avLst/>
          </a:prstGeom>
          <a:noFill/>
        </p:spPr>
      </p:pic>
      <p:pic>
        <p:nvPicPr>
          <p:cNvPr id="1027" name="Picture 3" descr="U:\University of Wyoming\UWY11RW03I - Basic Financial Statements\Logos\CSU-ext-ctr-green.jpg"/>
          <p:cNvPicPr>
            <a:picLocks noChangeAspect="1" noChangeArrowheads="1"/>
          </p:cNvPicPr>
          <p:nvPr userDrawn="1"/>
        </p:nvPicPr>
        <p:blipFill>
          <a:blip r:embed="rId4" cstate="print">
            <a:clrChange>
              <a:clrFrom>
                <a:srgbClr val="FFFFFF"/>
              </a:clrFrom>
              <a:clrTo>
                <a:srgbClr val="FFFFFF">
                  <a:alpha val="0"/>
                </a:srgbClr>
              </a:clrTo>
            </a:clrChange>
          </a:blip>
          <a:srcRect/>
          <a:stretch>
            <a:fillRect/>
          </a:stretch>
        </p:blipFill>
        <p:spPr bwMode="auto">
          <a:xfrm>
            <a:off x="4213442" y="5867400"/>
            <a:ext cx="968158" cy="842602"/>
          </a:xfrm>
          <a:prstGeom prst="rect">
            <a:avLst/>
          </a:prstGeom>
          <a:noFill/>
        </p:spPr>
      </p:pic>
      <p:pic>
        <p:nvPicPr>
          <p:cNvPr id="1028" name="Picture 4" descr="U:\University of Wyoming\UWY11RW03I - Basic Financial Statements\Logos\PSASLogo.jpg"/>
          <p:cNvPicPr>
            <a:picLocks noChangeAspect="1" noChangeArrowheads="1"/>
          </p:cNvPicPr>
          <p:nvPr userDrawn="1"/>
        </p:nvPicPr>
        <p:blipFill>
          <a:blip r:embed="rId5" cstate="print">
            <a:clrChange>
              <a:clrFrom>
                <a:srgbClr val="FFFFFF"/>
              </a:clrFrom>
              <a:clrTo>
                <a:srgbClr val="FFFFFF">
                  <a:alpha val="0"/>
                </a:srgbClr>
              </a:clrTo>
            </a:clrChange>
          </a:blip>
          <a:srcRect/>
          <a:stretch>
            <a:fillRect/>
          </a:stretch>
        </p:blipFill>
        <p:spPr bwMode="auto">
          <a:xfrm>
            <a:off x="2199854" y="6345446"/>
            <a:ext cx="1718734" cy="436354"/>
          </a:xfrm>
          <a:prstGeom prst="rect">
            <a:avLst/>
          </a:prstGeom>
          <a:noFill/>
        </p:spPr>
      </p:pic>
      <p:pic>
        <p:nvPicPr>
          <p:cNvPr id="1029" name="Picture 5" descr="U:\University of Wyoming\UWY11RW03I - Basic Financial Statements\Logos\R2Logo sm.png"/>
          <p:cNvPicPr>
            <a:picLocks noChangeAspect="1" noChangeArrowheads="1"/>
          </p:cNvPicPr>
          <p:nvPr userDrawn="1"/>
        </p:nvPicPr>
        <p:blipFill>
          <a:blip r:embed="rId6" cstate="print"/>
          <a:srcRect/>
          <a:stretch>
            <a:fillRect/>
          </a:stretch>
        </p:blipFill>
        <p:spPr bwMode="auto">
          <a:xfrm>
            <a:off x="143933" y="6324600"/>
            <a:ext cx="1761067" cy="457877"/>
          </a:xfrm>
          <a:prstGeom prst="rect">
            <a:avLst/>
          </a:prstGeom>
          <a:noFill/>
        </p:spPr>
      </p:pic>
      <p:pic>
        <p:nvPicPr>
          <p:cNvPr id="1030" name="Picture 6" descr="U:\University of Wyoming\UWY11RW03I - Basic Financial Statements\Logos\RMAlogoHuge2Clr.jpg"/>
          <p:cNvPicPr>
            <a:picLocks noChangeAspect="1" noChangeArrowheads="1"/>
          </p:cNvPicPr>
          <p:nvPr userDrawn="1"/>
        </p:nvPicPr>
        <p:blipFill>
          <a:blip r:embed="rId7" cstate="print">
            <a:clrChange>
              <a:clrFrom>
                <a:srgbClr val="FFFFFF"/>
              </a:clrFrom>
              <a:clrTo>
                <a:srgbClr val="FFFFFF">
                  <a:alpha val="0"/>
                </a:srgbClr>
              </a:clrTo>
            </a:clrChange>
          </a:blip>
          <a:srcRect/>
          <a:stretch>
            <a:fillRect/>
          </a:stretch>
        </p:blipFill>
        <p:spPr bwMode="auto">
          <a:xfrm>
            <a:off x="3207310" y="5867400"/>
            <a:ext cx="819630" cy="372797"/>
          </a:xfrm>
          <a:prstGeom prst="rect">
            <a:avLst/>
          </a:prstGeom>
          <a:noFill/>
        </p:spPr>
      </p:pic>
      <p:pic>
        <p:nvPicPr>
          <p:cNvPr id="1031" name="Picture 7" descr="U:\University of Wyoming\UWY11RW03I - Basic Financial Statements\Logos\WFMECLogo.jpg"/>
          <p:cNvPicPr>
            <a:picLocks noChangeAspect="1" noChangeArrowheads="1"/>
          </p:cNvPicPr>
          <p:nvPr userDrawn="1"/>
        </p:nvPicPr>
        <p:blipFill>
          <a:blip r:embed="rId8" cstate="print">
            <a:clrChange>
              <a:clrFrom>
                <a:srgbClr val="FDFDFD"/>
              </a:clrFrom>
              <a:clrTo>
                <a:srgbClr val="FDFDFD">
                  <a:alpha val="0"/>
                </a:srgbClr>
              </a:clrTo>
            </a:clrChange>
          </a:blip>
          <a:srcRect/>
          <a:stretch>
            <a:fillRect/>
          </a:stretch>
        </p:blipFill>
        <p:spPr bwMode="auto">
          <a:xfrm>
            <a:off x="1954009" y="5836885"/>
            <a:ext cx="1066800" cy="411515"/>
          </a:xfrm>
          <a:prstGeom prst="rect">
            <a:avLst/>
          </a:prstGeom>
          <a:noFill/>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with Family">
    <p:spTree>
      <p:nvGrpSpPr>
        <p:cNvPr id="1" name=""/>
        <p:cNvGrpSpPr/>
        <p:nvPr/>
      </p:nvGrpSpPr>
      <p:grpSpPr>
        <a:xfrm>
          <a:off x="0" y="0"/>
          <a:ext cx="0" cy="0"/>
          <a:chOff x="0" y="0"/>
          <a:chExt cx="0" cy="0"/>
        </a:xfrm>
      </p:grpSpPr>
      <p:pic>
        <p:nvPicPr>
          <p:cNvPr id="1026" name="Picture 2" descr="U:\University of Wyoming\UOW11RW08e - Understanding Financial Performance\PowerPoint ILT\Content with Family.jp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152400" y="1096962"/>
            <a:ext cx="5486400" cy="50752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1" name="Picture 2" descr="U:\University of Wyoming\UWY11RW03I - Basic Financial Statements\Logos\2 line_UWSignature brown.png"/>
          <p:cNvPicPr>
            <a:picLocks noChangeAspect="1" noChangeArrowheads="1"/>
          </p:cNvPicPr>
          <p:nvPr userDrawn="1"/>
        </p:nvPicPr>
        <p:blipFill>
          <a:blip r:embed="rId3" cstate="print"/>
          <a:srcRect/>
          <a:stretch>
            <a:fillRect/>
          </a:stretch>
        </p:blipFill>
        <p:spPr bwMode="auto">
          <a:xfrm>
            <a:off x="1912542" y="6349863"/>
            <a:ext cx="1276383" cy="334877"/>
          </a:xfrm>
          <a:prstGeom prst="rect">
            <a:avLst/>
          </a:prstGeom>
          <a:noFill/>
        </p:spPr>
      </p:pic>
      <p:pic>
        <p:nvPicPr>
          <p:cNvPr id="12" name="Picture 4" descr="U:\University of Wyoming\UWY11RW03I - Basic Financial Statements\Logos\PSASLogo.jpg"/>
          <p:cNvPicPr>
            <a:picLocks noChangeAspect="1" noChangeArrowheads="1"/>
          </p:cNvPicPr>
          <p:nvPr userDrawn="1"/>
        </p:nvPicPr>
        <p:blipFill>
          <a:blip r:embed="rId4" cstate="print">
            <a:clrChange>
              <a:clrFrom>
                <a:srgbClr val="FFFFFF"/>
              </a:clrFrom>
              <a:clrTo>
                <a:srgbClr val="FFFFFF">
                  <a:alpha val="0"/>
                </a:srgbClr>
              </a:clrTo>
            </a:clrChange>
          </a:blip>
          <a:srcRect/>
          <a:stretch>
            <a:fillRect/>
          </a:stretch>
        </p:blipFill>
        <p:spPr bwMode="auto">
          <a:xfrm>
            <a:off x="3488420" y="6336343"/>
            <a:ext cx="1425538" cy="361917"/>
          </a:xfrm>
          <a:prstGeom prst="rect">
            <a:avLst/>
          </a:prstGeom>
          <a:noFill/>
        </p:spPr>
      </p:pic>
      <p:pic>
        <p:nvPicPr>
          <p:cNvPr id="13" name="Picture 5" descr="U:\University of Wyoming\UWY11RW03I - Basic Financial Statements\Logos\R2Logo sm.png"/>
          <p:cNvPicPr>
            <a:picLocks noChangeAspect="1" noChangeArrowheads="1"/>
          </p:cNvPicPr>
          <p:nvPr userDrawn="1"/>
        </p:nvPicPr>
        <p:blipFill>
          <a:blip r:embed="rId5" cstate="print"/>
          <a:srcRect/>
          <a:stretch>
            <a:fillRect/>
          </a:stretch>
        </p:blipFill>
        <p:spPr bwMode="auto">
          <a:xfrm>
            <a:off x="152400" y="6327417"/>
            <a:ext cx="1460647" cy="379768"/>
          </a:xfrm>
          <a:prstGeom prst="rect">
            <a:avLst/>
          </a:prstGeom>
          <a:noFill/>
        </p:spPr>
      </p:pic>
      <p:pic>
        <p:nvPicPr>
          <p:cNvPr id="14" name="Picture 6" descr="U:\University of Wyoming\UWY11RW03I - Basic Financial Statements\Logos\RMAlogoHuge2Clr.jpg"/>
          <p:cNvPicPr>
            <a:picLocks noChangeAspect="1" noChangeArrowheads="1"/>
          </p:cNvPicPr>
          <p:nvPr userDrawn="1"/>
        </p:nvPicPr>
        <p:blipFill>
          <a:blip r:embed="rId6" cstate="print">
            <a:clrChange>
              <a:clrFrom>
                <a:srgbClr val="FFFFFF"/>
              </a:clrFrom>
              <a:clrTo>
                <a:srgbClr val="FFFFFF">
                  <a:alpha val="0"/>
                </a:srgbClr>
              </a:clrTo>
            </a:clrChange>
          </a:blip>
          <a:srcRect/>
          <a:stretch>
            <a:fillRect/>
          </a:stretch>
        </p:blipFill>
        <p:spPr bwMode="auto">
          <a:xfrm>
            <a:off x="7239000" y="6362700"/>
            <a:ext cx="679811" cy="309202"/>
          </a:xfrm>
          <a:prstGeom prst="rect">
            <a:avLst/>
          </a:prstGeom>
          <a:noFill/>
          <a:effectLst>
            <a:glow rad="63500">
              <a:schemeClr val="bg1">
                <a:alpha val="40000"/>
              </a:schemeClr>
            </a:glow>
          </a:effectLst>
        </p:spPr>
      </p:pic>
      <p:pic>
        <p:nvPicPr>
          <p:cNvPr id="15" name="Picture 7" descr="U:\University of Wyoming\UWY11RW03I - Basic Financial Statements\Logos\WFMECLogo.jpg"/>
          <p:cNvPicPr>
            <a:picLocks noChangeAspect="1" noChangeArrowheads="1"/>
          </p:cNvPicPr>
          <p:nvPr userDrawn="1"/>
        </p:nvPicPr>
        <p:blipFill>
          <a:blip r:embed="rId7" cstate="print">
            <a:clrChange>
              <a:clrFrom>
                <a:srgbClr val="FDFDFD"/>
              </a:clrFrom>
              <a:clrTo>
                <a:srgbClr val="FDFDFD">
                  <a:alpha val="0"/>
                </a:srgbClr>
              </a:clrTo>
            </a:clrChange>
          </a:blip>
          <a:srcRect/>
          <a:stretch>
            <a:fillRect/>
          </a:stretch>
        </p:blipFill>
        <p:spPr bwMode="auto">
          <a:xfrm>
            <a:off x="5213453" y="6346644"/>
            <a:ext cx="884815" cy="341315"/>
          </a:xfrm>
          <a:prstGeom prst="rect">
            <a:avLst/>
          </a:prstGeom>
          <a:noFill/>
          <a:effectLst>
            <a:glow rad="101600">
              <a:schemeClr val="bg1">
                <a:alpha val="60000"/>
              </a:schemeClr>
            </a:glow>
          </a:effectLst>
        </p:spPr>
      </p:pic>
      <p:pic>
        <p:nvPicPr>
          <p:cNvPr id="16" name="Picture 15"/>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6336796" y="6300552"/>
            <a:ext cx="497896" cy="433497"/>
          </a:xfrm>
          <a:prstGeom prst="rect">
            <a:avLst/>
          </a:prstGeom>
        </p:spPr>
      </p:pic>
    </p:spTree>
    <p:extLst>
      <p:ext uri="{BB962C8B-B14F-4D97-AF65-F5344CB8AC3E}">
        <p14:creationId xmlns:p14="http://schemas.microsoft.com/office/powerpoint/2010/main" val="73656847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2" descr="U:\University of Wyoming\UOW11RW08e - Understating Finical Performance\PowerPoint ILT\Section.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52400" y="2590800"/>
            <a:ext cx="8229600" cy="2514600"/>
          </a:xfrm>
        </p:spPr>
        <p:txBody>
          <a:bodyPr anchor="t"/>
          <a:lstStyle>
            <a:lvl1pPr algn="l">
              <a:defRPr sz="4000" b="1" cap="none" baseline="0"/>
            </a:lvl1pPr>
          </a:lstStyle>
          <a:p>
            <a:r>
              <a:rPr lang="en-US" dirty="0" smtClean="0"/>
              <a:t>Click to edit Master title style</a:t>
            </a:r>
            <a:endParaRPr lang="en-US" dirty="0"/>
          </a:p>
        </p:txBody>
      </p:sp>
      <p:sp>
        <p:nvSpPr>
          <p:cNvPr id="3" name="Text Placeholder 2"/>
          <p:cNvSpPr>
            <a:spLocks noGrp="1"/>
          </p:cNvSpPr>
          <p:nvPr>
            <p:ph type="body" idx="1"/>
          </p:nvPr>
        </p:nvSpPr>
        <p:spPr>
          <a:xfrm>
            <a:off x="152400" y="1219200"/>
            <a:ext cx="8229600" cy="1371600"/>
          </a:xfrm>
        </p:spPr>
        <p:txBody>
          <a:bodyPr anchor="b"/>
          <a:lstStyle>
            <a:lvl1pPr marL="0" indent="0">
              <a:buNone/>
              <a:defRPr sz="2000" b="1">
                <a:solidFill>
                  <a:schemeClr val="accent6"/>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pic>
        <p:nvPicPr>
          <p:cNvPr id="11" name="Picture 2" descr="U:\University of Wyoming\UWY11RW03I - Basic Financial Statements\Logos\2 line_UWSignature brown.png"/>
          <p:cNvPicPr>
            <a:picLocks noChangeAspect="1" noChangeArrowheads="1"/>
          </p:cNvPicPr>
          <p:nvPr userDrawn="1"/>
        </p:nvPicPr>
        <p:blipFill>
          <a:blip r:embed="rId3" cstate="print"/>
          <a:srcRect/>
          <a:stretch>
            <a:fillRect/>
          </a:stretch>
        </p:blipFill>
        <p:spPr bwMode="auto">
          <a:xfrm>
            <a:off x="1912542" y="5280246"/>
            <a:ext cx="1276383" cy="334877"/>
          </a:xfrm>
          <a:prstGeom prst="rect">
            <a:avLst/>
          </a:prstGeom>
          <a:noFill/>
        </p:spPr>
      </p:pic>
      <p:pic>
        <p:nvPicPr>
          <p:cNvPr id="12" name="Picture 4" descr="U:\University of Wyoming\UWY11RW03I - Basic Financial Statements\Logos\PSASLogo.jpg"/>
          <p:cNvPicPr>
            <a:picLocks noChangeAspect="1" noChangeArrowheads="1"/>
          </p:cNvPicPr>
          <p:nvPr userDrawn="1"/>
        </p:nvPicPr>
        <p:blipFill>
          <a:blip r:embed="rId4" cstate="print">
            <a:clrChange>
              <a:clrFrom>
                <a:srgbClr val="FFFFFF"/>
              </a:clrFrom>
              <a:clrTo>
                <a:srgbClr val="FFFFFF">
                  <a:alpha val="0"/>
                </a:srgbClr>
              </a:clrTo>
            </a:clrChange>
          </a:blip>
          <a:srcRect/>
          <a:stretch>
            <a:fillRect/>
          </a:stretch>
        </p:blipFill>
        <p:spPr bwMode="auto">
          <a:xfrm>
            <a:off x="3583551" y="5266726"/>
            <a:ext cx="1425538" cy="361917"/>
          </a:xfrm>
          <a:prstGeom prst="rect">
            <a:avLst/>
          </a:prstGeom>
          <a:noFill/>
        </p:spPr>
      </p:pic>
      <p:pic>
        <p:nvPicPr>
          <p:cNvPr id="13" name="Picture 5" descr="U:\University of Wyoming\UWY11RW03I - Basic Financial Statements\Logos\R2Logo sm.png"/>
          <p:cNvPicPr>
            <a:picLocks noChangeAspect="1" noChangeArrowheads="1"/>
          </p:cNvPicPr>
          <p:nvPr userDrawn="1"/>
        </p:nvPicPr>
        <p:blipFill>
          <a:blip r:embed="rId5" cstate="print"/>
          <a:srcRect/>
          <a:stretch>
            <a:fillRect/>
          </a:stretch>
        </p:blipFill>
        <p:spPr bwMode="auto">
          <a:xfrm>
            <a:off x="152400" y="5257800"/>
            <a:ext cx="1460647" cy="379768"/>
          </a:xfrm>
          <a:prstGeom prst="rect">
            <a:avLst/>
          </a:prstGeom>
          <a:noFill/>
        </p:spPr>
      </p:pic>
      <p:pic>
        <p:nvPicPr>
          <p:cNvPr id="14" name="Picture 6" descr="U:\University of Wyoming\UWY11RW03I - Basic Financial Statements\Logos\RMAlogoHuge2Clr.jpg"/>
          <p:cNvPicPr>
            <a:picLocks noChangeAspect="1" noChangeArrowheads="1"/>
          </p:cNvPicPr>
          <p:nvPr userDrawn="1"/>
        </p:nvPicPr>
        <p:blipFill>
          <a:blip r:embed="rId6" cstate="print">
            <a:clrChange>
              <a:clrFrom>
                <a:srgbClr val="FFFFFF"/>
              </a:clrFrom>
              <a:clrTo>
                <a:srgbClr val="FFFFFF">
                  <a:alpha val="0"/>
                </a:srgbClr>
              </a:clrTo>
            </a:clrChange>
          </a:blip>
          <a:srcRect/>
          <a:stretch>
            <a:fillRect/>
          </a:stretch>
        </p:blipFill>
        <p:spPr bwMode="auto">
          <a:xfrm>
            <a:off x="7486649" y="5293083"/>
            <a:ext cx="679811" cy="309202"/>
          </a:xfrm>
          <a:prstGeom prst="rect">
            <a:avLst/>
          </a:prstGeom>
          <a:noFill/>
          <a:effectLst>
            <a:glow rad="63500">
              <a:schemeClr val="bg1">
                <a:alpha val="40000"/>
              </a:schemeClr>
            </a:glow>
          </a:effectLst>
        </p:spPr>
      </p:pic>
      <p:pic>
        <p:nvPicPr>
          <p:cNvPr id="15" name="Picture 7" descr="U:\University of Wyoming\UWY11RW03I - Basic Financial Statements\Logos\WFMECLogo.jpg"/>
          <p:cNvPicPr>
            <a:picLocks noChangeAspect="1" noChangeArrowheads="1"/>
          </p:cNvPicPr>
          <p:nvPr userDrawn="1"/>
        </p:nvPicPr>
        <p:blipFill>
          <a:blip r:embed="rId7" cstate="print">
            <a:clrChange>
              <a:clrFrom>
                <a:srgbClr val="FDFDFD"/>
              </a:clrFrom>
              <a:clrTo>
                <a:srgbClr val="FDFDFD">
                  <a:alpha val="0"/>
                </a:srgbClr>
              </a:clrTo>
            </a:clrChange>
          </a:blip>
          <a:srcRect/>
          <a:stretch>
            <a:fillRect/>
          </a:stretch>
        </p:blipFill>
        <p:spPr bwMode="auto">
          <a:xfrm>
            <a:off x="5367907" y="5277027"/>
            <a:ext cx="884815" cy="341315"/>
          </a:xfrm>
          <a:prstGeom prst="rect">
            <a:avLst/>
          </a:prstGeom>
          <a:noFill/>
          <a:effectLst>
            <a:glow rad="101600">
              <a:schemeClr val="bg1">
                <a:alpha val="60000"/>
              </a:schemeClr>
            </a:glow>
          </a:effectLst>
        </p:spPr>
      </p:pic>
      <p:pic>
        <p:nvPicPr>
          <p:cNvPr id="17" name="Picture 3" descr="U:\University of Wyoming\UWY11RW03I - Basic Financial Statements\Logos\CSU-ext-ctr-green.jpg"/>
          <p:cNvPicPr>
            <a:picLocks noChangeAspect="1" noChangeArrowheads="1"/>
          </p:cNvPicPr>
          <p:nvPr userDrawn="1"/>
        </p:nvPicPr>
        <p:blipFill>
          <a:blip r:embed="rId8">
            <a:clrChange>
              <a:clrFrom>
                <a:srgbClr val="FFFFFF"/>
              </a:clrFrom>
              <a:clrTo>
                <a:srgbClr val="FFFFFF">
                  <a:alpha val="0"/>
                </a:srgbClr>
              </a:clrTo>
            </a:clrChange>
          </a:blip>
          <a:srcRect/>
          <a:stretch>
            <a:fillRect/>
          </a:stretch>
        </p:blipFill>
        <p:spPr bwMode="auto">
          <a:xfrm>
            <a:off x="6595759" y="5178602"/>
            <a:ext cx="617538" cy="538163"/>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2400" y="1143000"/>
            <a:ext cx="4038600" cy="541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343400" y="1143000"/>
            <a:ext cx="4038600" cy="541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13" Type="http://schemas.openxmlformats.org/officeDocument/2006/relationships/image" Target="../media/image5.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jpeg"/><Relationship Id="rId5" Type="http://schemas.openxmlformats.org/officeDocument/2006/relationships/slideLayout" Target="../slideLayouts/slideLayout5.xml"/><Relationship Id="rId15" Type="http://schemas.openxmlformats.org/officeDocument/2006/relationships/image" Target="../media/image7.jpeg"/><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jpeg"/><Relationship Id="rId14" Type="http://schemas.openxmlformats.org/officeDocument/2006/relationships/image" Target="../media/image6.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2" descr="U:\University of Wyoming\UOW11RW08e - Understating Finical Performance\PowerPoint ILT\Content.jpg"/>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152400" y="152400"/>
            <a:ext cx="8001000" cy="79216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52400" y="1096962"/>
            <a:ext cx="8229600" cy="50752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Box 7"/>
          <p:cNvSpPr txBox="1"/>
          <p:nvPr userDrawn="1"/>
        </p:nvSpPr>
        <p:spPr>
          <a:xfrm>
            <a:off x="8610600" y="6550223"/>
            <a:ext cx="533400" cy="307777"/>
          </a:xfrm>
          <a:prstGeom prst="rect">
            <a:avLst/>
          </a:prstGeom>
          <a:noFill/>
        </p:spPr>
        <p:txBody>
          <a:bodyPr wrap="square" rtlCol="0">
            <a:spAutoFit/>
          </a:bodyPr>
          <a:lstStyle/>
          <a:p>
            <a:pPr algn="r"/>
            <a:fld id="{3DD9D60E-C64D-40C9-9114-BEEC83CC599C}" type="slidenum">
              <a:rPr lang="en-US" sz="1400" smtClean="0">
                <a:solidFill>
                  <a:schemeClr val="bg2"/>
                </a:solidFill>
              </a:rPr>
              <a:pPr algn="r"/>
              <a:t>‹#›</a:t>
            </a:fld>
            <a:endParaRPr lang="en-US" sz="1400" dirty="0">
              <a:solidFill>
                <a:schemeClr val="bg2"/>
              </a:solidFill>
            </a:endParaRPr>
          </a:p>
        </p:txBody>
      </p:sp>
      <p:pic>
        <p:nvPicPr>
          <p:cNvPr id="13" name="Picture 2" descr="U:\University of Wyoming\UWY11RW03I - Basic Financial Statements\Logos\2 line_UWSignature brown.png"/>
          <p:cNvPicPr>
            <a:picLocks noChangeAspect="1" noChangeArrowheads="1"/>
          </p:cNvPicPr>
          <p:nvPr userDrawn="1"/>
        </p:nvPicPr>
        <p:blipFill>
          <a:blip r:embed="rId10"/>
          <a:srcRect/>
          <a:stretch>
            <a:fillRect/>
          </a:stretch>
        </p:blipFill>
        <p:spPr bwMode="auto">
          <a:xfrm>
            <a:off x="1762125" y="6323013"/>
            <a:ext cx="1276350" cy="334962"/>
          </a:xfrm>
          <a:prstGeom prst="rect">
            <a:avLst/>
          </a:prstGeom>
          <a:noFill/>
          <a:ln w="9525">
            <a:noFill/>
            <a:miter lim="800000"/>
            <a:headEnd/>
            <a:tailEnd/>
          </a:ln>
        </p:spPr>
      </p:pic>
      <p:pic>
        <p:nvPicPr>
          <p:cNvPr id="14" name="Picture 3" descr="U:\University of Wyoming\UWY11RW03I - Basic Financial Statements\Logos\CSU-ext-ctr-green.jpg"/>
          <p:cNvPicPr>
            <a:picLocks noChangeAspect="1" noChangeArrowheads="1"/>
          </p:cNvPicPr>
          <p:nvPr userDrawn="1"/>
        </p:nvPicPr>
        <p:blipFill>
          <a:blip r:embed="rId11">
            <a:clrChange>
              <a:clrFrom>
                <a:srgbClr val="FFFFFF"/>
              </a:clrFrom>
              <a:clrTo>
                <a:srgbClr val="FFFFFF">
                  <a:alpha val="0"/>
                </a:srgbClr>
              </a:clrTo>
            </a:clrChange>
          </a:blip>
          <a:srcRect/>
          <a:stretch>
            <a:fillRect/>
          </a:stretch>
        </p:blipFill>
        <p:spPr bwMode="auto">
          <a:xfrm>
            <a:off x="6276975" y="6248400"/>
            <a:ext cx="617538" cy="538163"/>
          </a:xfrm>
          <a:prstGeom prst="rect">
            <a:avLst/>
          </a:prstGeom>
          <a:noFill/>
          <a:ln w="9525">
            <a:noFill/>
            <a:miter lim="800000"/>
            <a:headEnd/>
            <a:tailEnd/>
          </a:ln>
        </p:spPr>
      </p:pic>
      <p:pic>
        <p:nvPicPr>
          <p:cNvPr id="15" name="Picture 4" descr="U:\University of Wyoming\UWY11RW03I - Basic Financial Statements\Logos\PSASLogo.jpg"/>
          <p:cNvPicPr>
            <a:picLocks noChangeAspect="1" noChangeArrowheads="1"/>
          </p:cNvPicPr>
          <p:nvPr userDrawn="1"/>
        </p:nvPicPr>
        <p:blipFill>
          <a:blip r:embed="rId12">
            <a:clrChange>
              <a:clrFrom>
                <a:srgbClr val="FFFFFF"/>
              </a:clrFrom>
              <a:clrTo>
                <a:srgbClr val="FFFFFF">
                  <a:alpha val="0"/>
                </a:srgbClr>
              </a:clrTo>
            </a:clrChange>
          </a:blip>
          <a:srcRect/>
          <a:stretch>
            <a:fillRect/>
          </a:stretch>
        </p:blipFill>
        <p:spPr bwMode="auto">
          <a:xfrm>
            <a:off x="3327400" y="6296025"/>
            <a:ext cx="1425575" cy="361950"/>
          </a:xfrm>
          <a:prstGeom prst="rect">
            <a:avLst/>
          </a:prstGeom>
          <a:noFill/>
          <a:ln w="9525">
            <a:noFill/>
            <a:miter lim="800000"/>
            <a:headEnd/>
            <a:tailEnd/>
          </a:ln>
        </p:spPr>
      </p:pic>
      <p:pic>
        <p:nvPicPr>
          <p:cNvPr id="16" name="Picture 5" descr="U:\University of Wyoming\UWY11RW03I - Basic Financial Statements\Logos\R2Logo sm.png"/>
          <p:cNvPicPr>
            <a:picLocks noChangeAspect="1" noChangeArrowheads="1"/>
          </p:cNvPicPr>
          <p:nvPr userDrawn="1"/>
        </p:nvPicPr>
        <p:blipFill>
          <a:blip r:embed="rId13"/>
          <a:srcRect/>
          <a:stretch>
            <a:fillRect/>
          </a:stretch>
        </p:blipFill>
        <p:spPr bwMode="auto">
          <a:xfrm>
            <a:off x="152400" y="6327775"/>
            <a:ext cx="1460500" cy="379413"/>
          </a:xfrm>
          <a:prstGeom prst="rect">
            <a:avLst/>
          </a:prstGeom>
          <a:noFill/>
          <a:ln w="9525">
            <a:noFill/>
            <a:miter lim="800000"/>
            <a:headEnd/>
            <a:tailEnd/>
          </a:ln>
        </p:spPr>
      </p:pic>
      <p:pic>
        <p:nvPicPr>
          <p:cNvPr id="17" name="Picture 6" descr="U:\University of Wyoming\UWY11RW03I - Basic Financial Statements\Logos\RMAlogoHuge2Clr.jpg"/>
          <p:cNvPicPr>
            <a:picLocks noChangeAspect="1" noChangeArrowheads="1"/>
          </p:cNvPicPr>
          <p:nvPr userDrawn="1"/>
        </p:nvPicPr>
        <p:blipFill>
          <a:blip r:embed="rId14">
            <a:clrChange>
              <a:clrFrom>
                <a:srgbClr val="FFFFFF"/>
              </a:clrFrom>
              <a:clrTo>
                <a:srgbClr val="FFFFFF">
                  <a:alpha val="0"/>
                </a:srgbClr>
              </a:clrTo>
            </a:clrChange>
          </a:blip>
          <a:srcRect/>
          <a:stretch>
            <a:fillRect/>
          </a:stretch>
        </p:blipFill>
        <p:spPr bwMode="auto">
          <a:xfrm>
            <a:off x="7239000" y="6362700"/>
            <a:ext cx="679450" cy="309563"/>
          </a:xfrm>
          <a:prstGeom prst="rect">
            <a:avLst/>
          </a:prstGeom>
          <a:noFill/>
          <a:ln w="9525">
            <a:noFill/>
            <a:miter lim="800000"/>
            <a:headEnd/>
            <a:tailEnd/>
          </a:ln>
        </p:spPr>
      </p:pic>
      <p:pic>
        <p:nvPicPr>
          <p:cNvPr id="18" name="Picture 7" descr="U:\University of Wyoming\UWY11RW03I - Basic Financial Statements\Logos\WFMECLogo.jpg"/>
          <p:cNvPicPr>
            <a:picLocks noChangeAspect="1" noChangeArrowheads="1"/>
          </p:cNvPicPr>
          <p:nvPr userDrawn="1"/>
        </p:nvPicPr>
        <p:blipFill>
          <a:blip r:embed="rId15">
            <a:clrChange>
              <a:clrFrom>
                <a:srgbClr val="FDFDFD"/>
              </a:clrFrom>
              <a:clrTo>
                <a:srgbClr val="FDFDFD">
                  <a:alpha val="0"/>
                </a:srgbClr>
              </a:clrTo>
            </a:clrChange>
          </a:blip>
          <a:srcRect/>
          <a:stretch>
            <a:fillRect/>
          </a:stretch>
        </p:blipFill>
        <p:spPr bwMode="auto">
          <a:xfrm>
            <a:off x="5067300" y="6307138"/>
            <a:ext cx="885825" cy="34131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6" r:id="rId3"/>
    <p:sldLayoutId id="2147483651" r:id="rId4"/>
    <p:sldLayoutId id="2147483652" r:id="rId5"/>
    <p:sldLayoutId id="2147483654" r:id="rId6"/>
    <p:sldLayoutId id="2147483655" r:id="rId7"/>
  </p:sldLayoutIdLst>
  <p:timing>
    <p:tnLst>
      <p:par>
        <p:cTn id="1" dur="indefinite" restart="never" nodeType="tmRoot"/>
      </p:par>
    </p:tnLst>
  </p:timing>
  <p:txStyles>
    <p:titleStyle>
      <a:lvl1pPr algn="l" defTabSz="914400" rtl="0" eaLnBrk="1" latinLnBrk="0" hangingPunct="1">
        <a:spcBef>
          <a:spcPct val="0"/>
        </a:spcBef>
        <a:buNone/>
        <a:defRPr sz="3600" b="1" i="1" kern="1200">
          <a:solidFill>
            <a:schemeClr val="accent2"/>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400" b="1"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xml"/><Relationship Id="rId5" Type="http://schemas.openxmlformats.org/officeDocument/2006/relationships/image" Target="../media/image20.emf"/><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xml"/><Relationship Id="rId5" Type="http://schemas.openxmlformats.org/officeDocument/2006/relationships/image" Target="../media/image20.emf"/><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ctrTitle"/>
          </p:nvPr>
        </p:nvSpPr>
        <p:spPr/>
        <p:txBody>
          <a:bodyPr/>
          <a:lstStyle/>
          <a:p>
            <a:r>
              <a:rPr lang="en-US" dirty="0" smtClean="0"/>
              <a:t>Understanding</a:t>
            </a:r>
            <a:br>
              <a:rPr lang="en-US" dirty="0" smtClean="0"/>
            </a:br>
            <a:r>
              <a:rPr lang="en-US" dirty="0" smtClean="0"/>
              <a:t>Financial Performance</a:t>
            </a:r>
            <a:endParaRPr lang="en-US" dirty="0"/>
          </a:p>
        </p:txBody>
      </p:sp>
      <p:sp>
        <p:nvSpPr>
          <p:cNvPr id="12" name="Subtitle 11"/>
          <p:cNvSpPr>
            <a:spLocks noGrp="1"/>
          </p:cNvSpPr>
          <p:nvPr>
            <p:ph type="subTitle" idx="1"/>
          </p:nvPr>
        </p:nvSpPr>
        <p:spPr/>
        <p:txBody>
          <a:bodyPr/>
          <a:lstStyle/>
          <a:p>
            <a:r>
              <a:rPr lang="en-US" dirty="0" smtClean="0"/>
              <a:t>Getting </a:t>
            </a:r>
            <a:r>
              <a:rPr lang="en-US" dirty="0" smtClean="0">
                <a:solidFill>
                  <a:srgbClr val="DE6A05"/>
                </a:solidFill>
              </a:rPr>
              <a:t>on</a:t>
            </a:r>
            <a:r>
              <a:rPr lang="en-US" dirty="0" smtClean="0"/>
              <a:t> Track</a:t>
            </a:r>
            <a:br>
              <a:rPr lang="en-US" dirty="0" smtClean="0"/>
            </a:br>
            <a:r>
              <a:rPr lang="en-US" dirty="0" smtClean="0"/>
              <a:t/>
            </a:r>
            <a:br>
              <a:rPr lang="en-US" dirty="0" smtClean="0"/>
            </a:br>
            <a:r>
              <a:rPr lang="en-US" sz="1600" dirty="0" smtClean="0">
                <a:solidFill>
                  <a:schemeClr val="accent6">
                    <a:lumMod val="50000"/>
                  </a:schemeClr>
                </a:solidFill>
              </a:rPr>
              <a:t>Authors: </a:t>
            </a:r>
            <a:r>
              <a:rPr lang="en-US" sz="1600" dirty="0">
                <a:solidFill>
                  <a:schemeClr val="accent6">
                    <a:lumMod val="50000"/>
                  </a:schemeClr>
                </a:solidFill>
              </a:rPr>
              <a:t>R</a:t>
            </a:r>
            <a:r>
              <a:rPr lang="en-US" sz="1600" dirty="0" smtClean="0">
                <a:solidFill>
                  <a:schemeClr val="accent6">
                    <a:lumMod val="50000"/>
                  </a:schemeClr>
                </a:solidFill>
              </a:rPr>
              <a:t>odney L. Sharp, John P. Hewlett, Jeffrey E. </a:t>
            </a:r>
            <a:r>
              <a:rPr lang="en-US" sz="1600" dirty="0" err="1" smtClean="0">
                <a:solidFill>
                  <a:schemeClr val="accent6">
                    <a:lumMod val="50000"/>
                  </a:schemeClr>
                </a:solidFill>
              </a:rPr>
              <a:t>Tranel</a:t>
            </a:r>
            <a:r>
              <a:rPr lang="en-US" sz="1600" dirty="0" smtClean="0">
                <a:solidFill>
                  <a:schemeClr val="accent6">
                    <a:lumMod val="50000"/>
                  </a:schemeClr>
                </a:solidFill>
              </a:rPr>
              <a:t> </a:t>
            </a:r>
            <a:endParaRPr lang="en-US" sz="1600" dirty="0">
              <a:solidFill>
                <a:schemeClr val="accent6">
                  <a:lumMod val="50000"/>
                </a:schemeClr>
              </a:solidFill>
            </a:endParaRPr>
          </a:p>
        </p:txBody>
      </p:sp>
    </p:spTree>
    <p:extLst>
      <p:ext uri="{BB962C8B-B14F-4D97-AF65-F5344CB8AC3E}">
        <p14:creationId xmlns:p14="http://schemas.microsoft.com/office/powerpoint/2010/main" val="18867239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Content Placeholder 2"/>
          <p:cNvSpPr>
            <a:spLocks noGrp="1"/>
          </p:cNvSpPr>
          <p:nvPr>
            <p:ph idx="1"/>
          </p:nvPr>
        </p:nvSpPr>
        <p:spPr>
          <a:xfrm>
            <a:off x="152400" y="1096962"/>
            <a:ext cx="5334000" cy="1301751"/>
          </a:xfrm>
        </p:spPr>
        <p:txBody>
          <a:bodyPr>
            <a:normAutofit fontScale="92500" lnSpcReduction="10000"/>
          </a:bodyPr>
          <a:lstStyle/>
          <a:p>
            <a:pPr marL="0" indent="0">
              <a:lnSpc>
                <a:spcPct val="150000"/>
              </a:lnSpc>
              <a:spcAft>
                <a:spcPts val="600"/>
              </a:spcAft>
              <a:buNone/>
            </a:pPr>
            <a:r>
              <a:rPr lang="en-US" dirty="0">
                <a:solidFill>
                  <a:srgbClr val="A04C04"/>
                </a:solidFill>
              </a:rPr>
              <a:t>Calculate the </a:t>
            </a:r>
            <a:r>
              <a:rPr lang="en-US" dirty="0" smtClean="0">
                <a:solidFill>
                  <a:srgbClr val="A04C04"/>
                </a:solidFill>
              </a:rPr>
              <a:t>Ratios</a:t>
            </a:r>
          </a:p>
          <a:p>
            <a:pPr marL="0" indent="0">
              <a:spcAft>
                <a:spcPts val="600"/>
              </a:spcAft>
              <a:buNone/>
            </a:pPr>
            <a:r>
              <a:rPr lang="en-US" sz="1600" b="0" i="1" dirty="0" smtClean="0"/>
              <a:t>Download </a:t>
            </a:r>
            <a:r>
              <a:rPr lang="en-US" sz="1600" b="0" i="1" u="sng" dirty="0" smtClean="0"/>
              <a:t>Jack and Joanie’s financial statements. </a:t>
            </a:r>
            <a:br>
              <a:rPr lang="en-US" sz="1600" b="0" i="1" u="sng" dirty="0" smtClean="0"/>
            </a:br>
            <a:r>
              <a:rPr lang="en-US" sz="1600" b="0" i="1" dirty="0" smtClean="0"/>
              <a:t>Then, calculate the rate of return on assets.</a:t>
            </a:r>
            <a:br>
              <a:rPr lang="en-US" sz="1600" b="0" i="1" dirty="0" smtClean="0"/>
            </a:br>
            <a:r>
              <a:rPr lang="en-US" sz="1600" b="0" i="1" dirty="0" smtClean="0"/>
              <a:t>Click Submit to check your answers. </a:t>
            </a:r>
            <a:endParaRPr lang="en-US" sz="1600" b="0" i="1" dirty="0"/>
          </a:p>
        </p:txBody>
      </p:sp>
      <p:sp>
        <p:nvSpPr>
          <p:cNvPr id="35" name="Title 1"/>
          <p:cNvSpPr>
            <a:spLocks noGrp="1"/>
          </p:cNvSpPr>
          <p:nvPr>
            <p:ph type="title"/>
          </p:nvPr>
        </p:nvSpPr>
        <p:spPr>
          <a:xfrm>
            <a:off x="152400" y="152400"/>
            <a:ext cx="8001000" cy="792162"/>
          </a:xfrm>
        </p:spPr>
        <p:txBody>
          <a:bodyPr/>
          <a:lstStyle/>
          <a:p>
            <a:r>
              <a:rPr lang="en-US" dirty="0"/>
              <a:t>Measures of Profitability</a:t>
            </a:r>
          </a:p>
        </p:txBody>
      </p:sp>
      <p:pic>
        <p:nvPicPr>
          <p:cNvPr id="36" name="Picture 3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3403" y="2354104"/>
            <a:ext cx="5018069" cy="3818096"/>
          </a:xfrm>
          <a:prstGeom prst="rect">
            <a:avLst/>
          </a:prstGeom>
        </p:spPr>
      </p:pic>
      <p:sp>
        <p:nvSpPr>
          <p:cNvPr id="22" name="Rectangle 21"/>
          <p:cNvSpPr/>
          <p:nvPr/>
        </p:nvSpPr>
        <p:spPr>
          <a:xfrm>
            <a:off x="5181600" y="5943600"/>
            <a:ext cx="4572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290630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Content Placeholder 2"/>
          <p:cNvSpPr>
            <a:spLocks noGrp="1"/>
          </p:cNvSpPr>
          <p:nvPr>
            <p:ph idx="1"/>
          </p:nvPr>
        </p:nvSpPr>
        <p:spPr>
          <a:xfrm>
            <a:off x="152400" y="1096962"/>
            <a:ext cx="5486400" cy="1301751"/>
          </a:xfrm>
        </p:spPr>
        <p:txBody>
          <a:bodyPr>
            <a:normAutofit fontScale="85000" lnSpcReduction="10000"/>
          </a:bodyPr>
          <a:lstStyle/>
          <a:p>
            <a:pPr marL="0" indent="0">
              <a:lnSpc>
                <a:spcPct val="150000"/>
              </a:lnSpc>
              <a:spcAft>
                <a:spcPts val="600"/>
              </a:spcAft>
              <a:buNone/>
            </a:pPr>
            <a:r>
              <a:rPr lang="en-US" dirty="0"/>
              <a:t>Calculate the Ratios, Cont.</a:t>
            </a:r>
          </a:p>
          <a:p>
            <a:pPr marL="0" indent="0">
              <a:spcAft>
                <a:spcPts val="600"/>
              </a:spcAft>
              <a:buNone/>
            </a:pPr>
            <a:r>
              <a:rPr lang="en-US" i="1" dirty="0">
                <a:solidFill>
                  <a:srgbClr val="8C4F34"/>
                </a:solidFill>
              </a:rPr>
              <a:t>Calculate Jack and Joanie’s equity/asset ratio. Click Submit to check your answers. </a:t>
            </a:r>
          </a:p>
        </p:txBody>
      </p:sp>
      <p:sp>
        <p:nvSpPr>
          <p:cNvPr id="35" name="Title 1"/>
          <p:cNvSpPr>
            <a:spLocks noGrp="1"/>
          </p:cNvSpPr>
          <p:nvPr>
            <p:ph type="title"/>
          </p:nvPr>
        </p:nvSpPr>
        <p:spPr>
          <a:xfrm>
            <a:off x="152400" y="152400"/>
            <a:ext cx="8001000" cy="792162"/>
          </a:xfrm>
        </p:spPr>
        <p:txBody>
          <a:bodyPr/>
          <a:lstStyle/>
          <a:p>
            <a:r>
              <a:rPr lang="en-US" dirty="0"/>
              <a:t>Measures of </a:t>
            </a:r>
            <a:r>
              <a:rPr lang="en-US" dirty="0" smtClean="0"/>
              <a:t>Profitability</a:t>
            </a:r>
            <a:endParaRPr lang="en-US" dirty="0"/>
          </a:p>
        </p:txBody>
      </p:sp>
      <p:grpSp>
        <p:nvGrpSpPr>
          <p:cNvPr id="5" name="Group 4"/>
          <p:cNvGrpSpPr/>
          <p:nvPr/>
        </p:nvGrpSpPr>
        <p:grpSpPr>
          <a:xfrm>
            <a:off x="249010" y="1371600"/>
            <a:ext cx="7142390" cy="4159301"/>
            <a:chOff x="249010" y="1371600"/>
            <a:chExt cx="7142390" cy="4159301"/>
          </a:xfrm>
        </p:grpSpPr>
        <p:sp>
          <p:nvSpPr>
            <p:cNvPr id="48" name="Text Box 16"/>
            <p:cNvSpPr txBox="1">
              <a:spLocks noChangeArrowheads="1"/>
            </p:cNvSpPr>
            <p:nvPr/>
          </p:nvSpPr>
          <p:spPr bwMode="auto">
            <a:xfrm>
              <a:off x="2531789" y="1688868"/>
              <a:ext cx="2449151" cy="446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spcBef>
                  <a:spcPct val="50000"/>
                </a:spcBef>
              </a:pPr>
              <a:endParaRPr lang="en-US" b="0"/>
            </a:p>
          </p:txBody>
        </p:sp>
        <p:sp>
          <p:nvSpPr>
            <p:cNvPr id="49" name="Rounded Rectangle 12"/>
            <p:cNvSpPr>
              <a:spLocks noChangeArrowheads="1"/>
            </p:cNvSpPr>
            <p:nvPr/>
          </p:nvSpPr>
          <p:spPr bwMode="auto">
            <a:xfrm>
              <a:off x="249010" y="2298254"/>
              <a:ext cx="5037590" cy="3232647"/>
            </a:xfrm>
            <a:prstGeom prst="roundRect">
              <a:avLst>
                <a:gd name="adj" fmla="val 16667"/>
              </a:avLst>
            </a:prstGeom>
            <a:solidFill>
              <a:srgbClr val="E8DAB6"/>
            </a:solidFill>
            <a:ln w="9525" algn="ctr">
              <a:solidFill>
                <a:schemeClr val="tx1"/>
              </a:solidFill>
              <a:round/>
              <a:headEnd/>
              <a:tailEnd/>
            </a:ln>
          </p:spPr>
          <p:txBody>
            <a:bodyPr/>
            <a:lstStyle/>
            <a:p>
              <a:pPr>
                <a:spcAft>
                  <a:spcPts val="300"/>
                </a:spcAft>
              </a:pPr>
              <a:r>
                <a:rPr lang="en-US" sz="1200"/>
                <a:t>Current Ratio</a:t>
              </a:r>
            </a:p>
          </p:txBody>
        </p:sp>
        <p:sp>
          <p:nvSpPr>
            <p:cNvPr id="50" name="Rounded Rectangle 13"/>
            <p:cNvSpPr>
              <a:spLocks noChangeArrowheads="1"/>
            </p:cNvSpPr>
            <p:nvPr/>
          </p:nvSpPr>
          <p:spPr bwMode="auto">
            <a:xfrm>
              <a:off x="3973036" y="5006636"/>
              <a:ext cx="1062072" cy="354024"/>
            </a:xfrm>
            <a:prstGeom prst="roundRect">
              <a:avLst>
                <a:gd name="adj" fmla="val 16667"/>
              </a:avLst>
            </a:prstGeom>
            <a:solidFill>
              <a:srgbClr val="8C4F34"/>
            </a:solidFill>
            <a:ln w="9525" algn="ctr">
              <a:solidFill>
                <a:schemeClr val="tx1"/>
              </a:solidFill>
              <a:round/>
              <a:headEnd/>
              <a:tailEnd/>
            </a:ln>
          </p:spPr>
          <p:txBody>
            <a:bodyPr/>
            <a:lstStyle/>
            <a:p>
              <a:pPr algn="ctr"/>
              <a:r>
                <a:rPr lang="en-US" sz="1100">
                  <a:solidFill>
                    <a:schemeClr val="bg1"/>
                  </a:solidFill>
                </a:rPr>
                <a:t>SUBMIT</a:t>
              </a:r>
            </a:p>
          </p:txBody>
        </p:sp>
        <p:pic>
          <p:nvPicPr>
            <p:cNvPr id="51" name="Picture 3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4441" y="2872817"/>
              <a:ext cx="1626964" cy="1361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 name="TextBox 16"/>
            <p:cNvSpPr txBox="1">
              <a:spLocks noChangeArrowheads="1"/>
            </p:cNvSpPr>
            <p:nvPr/>
          </p:nvSpPr>
          <p:spPr bwMode="auto">
            <a:xfrm>
              <a:off x="2562742" y="3246188"/>
              <a:ext cx="829926" cy="448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r>
                <a:rPr lang="en-US"/>
                <a:t>=</a:t>
              </a:r>
            </a:p>
          </p:txBody>
        </p:sp>
        <p:sp>
          <p:nvSpPr>
            <p:cNvPr id="53" name="Rectangle 1"/>
            <p:cNvSpPr>
              <a:spLocks noChangeArrowheads="1"/>
            </p:cNvSpPr>
            <p:nvPr/>
          </p:nvSpPr>
          <p:spPr bwMode="auto">
            <a:xfrm>
              <a:off x="3365584" y="3323570"/>
              <a:ext cx="1234248" cy="371435"/>
            </a:xfrm>
            <a:prstGeom prst="rect">
              <a:avLst/>
            </a:prstGeom>
            <a:solidFill>
              <a:schemeClr val="accent1"/>
            </a:solidFill>
            <a:ln w="9525" algn="ctr">
              <a:solidFill>
                <a:schemeClr val="tx1"/>
              </a:solidFill>
              <a:round/>
              <a:headEnd/>
              <a:tailEnd/>
            </a:ln>
          </p:spPr>
          <p:txBody>
            <a:bodyPr/>
            <a:lstStyle/>
            <a:p>
              <a:pPr algn="r"/>
              <a:r>
                <a:rPr lang="en-US"/>
                <a:t>1.75</a:t>
              </a:r>
            </a:p>
          </p:txBody>
        </p:sp>
        <p:sp>
          <p:nvSpPr>
            <p:cNvPr id="54" name="TextBox 1"/>
            <p:cNvSpPr txBox="1">
              <a:spLocks noChangeArrowheads="1"/>
            </p:cNvSpPr>
            <p:nvPr/>
          </p:nvSpPr>
          <p:spPr bwMode="auto">
            <a:xfrm>
              <a:off x="428925" y="4397250"/>
              <a:ext cx="2373703" cy="673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spcBef>
                  <a:spcPct val="20000"/>
                </a:spcBef>
              </a:pPr>
              <a:r>
                <a:rPr lang="en-US" sz="1000" i="1">
                  <a:solidFill>
                    <a:srgbClr val="FF0000"/>
                  </a:solidFill>
                </a:rPr>
                <a:t>That’s incorrect. Try again or click on the Hint icon for a little help.</a:t>
              </a:r>
              <a:endParaRPr lang="en-US" sz="1000" i="1">
                <a:solidFill>
                  <a:srgbClr val="006600"/>
                </a:solidFill>
              </a:endParaRPr>
            </a:p>
          </p:txBody>
        </p:sp>
        <p:pic>
          <p:nvPicPr>
            <p:cNvPr id="55"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00670" y="4836395"/>
              <a:ext cx="694506" cy="694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 name="Rectangle 2"/>
            <p:cNvSpPr>
              <a:spLocks noChangeArrowheads="1"/>
            </p:cNvSpPr>
            <p:nvPr/>
          </p:nvSpPr>
          <p:spPr bwMode="auto">
            <a:xfrm>
              <a:off x="428925" y="1371600"/>
              <a:ext cx="6962475" cy="4159301"/>
            </a:xfrm>
            <a:prstGeom prst="rect">
              <a:avLst/>
            </a:prstGeom>
            <a:solidFill>
              <a:srgbClr val="E8DAB6"/>
            </a:solidFill>
            <a:ln w="9525" algn="ctr">
              <a:solidFill>
                <a:schemeClr val="tx1"/>
              </a:solidFill>
              <a:round/>
              <a:headEnd/>
              <a:tailEnd/>
            </a:ln>
          </p:spPr>
          <p:txBody>
            <a:bodyPr/>
            <a:lstStyle/>
            <a:p>
              <a:endParaRPr lang="en-US"/>
            </a:p>
          </p:txBody>
        </p:sp>
        <p:sp>
          <p:nvSpPr>
            <p:cNvPr id="57" name="Rectangle 3"/>
            <p:cNvSpPr>
              <a:spLocks noChangeArrowheads="1"/>
            </p:cNvSpPr>
            <p:nvPr/>
          </p:nvSpPr>
          <p:spPr bwMode="auto">
            <a:xfrm>
              <a:off x="428925" y="1373535"/>
              <a:ext cx="6962474" cy="539741"/>
            </a:xfrm>
            <a:prstGeom prst="rect">
              <a:avLst/>
            </a:prstGeom>
            <a:solidFill>
              <a:srgbClr val="8C4F34"/>
            </a:solidFill>
            <a:ln w="9525" algn="ctr">
              <a:solidFill>
                <a:schemeClr val="tx1"/>
              </a:solidFill>
              <a:round/>
              <a:headEnd/>
              <a:tailEnd/>
            </a:ln>
          </p:spPr>
          <p:txBody>
            <a:bodyPr/>
            <a:lstStyle/>
            <a:p>
              <a:r>
                <a:rPr lang="en-US" sz="1400" dirty="0">
                  <a:solidFill>
                    <a:schemeClr val="bg1"/>
                  </a:solidFill>
                </a:rPr>
                <a:t>Calculating the </a:t>
              </a:r>
              <a:r>
                <a:rPr lang="en-US" sz="1400" dirty="0" smtClean="0">
                  <a:solidFill>
                    <a:schemeClr val="bg1"/>
                  </a:solidFill>
                </a:rPr>
                <a:t>Rate of Return on Assets                                                                     </a:t>
              </a:r>
              <a:r>
                <a:rPr lang="en-US" sz="1400" dirty="0" smtClean="0">
                  <a:solidFill>
                    <a:schemeClr val="bg1"/>
                  </a:solidFill>
                </a:rPr>
                <a:t>X</a:t>
              </a:r>
              <a:endParaRPr lang="en-US" sz="1400" dirty="0">
                <a:solidFill>
                  <a:schemeClr val="bg1"/>
                </a:solidFill>
              </a:endParaRPr>
            </a:p>
          </p:txBody>
        </p:sp>
        <p:sp>
          <p:nvSpPr>
            <p:cNvPr id="58" name="Rectangle 3"/>
            <p:cNvSpPr>
              <a:spLocks noChangeArrowheads="1"/>
            </p:cNvSpPr>
            <p:nvPr/>
          </p:nvSpPr>
          <p:spPr bwMode="auto">
            <a:xfrm>
              <a:off x="6950321" y="1911342"/>
              <a:ext cx="427538" cy="3619559"/>
            </a:xfrm>
            <a:prstGeom prst="rect">
              <a:avLst/>
            </a:prstGeom>
            <a:solidFill>
              <a:srgbClr val="8C4F34"/>
            </a:solidFill>
            <a:ln w="9525" algn="ctr">
              <a:solidFill>
                <a:schemeClr val="tx1"/>
              </a:solidFill>
              <a:round/>
              <a:headEnd/>
              <a:tailEnd/>
            </a:ln>
          </p:spPr>
          <p:txBody>
            <a:bodyPr/>
            <a:lstStyle/>
            <a:p>
              <a:endParaRPr lang="en-US"/>
            </a:p>
          </p:txBody>
        </p:sp>
        <p:sp>
          <p:nvSpPr>
            <p:cNvPr id="59" name="Isosceles Triangle 4"/>
            <p:cNvSpPr>
              <a:spLocks noChangeArrowheads="1"/>
            </p:cNvSpPr>
            <p:nvPr/>
          </p:nvSpPr>
          <p:spPr bwMode="auto">
            <a:xfrm>
              <a:off x="6950321" y="1911342"/>
              <a:ext cx="427538" cy="290184"/>
            </a:xfrm>
            <a:prstGeom prst="triangle">
              <a:avLst>
                <a:gd name="adj" fmla="val 50000"/>
              </a:avLst>
            </a:prstGeom>
            <a:solidFill>
              <a:srgbClr val="F4F3E0"/>
            </a:solidFill>
            <a:ln w="9525" algn="ctr">
              <a:solidFill>
                <a:schemeClr val="tx1"/>
              </a:solidFill>
              <a:round/>
              <a:headEnd/>
              <a:tailEnd/>
            </a:ln>
          </p:spPr>
          <p:txBody>
            <a:bodyPr/>
            <a:lstStyle/>
            <a:p>
              <a:endParaRPr lang="en-US"/>
            </a:p>
          </p:txBody>
        </p:sp>
        <p:sp>
          <p:nvSpPr>
            <p:cNvPr id="60" name="Isosceles Triangle 25"/>
            <p:cNvSpPr>
              <a:spLocks noChangeArrowheads="1"/>
            </p:cNvSpPr>
            <p:nvPr/>
          </p:nvSpPr>
          <p:spPr bwMode="auto">
            <a:xfrm rot="10800000">
              <a:off x="6950321" y="5215569"/>
              <a:ext cx="427538" cy="290184"/>
            </a:xfrm>
            <a:prstGeom prst="triangle">
              <a:avLst>
                <a:gd name="adj" fmla="val 50000"/>
              </a:avLst>
            </a:prstGeom>
            <a:solidFill>
              <a:srgbClr val="F4F3E0"/>
            </a:solidFill>
            <a:ln w="9525" algn="ctr">
              <a:solidFill>
                <a:schemeClr val="tx1"/>
              </a:solidFill>
              <a:round/>
              <a:headEnd/>
              <a:tailEnd/>
            </a:ln>
          </p:spPr>
          <p:txBody>
            <a:bodyPr/>
            <a:lstStyle/>
            <a:p>
              <a:endParaRPr lang="en-US"/>
            </a:p>
          </p:txBody>
        </p:sp>
        <p:sp>
          <p:nvSpPr>
            <p:cNvPr id="61" name="Rectangle 5"/>
            <p:cNvSpPr>
              <a:spLocks noChangeArrowheads="1"/>
            </p:cNvSpPr>
            <p:nvPr/>
          </p:nvSpPr>
          <p:spPr bwMode="auto">
            <a:xfrm>
              <a:off x="6950321" y="4753208"/>
              <a:ext cx="427538" cy="431407"/>
            </a:xfrm>
            <a:prstGeom prst="rect">
              <a:avLst/>
            </a:prstGeom>
            <a:solidFill>
              <a:srgbClr val="E8DAB6"/>
            </a:solidFill>
            <a:ln w="9525" algn="ctr">
              <a:solidFill>
                <a:schemeClr val="tx1"/>
              </a:solidFill>
              <a:round/>
              <a:headEnd/>
              <a:tailEnd/>
            </a:ln>
          </p:spPr>
          <p:txBody>
            <a:bodyPr/>
            <a:lstStyle/>
            <a:p>
              <a:endParaRPr lang="en-US"/>
            </a:p>
          </p:txBody>
        </p:sp>
        <p:sp>
          <p:nvSpPr>
            <p:cNvPr id="62" name="TextBox 5"/>
            <p:cNvSpPr txBox="1">
              <a:spLocks noChangeArrowheads="1"/>
            </p:cNvSpPr>
            <p:nvPr/>
          </p:nvSpPr>
          <p:spPr bwMode="auto">
            <a:xfrm>
              <a:off x="527586" y="1975182"/>
              <a:ext cx="2364030"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US" sz="1100" i="1" dirty="0"/>
                <a:t>Step </a:t>
              </a:r>
              <a:r>
                <a:rPr lang="en-US" sz="1100" i="1" dirty="0"/>
                <a:t>1</a:t>
              </a:r>
              <a:r>
                <a:rPr lang="en-US" sz="1100" i="1" dirty="0" smtClean="0"/>
                <a:t>:</a:t>
              </a:r>
              <a:endParaRPr lang="en-US" sz="1100" i="1" dirty="0"/>
            </a:p>
            <a:p>
              <a:pPr eaLnBrk="1" hangingPunct="1"/>
              <a:r>
                <a:rPr lang="en-US" sz="1100" b="0" dirty="0"/>
                <a:t>Locate the </a:t>
              </a:r>
              <a:r>
                <a:rPr lang="en-US" sz="1100" b="0" dirty="0" smtClean="0"/>
                <a:t>net farm income on </a:t>
              </a:r>
              <a:r>
                <a:rPr lang="en-US" sz="1100" b="0" dirty="0"/>
                <a:t>Jack and Joanie’s income statement.</a:t>
              </a:r>
            </a:p>
            <a:p>
              <a:pPr eaLnBrk="1" hangingPunct="1"/>
              <a:endParaRPr lang="en-US" sz="1100" b="0" dirty="0"/>
            </a:p>
            <a:p>
              <a:pPr eaLnBrk="1" hangingPunct="1"/>
              <a:r>
                <a:rPr lang="en-US" sz="1100" i="1" dirty="0"/>
                <a:t>Step </a:t>
              </a:r>
              <a:r>
                <a:rPr lang="en-US" sz="1100" i="1" dirty="0" smtClean="0"/>
                <a:t>2:</a:t>
              </a:r>
              <a:endParaRPr lang="en-US" sz="1100" i="1" dirty="0"/>
            </a:p>
            <a:p>
              <a:pPr eaLnBrk="1" hangingPunct="1"/>
              <a:r>
                <a:rPr lang="en-US" sz="1100" b="0" dirty="0"/>
                <a:t>Locate the </a:t>
              </a:r>
              <a:r>
                <a:rPr lang="en-US" sz="1100" b="0" dirty="0" smtClean="0"/>
                <a:t>interest expense on </a:t>
              </a:r>
              <a:r>
                <a:rPr lang="en-US" sz="1100" b="0" dirty="0"/>
                <a:t>Jack and Joanie’s income statement.</a:t>
              </a:r>
            </a:p>
            <a:p>
              <a:pPr eaLnBrk="1" hangingPunct="1"/>
              <a:endParaRPr lang="en-US" sz="1100" b="0" dirty="0"/>
            </a:p>
            <a:p>
              <a:pPr eaLnBrk="1" hangingPunct="1"/>
              <a:r>
                <a:rPr lang="en-US" sz="1100" dirty="0"/>
                <a:t>Step </a:t>
              </a:r>
              <a:r>
                <a:rPr lang="en-US" sz="1100" dirty="0" smtClean="0"/>
                <a:t>3:</a:t>
              </a:r>
              <a:endParaRPr lang="en-US" sz="1100" dirty="0"/>
            </a:p>
            <a:p>
              <a:pPr eaLnBrk="1" hangingPunct="1"/>
              <a:r>
                <a:rPr lang="en-US" sz="1100" b="0" dirty="0" smtClean="0"/>
                <a:t>Add these two values together.</a:t>
              </a:r>
              <a:endParaRPr lang="en-US" sz="1100" b="0" dirty="0"/>
            </a:p>
          </p:txBody>
        </p:sp>
        <p:sp>
          <p:nvSpPr>
            <p:cNvPr id="66" name="TextBox 16"/>
            <p:cNvSpPr txBox="1">
              <a:spLocks noChangeArrowheads="1"/>
            </p:cNvSpPr>
            <p:nvPr/>
          </p:nvSpPr>
          <p:spPr bwMode="auto">
            <a:xfrm>
              <a:off x="455040" y="4417259"/>
              <a:ext cx="250912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r>
                <a:rPr lang="en-US" sz="1100" dirty="0" smtClean="0">
                  <a:solidFill>
                    <a:srgbClr val="8C4F34"/>
                  </a:solidFill>
                </a:rPr>
                <a:t>14,741 </a:t>
              </a:r>
              <a:r>
                <a:rPr lang="en-US" sz="1100" dirty="0" smtClean="0"/>
                <a:t>+</a:t>
              </a:r>
              <a:r>
                <a:rPr lang="en-US" sz="1100" i="1" dirty="0" smtClean="0">
                  <a:sym typeface="Symbol" pitchFamily="18" charset="2"/>
                </a:rPr>
                <a:t> </a:t>
              </a:r>
              <a:r>
                <a:rPr lang="en-US" sz="1100" dirty="0" smtClean="0">
                  <a:solidFill>
                    <a:srgbClr val="8C4F34"/>
                  </a:solidFill>
                </a:rPr>
                <a:t>2,640 </a:t>
              </a:r>
              <a:r>
                <a:rPr lang="en-US" sz="1100" dirty="0" smtClean="0"/>
                <a:t>=</a:t>
              </a:r>
              <a:r>
                <a:rPr lang="en-US" sz="1100" dirty="0" smtClean="0">
                  <a:solidFill>
                    <a:srgbClr val="8C4F34"/>
                  </a:solidFill>
                </a:rPr>
                <a:t> 17,381 </a:t>
              </a:r>
              <a:endParaRPr lang="en-US" sz="1100" dirty="0">
                <a:solidFill>
                  <a:srgbClr val="8C4F34"/>
                </a:solidFill>
              </a:endParaRPr>
            </a:p>
          </p:txBody>
        </p:sp>
      </p:grpSp>
      <p:sp>
        <p:nvSpPr>
          <p:cNvPr id="3" name="Pentagon 2"/>
          <p:cNvSpPr/>
          <p:nvPr/>
        </p:nvSpPr>
        <p:spPr>
          <a:xfrm>
            <a:off x="5784482" y="5360660"/>
            <a:ext cx="2196259" cy="845177"/>
          </a:xfrm>
          <a:prstGeom prst="homePlate">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Next Slide</a:t>
            </a:r>
            <a:endParaRPr lang="en-US" sz="2000" b="1" dirty="0"/>
          </a:p>
        </p:txBody>
      </p:sp>
      <p:pic>
        <p:nvPicPr>
          <p:cNvPr id="27" name="Picture 3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45442" y="2089484"/>
            <a:ext cx="3903939" cy="3219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 name="Picture 3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62711" y="5006636"/>
            <a:ext cx="419899" cy="116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 name="Rectangle 5"/>
          <p:cNvSpPr>
            <a:spLocks noChangeArrowheads="1"/>
          </p:cNvSpPr>
          <p:nvPr/>
        </p:nvSpPr>
        <p:spPr bwMode="auto">
          <a:xfrm>
            <a:off x="6584346" y="3699037"/>
            <a:ext cx="265035" cy="164438"/>
          </a:xfrm>
          <a:prstGeom prst="rect">
            <a:avLst/>
          </a:prstGeom>
          <a:noFill/>
          <a:ln w="127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cxnSp>
        <p:nvCxnSpPr>
          <p:cNvPr id="67" name="Straight Arrow Connector 66"/>
          <p:cNvCxnSpPr>
            <a:cxnSpLocks/>
            <a:endCxn id="68" idx="1"/>
          </p:cNvCxnSpPr>
          <p:nvPr/>
        </p:nvCxnSpPr>
        <p:spPr>
          <a:xfrm>
            <a:off x="2286000" y="2362200"/>
            <a:ext cx="4176711" cy="2702473"/>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9" name="Straight Arrow Connector 29"/>
          <p:cNvCxnSpPr>
            <a:cxnSpLocks noChangeShapeType="1"/>
            <a:endCxn id="70" idx="1"/>
          </p:cNvCxnSpPr>
          <p:nvPr/>
        </p:nvCxnSpPr>
        <p:spPr bwMode="auto">
          <a:xfrm>
            <a:off x="2286000" y="3276600"/>
            <a:ext cx="4298346" cy="504656"/>
          </a:xfrm>
          <a:prstGeom prst="straightConnector1">
            <a:avLst/>
          </a:prstGeom>
          <a:noFill/>
          <a:ln w="9525" algn="ctr">
            <a:solidFill>
              <a:srgbClr val="FF0000"/>
            </a:solidFill>
            <a:round/>
            <a:headEnd/>
            <a:tailEnd type="arrow"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2776173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Content Placeholder 2"/>
          <p:cNvSpPr>
            <a:spLocks noGrp="1"/>
          </p:cNvSpPr>
          <p:nvPr>
            <p:ph idx="1"/>
          </p:nvPr>
        </p:nvSpPr>
        <p:spPr>
          <a:xfrm>
            <a:off x="152400" y="1096962"/>
            <a:ext cx="5486400" cy="1301751"/>
          </a:xfrm>
        </p:spPr>
        <p:txBody>
          <a:bodyPr>
            <a:normAutofit fontScale="85000" lnSpcReduction="10000"/>
          </a:bodyPr>
          <a:lstStyle/>
          <a:p>
            <a:pPr marL="0" indent="0">
              <a:lnSpc>
                <a:spcPct val="150000"/>
              </a:lnSpc>
              <a:spcAft>
                <a:spcPts val="600"/>
              </a:spcAft>
              <a:buNone/>
            </a:pPr>
            <a:r>
              <a:rPr lang="en-US" dirty="0"/>
              <a:t>Calculate the Ratios, Cont.</a:t>
            </a:r>
          </a:p>
          <a:p>
            <a:pPr marL="0" indent="0">
              <a:spcAft>
                <a:spcPts val="600"/>
              </a:spcAft>
              <a:buNone/>
            </a:pPr>
            <a:r>
              <a:rPr lang="en-US" i="1" dirty="0">
                <a:solidFill>
                  <a:srgbClr val="8C4F34"/>
                </a:solidFill>
              </a:rPr>
              <a:t>Calculate Jack and Joanie’s equity/asset ratio. Click Submit to check your answers. </a:t>
            </a:r>
          </a:p>
        </p:txBody>
      </p:sp>
      <p:sp>
        <p:nvSpPr>
          <p:cNvPr id="35" name="Title 1"/>
          <p:cNvSpPr>
            <a:spLocks noGrp="1"/>
          </p:cNvSpPr>
          <p:nvPr>
            <p:ph type="title"/>
          </p:nvPr>
        </p:nvSpPr>
        <p:spPr>
          <a:xfrm>
            <a:off x="152400" y="152400"/>
            <a:ext cx="8001000" cy="792162"/>
          </a:xfrm>
        </p:spPr>
        <p:txBody>
          <a:bodyPr/>
          <a:lstStyle/>
          <a:p>
            <a:r>
              <a:rPr lang="en-US" dirty="0"/>
              <a:t>Measures of </a:t>
            </a:r>
            <a:r>
              <a:rPr lang="en-US" dirty="0" smtClean="0"/>
              <a:t>Profitability</a:t>
            </a:r>
            <a:endParaRPr lang="en-US" dirty="0"/>
          </a:p>
        </p:txBody>
      </p:sp>
      <p:grpSp>
        <p:nvGrpSpPr>
          <p:cNvPr id="5" name="Group 4"/>
          <p:cNvGrpSpPr/>
          <p:nvPr/>
        </p:nvGrpSpPr>
        <p:grpSpPr>
          <a:xfrm>
            <a:off x="249010" y="1371600"/>
            <a:ext cx="7142390" cy="4159301"/>
            <a:chOff x="249010" y="1371600"/>
            <a:chExt cx="7142390" cy="4159301"/>
          </a:xfrm>
        </p:grpSpPr>
        <p:sp>
          <p:nvSpPr>
            <p:cNvPr id="48" name="Text Box 16"/>
            <p:cNvSpPr txBox="1">
              <a:spLocks noChangeArrowheads="1"/>
            </p:cNvSpPr>
            <p:nvPr/>
          </p:nvSpPr>
          <p:spPr bwMode="auto">
            <a:xfrm>
              <a:off x="2531789" y="1688868"/>
              <a:ext cx="2449151" cy="446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spcBef>
                  <a:spcPct val="50000"/>
                </a:spcBef>
              </a:pPr>
              <a:endParaRPr lang="en-US" b="0"/>
            </a:p>
          </p:txBody>
        </p:sp>
        <p:sp>
          <p:nvSpPr>
            <p:cNvPr id="49" name="Rounded Rectangle 12"/>
            <p:cNvSpPr>
              <a:spLocks noChangeArrowheads="1"/>
            </p:cNvSpPr>
            <p:nvPr/>
          </p:nvSpPr>
          <p:spPr bwMode="auto">
            <a:xfrm>
              <a:off x="249010" y="2298254"/>
              <a:ext cx="5037590" cy="3232647"/>
            </a:xfrm>
            <a:prstGeom prst="roundRect">
              <a:avLst>
                <a:gd name="adj" fmla="val 16667"/>
              </a:avLst>
            </a:prstGeom>
            <a:solidFill>
              <a:srgbClr val="E8DAB6"/>
            </a:solidFill>
            <a:ln w="9525" algn="ctr">
              <a:solidFill>
                <a:schemeClr val="tx1"/>
              </a:solidFill>
              <a:round/>
              <a:headEnd/>
              <a:tailEnd/>
            </a:ln>
          </p:spPr>
          <p:txBody>
            <a:bodyPr/>
            <a:lstStyle/>
            <a:p>
              <a:pPr>
                <a:spcAft>
                  <a:spcPts val="300"/>
                </a:spcAft>
              </a:pPr>
              <a:r>
                <a:rPr lang="en-US" sz="1200"/>
                <a:t>Current Ratio</a:t>
              </a:r>
            </a:p>
          </p:txBody>
        </p:sp>
        <p:sp>
          <p:nvSpPr>
            <p:cNvPr id="50" name="Rounded Rectangle 13"/>
            <p:cNvSpPr>
              <a:spLocks noChangeArrowheads="1"/>
            </p:cNvSpPr>
            <p:nvPr/>
          </p:nvSpPr>
          <p:spPr bwMode="auto">
            <a:xfrm>
              <a:off x="3973036" y="5006636"/>
              <a:ext cx="1062072" cy="354024"/>
            </a:xfrm>
            <a:prstGeom prst="roundRect">
              <a:avLst>
                <a:gd name="adj" fmla="val 16667"/>
              </a:avLst>
            </a:prstGeom>
            <a:solidFill>
              <a:srgbClr val="8C4F34"/>
            </a:solidFill>
            <a:ln w="9525" algn="ctr">
              <a:solidFill>
                <a:schemeClr val="tx1"/>
              </a:solidFill>
              <a:round/>
              <a:headEnd/>
              <a:tailEnd/>
            </a:ln>
          </p:spPr>
          <p:txBody>
            <a:bodyPr/>
            <a:lstStyle/>
            <a:p>
              <a:pPr algn="ctr"/>
              <a:r>
                <a:rPr lang="en-US" sz="1100">
                  <a:solidFill>
                    <a:schemeClr val="bg1"/>
                  </a:solidFill>
                </a:rPr>
                <a:t>SUBMIT</a:t>
              </a:r>
            </a:p>
          </p:txBody>
        </p:sp>
        <p:pic>
          <p:nvPicPr>
            <p:cNvPr id="51" name="Picture 3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4441" y="2872817"/>
              <a:ext cx="1626964" cy="1361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 name="TextBox 16"/>
            <p:cNvSpPr txBox="1">
              <a:spLocks noChangeArrowheads="1"/>
            </p:cNvSpPr>
            <p:nvPr/>
          </p:nvSpPr>
          <p:spPr bwMode="auto">
            <a:xfrm>
              <a:off x="2562742" y="3246188"/>
              <a:ext cx="829926" cy="448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r>
                <a:rPr lang="en-US"/>
                <a:t>=</a:t>
              </a:r>
            </a:p>
          </p:txBody>
        </p:sp>
        <p:sp>
          <p:nvSpPr>
            <p:cNvPr id="53" name="Rectangle 1"/>
            <p:cNvSpPr>
              <a:spLocks noChangeArrowheads="1"/>
            </p:cNvSpPr>
            <p:nvPr/>
          </p:nvSpPr>
          <p:spPr bwMode="auto">
            <a:xfrm>
              <a:off x="3365584" y="3323570"/>
              <a:ext cx="1234248" cy="371435"/>
            </a:xfrm>
            <a:prstGeom prst="rect">
              <a:avLst/>
            </a:prstGeom>
            <a:solidFill>
              <a:schemeClr val="accent1"/>
            </a:solidFill>
            <a:ln w="9525" algn="ctr">
              <a:solidFill>
                <a:schemeClr val="tx1"/>
              </a:solidFill>
              <a:round/>
              <a:headEnd/>
              <a:tailEnd/>
            </a:ln>
          </p:spPr>
          <p:txBody>
            <a:bodyPr/>
            <a:lstStyle/>
            <a:p>
              <a:pPr algn="r"/>
              <a:r>
                <a:rPr lang="en-US"/>
                <a:t>1.75</a:t>
              </a:r>
            </a:p>
          </p:txBody>
        </p:sp>
        <p:sp>
          <p:nvSpPr>
            <p:cNvPr id="54" name="TextBox 1"/>
            <p:cNvSpPr txBox="1">
              <a:spLocks noChangeArrowheads="1"/>
            </p:cNvSpPr>
            <p:nvPr/>
          </p:nvSpPr>
          <p:spPr bwMode="auto">
            <a:xfrm>
              <a:off x="428925" y="4397250"/>
              <a:ext cx="2373703" cy="673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spcBef>
                  <a:spcPct val="20000"/>
                </a:spcBef>
              </a:pPr>
              <a:r>
                <a:rPr lang="en-US" sz="1000" i="1">
                  <a:solidFill>
                    <a:srgbClr val="FF0000"/>
                  </a:solidFill>
                </a:rPr>
                <a:t>That’s incorrect. Try again or click on the Hint icon for a little help.</a:t>
              </a:r>
              <a:endParaRPr lang="en-US" sz="1000" i="1">
                <a:solidFill>
                  <a:srgbClr val="006600"/>
                </a:solidFill>
              </a:endParaRPr>
            </a:p>
          </p:txBody>
        </p:sp>
        <p:pic>
          <p:nvPicPr>
            <p:cNvPr id="55"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00670" y="4836395"/>
              <a:ext cx="694506" cy="694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 name="Rectangle 2"/>
            <p:cNvSpPr>
              <a:spLocks noChangeArrowheads="1"/>
            </p:cNvSpPr>
            <p:nvPr/>
          </p:nvSpPr>
          <p:spPr bwMode="auto">
            <a:xfrm>
              <a:off x="428925" y="1371600"/>
              <a:ext cx="6962475" cy="4159301"/>
            </a:xfrm>
            <a:prstGeom prst="rect">
              <a:avLst/>
            </a:prstGeom>
            <a:solidFill>
              <a:srgbClr val="E8DAB6"/>
            </a:solidFill>
            <a:ln w="9525" algn="ctr">
              <a:solidFill>
                <a:schemeClr val="tx1"/>
              </a:solidFill>
              <a:round/>
              <a:headEnd/>
              <a:tailEnd/>
            </a:ln>
          </p:spPr>
          <p:txBody>
            <a:bodyPr/>
            <a:lstStyle/>
            <a:p>
              <a:endParaRPr lang="en-US"/>
            </a:p>
          </p:txBody>
        </p:sp>
        <p:sp>
          <p:nvSpPr>
            <p:cNvPr id="57" name="Rectangle 3"/>
            <p:cNvSpPr>
              <a:spLocks noChangeArrowheads="1"/>
            </p:cNvSpPr>
            <p:nvPr/>
          </p:nvSpPr>
          <p:spPr bwMode="auto">
            <a:xfrm>
              <a:off x="428925" y="1373535"/>
              <a:ext cx="6962474" cy="539741"/>
            </a:xfrm>
            <a:prstGeom prst="rect">
              <a:avLst/>
            </a:prstGeom>
            <a:solidFill>
              <a:srgbClr val="8C4F34"/>
            </a:solidFill>
            <a:ln w="9525" algn="ctr">
              <a:solidFill>
                <a:schemeClr val="tx1"/>
              </a:solidFill>
              <a:round/>
              <a:headEnd/>
              <a:tailEnd/>
            </a:ln>
          </p:spPr>
          <p:txBody>
            <a:bodyPr/>
            <a:lstStyle/>
            <a:p>
              <a:r>
                <a:rPr lang="en-US" sz="1400" dirty="0">
                  <a:solidFill>
                    <a:schemeClr val="bg1"/>
                  </a:solidFill>
                </a:rPr>
                <a:t>Calculating the </a:t>
              </a:r>
              <a:r>
                <a:rPr lang="en-US" sz="1400" dirty="0" smtClean="0">
                  <a:solidFill>
                    <a:schemeClr val="bg1"/>
                  </a:solidFill>
                </a:rPr>
                <a:t>Rate of Return on Assets                                                                     </a:t>
              </a:r>
              <a:r>
                <a:rPr lang="en-US" sz="1400" dirty="0" smtClean="0">
                  <a:solidFill>
                    <a:schemeClr val="bg1"/>
                  </a:solidFill>
                </a:rPr>
                <a:t>X</a:t>
              </a:r>
              <a:endParaRPr lang="en-US" sz="1400" dirty="0">
                <a:solidFill>
                  <a:schemeClr val="bg1"/>
                </a:solidFill>
              </a:endParaRPr>
            </a:p>
          </p:txBody>
        </p:sp>
        <p:sp>
          <p:nvSpPr>
            <p:cNvPr id="58" name="Rectangle 3"/>
            <p:cNvSpPr>
              <a:spLocks noChangeArrowheads="1"/>
            </p:cNvSpPr>
            <p:nvPr/>
          </p:nvSpPr>
          <p:spPr bwMode="auto">
            <a:xfrm>
              <a:off x="6950321" y="1911342"/>
              <a:ext cx="427538" cy="3619559"/>
            </a:xfrm>
            <a:prstGeom prst="rect">
              <a:avLst/>
            </a:prstGeom>
            <a:solidFill>
              <a:srgbClr val="8C4F34"/>
            </a:solidFill>
            <a:ln w="9525" algn="ctr">
              <a:solidFill>
                <a:schemeClr val="tx1"/>
              </a:solidFill>
              <a:round/>
              <a:headEnd/>
              <a:tailEnd/>
            </a:ln>
          </p:spPr>
          <p:txBody>
            <a:bodyPr/>
            <a:lstStyle/>
            <a:p>
              <a:endParaRPr lang="en-US"/>
            </a:p>
          </p:txBody>
        </p:sp>
        <p:sp>
          <p:nvSpPr>
            <p:cNvPr id="59" name="Isosceles Triangle 4"/>
            <p:cNvSpPr>
              <a:spLocks noChangeArrowheads="1"/>
            </p:cNvSpPr>
            <p:nvPr/>
          </p:nvSpPr>
          <p:spPr bwMode="auto">
            <a:xfrm>
              <a:off x="6950321" y="1911342"/>
              <a:ext cx="427538" cy="290184"/>
            </a:xfrm>
            <a:prstGeom prst="triangle">
              <a:avLst>
                <a:gd name="adj" fmla="val 50000"/>
              </a:avLst>
            </a:prstGeom>
            <a:solidFill>
              <a:srgbClr val="F4F3E0"/>
            </a:solidFill>
            <a:ln w="9525" algn="ctr">
              <a:solidFill>
                <a:schemeClr val="tx1"/>
              </a:solidFill>
              <a:round/>
              <a:headEnd/>
              <a:tailEnd/>
            </a:ln>
          </p:spPr>
          <p:txBody>
            <a:bodyPr/>
            <a:lstStyle/>
            <a:p>
              <a:endParaRPr lang="en-US"/>
            </a:p>
          </p:txBody>
        </p:sp>
        <p:sp>
          <p:nvSpPr>
            <p:cNvPr id="60" name="Isosceles Triangle 25"/>
            <p:cNvSpPr>
              <a:spLocks noChangeArrowheads="1"/>
            </p:cNvSpPr>
            <p:nvPr/>
          </p:nvSpPr>
          <p:spPr bwMode="auto">
            <a:xfrm rot="10800000">
              <a:off x="6950321" y="5215569"/>
              <a:ext cx="427538" cy="290184"/>
            </a:xfrm>
            <a:prstGeom prst="triangle">
              <a:avLst>
                <a:gd name="adj" fmla="val 50000"/>
              </a:avLst>
            </a:prstGeom>
            <a:solidFill>
              <a:srgbClr val="F4F3E0"/>
            </a:solidFill>
            <a:ln w="9525" algn="ctr">
              <a:solidFill>
                <a:schemeClr val="tx1"/>
              </a:solidFill>
              <a:round/>
              <a:headEnd/>
              <a:tailEnd/>
            </a:ln>
          </p:spPr>
          <p:txBody>
            <a:bodyPr/>
            <a:lstStyle/>
            <a:p>
              <a:endParaRPr lang="en-US"/>
            </a:p>
          </p:txBody>
        </p:sp>
        <p:sp>
          <p:nvSpPr>
            <p:cNvPr id="61" name="Rectangle 5"/>
            <p:cNvSpPr>
              <a:spLocks noChangeArrowheads="1"/>
            </p:cNvSpPr>
            <p:nvPr/>
          </p:nvSpPr>
          <p:spPr bwMode="auto">
            <a:xfrm>
              <a:off x="6950321" y="4753208"/>
              <a:ext cx="427538" cy="431407"/>
            </a:xfrm>
            <a:prstGeom prst="rect">
              <a:avLst/>
            </a:prstGeom>
            <a:solidFill>
              <a:srgbClr val="E8DAB6"/>
            </a:solidFill>
            <a:ln w="9525" algn="ctr">
              <a:solidFill>
                <a:schemeClr val="tx1"/>
              </a:solidFill>
              <a:round/>
              <a:headEnd/>
              <a:tailEnd/>
            </a:ln>
          </p:spPr>
          <p:txBody>
            <a:bodyPr/>
            <a:lstStyle/>
            <a:p>
              <a:endParaRPr lang="en-US"/>
            </a:p>
          </p:txBody>
        </p:sp>
        <p:sp>
          <p:nvSpPr>
            <p:cNvPr id="62" name="TextBox 5"/>
            <p:cNvSpPr txBox="1">
              <a:spLocks noChangeArrowheads="1"/>
            </p:cNvSpPr>
            <p:nvPr/>
          </p:nvSpPr>
          <p:spPr bwMode="auto">
            <a:xfrm>
              <a:off x="527586" y="1975182"/>
              <a:ext cx="2364030" cy="1954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US" sz="1100" i="1" dirty="0"/>
                <a:t>Step </a:t>
              </a:r>
              <a:r>
                <a:rPr lang="en-US" sz="1100" i="1" dirty="0" smtClean="0"/>
                <a:t>4:</a:t>
              </a:r>
              <a:endParaRPr lang="en-US" sz="1100" i="1" dirty="0"/>
            </a:p>
            <a:p>
              <a:pPr eaLnBrk="1" hangingPunct="1"/>
              <a:r>
                <a:rPr lang="en-US" sz="1100" b="0" dirty="0"/>
                <a:t>Locate the </a:t>
              </a:r>
              <a:r>
                <a:rPr lang="en-US" sz="1100" b="0" dirty="0" smtClean="0"/>
                <a:t>value of operation labor &amp; managemen</a:t>
              </a:r>
              <a:r>
                <a:rPr lang="en-US" sz="1100" b="0" dirty="0" smtClean="0"/>
                <a:t>t </a:t>
              </a:r>
              <a:r>
                <a:rPr lang="en-US" sz="1100" b="0" dirty="0" smtClean="0"/>
                <a:t>on </a:t>
              </a:r>
              <a:r>
                <a:rPr lang="en-US" sz="1100" b="0" dirty="0"/>
                <a:t>Jack and Joanie’s </a:t>
              </a:r>
              <a:r>
                <a:rPr lang="en-US" sz="1100" b="0" dirty="0" smtClean="0"/>
                <a:t>statement of owner equity. This represents the amount of money they paid themselves for working on and running the farm.</a:t>
              </a:r>
              <a:endParaRPr lang="en-US" sz="1100" b="0" dirty="0"/>
            </a:p>
            <a:p>
              <a:pPr eaLnBrk="1" hangingPunct="1"/>
              <a:endParaRPr lang="en-US" sz="1100" b="0" dirty="0"/>
            </a:p>
            <a:p>
              <a:pPr eaLnBrk="1" hangingPunct="1"/>
              <a:r>
                <a:rPr lang="en-US" sz="1100" i="1" dirty="0"/>
                <a:t>Step </a:t>
              </a:r>
              <a:r>
                <a:rPr lang="en-US" sz="1100" i="1" dirty="0" smtClean="0"/>
                <a:t>5:</a:t>
              </a:r>
              <a:endParaRPr lang="en-US" sz="1100" i="1" dirty="0"/>
            </a:p>
            <a:p>
              <a:pPr eaLnBrk="1" hangingPunct="1"/>
              <a:r>
                <a:rPr lang="en-US" sz="1100" b="0" dirty="0" smtClean="0"/>
                <a:t>Subtract this value from your previous total.</a:t>
              </a:r>
            </a:p>
          </p:txBody>
        </p:sp>
        <p:sp>
          <p:nvSpPr>
            <p:cNvPr id="66" name="TextBox 16"/>
            <p:cNvSpPr txBox="1">
              <a:spLocks noChangeArrowheads="1"/>
            </p:cNvSpPr>
            <p:nvPr/>
          </p:nvSpPr>
          <p:spPr bwMode="auto">
            <a:xfrm>
              <a:off x="455040" y="4127024"/>
              <a:ext cx="250912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r>
                <a:rPr lang="en-US" sz="1100" dirty="0" smtClean="0">
                  <a:solidFill>
                    <a:srgbClr val="8C4F34"/>
                  </a:solidFill>
                </a:rPr>
                <a:t>17,381 </a:t>
              </a:r>
              <a:r>
                <a:rPr lang="en-US" sz="1400" dirty="0" smtClean="0"/>
                <a:t>-</a:t>
              </a:r>
              <a:r>
                <a:rPr lang="en-US" sz="1100" i="1" dirty="0" smtClean="0">
                  <a:sym typeface="Symbol" pitchFamily="18" charset="2"/>
                </a:rPr>
                <a:t> </a:t>
              </a:r>
              <a:r>
                <a:rPr lang="en-US" sz="1100" dirty="0" smtClean="0">
                  <a:solidFill>
                    <a:srgbClr val="8C4F34"/>
                  </a:solidFill>
                </a:rPr>
                <a:t>1,474 </a:t>
              </a:r>
              <a:r>
                <a:rPr lang="en-US" sz="1100" dirty="0" smtClean="0"/>
                <a:t>=</a:t>
              </a:r>
              <a:r>
                <a:rPr lang="en-US" sz="1100" dirty="0" smtClean="0">
                  <a:solidFill>
                    <a:srgbClr val="8C4F34"/>
                  </a:solidFill>
                </a:rPr>
                <a:t> 15,907 </a:t>
              </a:r>
              <a:endParaRPr lang="en-US" sz="1100" dirty="0">
                <a:solidFill>
                  <a:srgbClr val="8C4F34"/>
                </a:solidFill>
              </a:endParaRPr>
            </a:p>
          </p:txBody>
        </p:sp>
      </p:grpSp>
      <p:sp>
        <p:nvSpPr>
          <p:cNvPr id="3" name="Pentagon 2"/>
          <p:cNvSpPr/>
          <p:nvPr/>
        </p:nvSpPr>
        <p:spPr>
          <a:xfrm>
            <a:off x="5784482" y="5360660"/>
            <a:ext cx="2196259" cy="845177"/>
          </a:xfrm>
          <a:prstGeom prst="homePlate">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Next Slide</a:t>
            </a:r>
            <a:endParaRPr lang="en-US" sz="2000" b="1" dirty="0"/>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44131" y="2062533"/>
            <a:ext cx="3905250" cy="2322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0" name="Rectangle 5"/>
          <p:cNvSpPr>
            <a:spLocks noChangeArrowheads="1"/>
          </p:cNvSpPr>
          <p:nvPr/>
        </p:nvSpPr>
        <p:spPr bwMode="auto">
          <a:xfrm>
            <a:off x="6584346" y="3233894"/>
            <a:ext cx="265035" cy="104617"/>
          </a:xfrm>
          <a:prstGeom prst="rect">
            <a:avLst/>
          </a:prstGeom>
          <a:noFill/>
          <a:ln w="127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cxnSp>
        <p:nvCxnSpPr>
          <p:cNvPr id="69" name="Straight Arrow Connector 29"/>
          <p:cNvCxnSpPr>
            <a:cxnSpLocks noChangeShapeType="1"/>
            <a:endCxn id="70" idx="1"/>
          </p:cNvCxnSpPr>
          <p:nvPr/>
        </p:nvCxnSpPr>
        <p:spPr bwMode="auto">
          <a:xfrm>
            <a:off x="2590800" y="2424111"/>
            <a:ext cx="3993546" cy="862092"/>
          </a:xfrm>
          <a:prstGeom prst="straightConnector1">
            <a:avLst/>
          </a:prstGeom>
          <a:noFill/>
          <a:ln w="9525" algn="ctr">
            <a:solidFill>
              <a:srgbClr val="FF0000"/>
            </a:solidFill>
            <a:round/>
            <a:headEnd/>
            <a:tailEnd type="arrow"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2776173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Content Placeholder 2"/>
          <p:cNvSpPr>
            <a:spLocks noGrp="1"/>
          </p:cNvSpPr>
          <p:nvPr>
            <p:ph idx="1"/>
          </p:nvPr>
        </p:nvSpPr>
        <p:spPr>
          <a:xfrm>
            <a:off x="152400" y="1096962"/>
            <a:ext cx="5486400" cy="1301751"/>
          </a:xfrm>
        </p:spPr>
        <p:txBody>
          <a:bodyPr>
            <a:normAutofit fontScale="85000" lnSpcReduction="10000"/>
          </a:bodyPr>
          <a:lstStyle/>
          <a:p>
            <a:pPr marL="0" indent="0">
              <a:lnSpc>
                <a:spcPct val="150000"/>
              </a:lnSpc>
              <a:spcAft>
                <a:spcPts val="600"/>
              </a:spcAft>
              <a:buNone/>
            </a:pPr>
            <a:r>
              <a:rPr lang="en-US" dirty="0"/>
              <a:t>Calculate the Ratios, Cont.</a:t>
            </a:r>
          </a:p>
          <a:p>
            <a:pPr marL="0" indent="0">
              <a:spcAft>
                <a:spcPts val="600"/>
              </a:spcAft>
              <a:buNone/>
            </a:pPr>
            <a:r>
              <a:rPr lang="en-US" i="1" dirty="0">
                <a:solidFill>
                  <a:srgbClr val="8C4F34"/>
                </a:solidFill>
              </a:rPr>
              <a:t>Calculate Jack and Joanie’s equity/asset ratio. Click Submit to check your answers. </a:t>
            </a:r>
          </a:p>
        </p:txBody>
      </p:sp>
      <p:sp>
        <p:nvSpPr>
          <p:cNvPr id="35" name="Title 1"/>
          <p:cNvSpPr>
            <a:spLocks noGrp="1"/>
          </p:cNvSpPr>
          <p:nvPr>
            <p:ph type="title"/>
          </p:nvPr>
        </p:nvSpPr>
        <p:spPr>
          <a:xfrm>
            <a:off x="152400" y="152400"/>
            <a:ext cx="8001000" cy="792162"/>
          </a:xfrm>
        </p:spPr>
        <p:txBody>
          <a:bodyPr/>
          <a:lstStyle/>
          <a:p>
            <a:r>
              <a:rPr lang="en-US" dirty="0"/>
              <a:t>Measures of </a:t>
            </a:r>
            <a:r>
              <a:rPr lang="en-US" dirty="0" smtClean="0"/>
              <a:t>Profitability</a:t>
            </a:r>
            <a:endParaRPr lang="en-US" dirty="0"/>
          </a:p>
        </p:txBody>
      </p:sp>
      <p:grpSp>
        <p:nvGrpSpPr>
          <p:cNvPr id="5" name="Group 4"/>
          <p:cNvGrpSpPr/>
          <p:nvPr/>
        </p:nvGrpSpPr>
        <p:grpSpPr>
          <a:xfrm>
            <a:off x="249010" y="1371600"/>
            <a:ext cx="7142390" cy="4159301"/>
            <a:chOff x="249010" y="1371600"/>
            <a:chExt cx="7142390" cy="4159301"/>
          </a:xfrm>
        </p:grpSpPr>
        <p:sp>
          <p:nvSpPr>
            <p:cNvPr id="48" name="Text Box 16"/>
            <p:cNvSpPr txBox="1">
              <a:spLocks noChangeArrowheads="1"/>
            </p:cNvSpPr>
            <p:nvPr/>
          </p:nvSpPr>
          <p:spPr bwMode="auto">
            <a:xfrm>
              <a:off x="2531789" y="1688868"/>
              <a:ext cx="2449151" cy="446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spcBef>
                  <a:spcPct val="50000"/>
                </a:spcBef>
              </a:pPr>
              <a:endParaRPr lang="en-US" b="0"/>
            </a:p>
          </p:txBody>
        </p:sp>
        <p:sp>
          <p:nvSpPr>
            <p:cNvPr id="49" name="Rounded Rectangle 12"/>
            <p:cNvSpPr>
              <a:spLocks noChangeArrowheads="1"/>
            </p:cNvSpPr>
            <p:nvPr/>
          </p:nvSpPr>
          <p:spPr bwMode="auto">
            <a:xfrm>
              <a:off x="249010" y="2298254"/>
              <a:ext cx="5037590" cy="3232647"/>
            </a:xfrm>
            <a:prstGeom prst="roundRect">
              <a:avLst>
                <a:gd name="adj" fmla="val 16667"/>
              </a:avLst>
            </a:prstGeom>
            <a:solidFill>
              <a:srgbClr val="E8DAB6"/>
            </a:solidFill>
            <a:ln w="9525" algn="ctr">
              <a:solidFill>
                <a:schemeClr val="tx1"/>
              </a:solidFill>
              <a:round/>
              <a:headEnd/>
              <a:tailEnd/>
            </a:ln>
          </p:spPr>
          <p:txBody>
            <a:bodyPr/>
            <a:lstStyle/>
            <a:p>
              <a:pPr>
                <a:spcAft>
                  <a:spcPts val="300"/>
                </a:spcAft>
              </a:pPr>
              <a:r>
                <a:rPr lang="en-US" sz="1200"/>
                <a:t>Current Ratio</a:t>
              </a:r>
            </a:p>
          </p:txBody>
        </p:sp>
        <p:sp>
          <p:nvSpPr>
            <p:cNvPr id="50" name="Rounded Rectangle 13"/>
            <p:cNvSpPr>
              <a:spLocks noChangeArrowheads="1"/>
            </p:cNvSpPr>
            <p:nvPr/>
          </p:nvSpPr>
          <p:spPr bwMode="auto">
            <a:xfrm>
              <a:off x="3973036" y="5006636"/>
              <a:ext cx="1062072" cy="354024"/>
            </a:xfrm>
            <a:prstGeom prst="roundRect">
              <a:avLst>
                <a:gd name="adj" fmla="val 16667"/>
              </a:avLst>
            </a:prstGeom>
            <a:solidFill>
              <a:srgbClr val="8C4F34"/>
            </a:solidFill>
            <a:ln w="9525" algn="ctr">
              <a:solidFill>
                <a:schemeClr val="tx1"/>
              </a:solidFill>
              <a:round/>
              <a:headEnd/>
              <a:tailEnd/>
            </a:ln>
          </p:spPr>
          <p:txBody>
            <a:bodyPr/>
            <a:lstStyle/>
            <a:p>
              <a:pPr algn="ctr"/>
              <a:r>
                <a:rPr lang="en-US" sz="1100">
                  <a:solidFill>
                    <a:schemeClr val="bg1"/>
                  </a:solidFill>
                </a:rPr>
                <a:t>SUBMIT</a:t>
              </a:r>
            </a:p>
          </p:txBody>
        </p:sp>
        <p:pic>
          <p:nvPicPr>
            <p:cNvPr id="51" name="Picture 3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4441" y="2872817"/>
              <a:ext cx="1626964" cy="1361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 name="TextBox 16"/>
            <p:cNvSpPr txBox="1">
              <a:spLocks noChangeArrowheads="1"/>
            </p:cNvSpPr>
            <p:nvPr/>
          </p:nvSpPr>
          <p:spPr bwMode="auto">
            <a:xfrm>
              <a:off x="2562742" y="3246188"/>
              <a:ext cx="829926" cy="448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r>
                <a:rPr lang="en-US"/>
                <a:t>=</a:t>
              </a:r>
            </a:p>
          </p:txBody>
        </p:sp>
        <p:sp>
          <p:nvSpPr>
            <p:cNvPr id="53" name="Rectangle 1"/>
            <p:cNvSpPr>
              <a:spLocks noChangeArrowheads="1"/>
            </p:cNvSpPr>
            <p:nvPr/>
          </p:nvSpPr>
          <p:spPr bwMode="auto">
            <a:xfrm>
              <a:off x="3365584" y="3323570"/>
              <a:ext cx="1234248" cy="371435"/>
            </a:xfrm>
            <a:prstGeom prst="rect">
              <a:avLst/>
            </a:prstGeom>
            <a:solidFill>
              <a:schemeClr val="accent1"/>
            </a:solidFill>
            <a:ln w="9525" algn="ctr">
              <a:solidFill>
                <a:schemeClr val="tx1"/>
              </a:solidFill>
              <a:round/>
              <a:headEnd/>
              <a:tailEnd/>
            </a:ln>
          </p:spPr>
          <p:txBody>
            <a:bodyPr/>
            <a:lstStyle/>
            <a:p>
              <a:pPr algn="r"/>
              <a:r>
                <a:rPr lang="en-US"/>
                <a:t>1.75</a:t>
              </a:r>
            </a:p>
          </p:txBody>
        </p:sp>
        <p:sp>
          <p:nvSpPr>
            <p:cNvPr id="54" name="TextBox 1"/>
            <p:cNvSpPr txBox="1">
              <a:spLocks noChangeArrowheads="1"/>
            </p:cNvSpPr>
            <p:nvPr/>
          </p:nvSpPr>
          <p:spPr bwMode="auto">
            <a:xfrm>
              <a:off x="428925" y="4397250"/>
              <a:ext cx="2373703" cy="673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spcBef>
                  <a:spcPct val="20000"/>
                </a:spcBef>
              </a:pPr>
              <a:r>
                <a:rPr lang="en-US" sz="1000" i="1">
                  <a:solidFill>
                    <a:srgbClr val="FF0000"/>
                  </a:solidFill>
                </a:rPr>
                <a:t>That’s incorrect. Try again or click on the Hint icon for a little help.</a:t>
              </a:r>
              <a:endParaRPr lang="en-US" sz="1000" i="1">
                <a:solidFill>
                  <a:srgbClr val="006600"/>
                </a:solidFill>
              </a:endParaRPr>
            </a:p>
          </p:txBody>
        </p:sp>
        <p:pic>
          <p:nvPicPr>
            <p:cNvPr id="55"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00670" y="4836395"/>
              <a:ext cx="694506" cy="694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 name="Rectangle 2"/>
            <p:cNvSpPr>
              <a:spLocks noChangeArrowheads="1"/>
            </p:cNvSpPr>
            <p:nvPr/>
          </p:nvSpPr>
          <p:spPr bwMode="auto">
            <a:xfrm>
              <a:off x="428925" y="1371600"/>
              <a:ext cx="6962475" cy="4159301"/>
            </a:xfrm>
            <a:prstGeom prst="rect">
              <a:avLst/>
            </a:prstGeom>
            <a:solidFill>
              <a:srgbClr val="E8DAB6"/>
            </a:solidFill>
            <a:ln w="9525" algn="ctr">
              <a:solidFill>
                <a:schemeClr val="tx1"/>
              </a:solidFill>
              <a:round/>
              <a:headEnd/>
              <a:tailEnd/>
            </a:ln>
          </p:spPr>
          <p:txBody>
            <a:bodyPr/>
            <a:lstStyle/>
            <a:p>
              <a:endParaRPr lang="en-US"/>
            </a:p>
          </p:txBody>
        </p:sp>
        <p:sp>
          <p:nvSpPr>
            <p:cNvPr id="57" name="Rectangle 3"/>
            <p:cNvSpPr>
              <a:spLocks noChangeArrowheads="1"/>
            </p:cNvSpPr>
            <p:nvPr/>
          </p:nvSpPr>
          <p:spPr bwMode="auto">
            <a:xfrm>
              <a:off x="428925" y="1373535"/>
              <a:ext cx="6962474" cy="539741"/>
            </a:xfrm>
            <a:prstGeom prst="rect">
              <a:avLst/>
            </a:prstGeom>
            <a:solidFill>
              <a:srgbClr val="8C4F34"/>
            </a:solidFill>
            <a:ln w="9525" algn="ctr">
              <a:solidFill>
                <a:schemeClr val="tx1"/>
              </a:solidFill>
              <a:round/>
              <a:headEnd/>
              <a:tailEnd/>
            </a:ln>
          </p:spPr>
          <p:txBody>
            <a:bodyPr/>
            <a:lstStyle/>
            <a:p>
              <a:r>
                <a:rPr lang="en-US" sz="1400" dirty="0">
                  <a:solidFill>
                    <a:schemeClr val="bg1"/>
                  </a:solidFill>
                </a:rPr>
                <a:t>Calculating the </a:t>
              </a:r>
              <a:r>
                <a:rPr lang="en-US" sz="1400" dirty="0" smtClean="0">
                  <a:solidFill>
                    <a:schemeClr val="bg1"/>
                  </a:solidFill>
                </a:rPr>
                <a:t>Rate of Return on Assets                                                                     </a:t>
              </a:r>
              <a:r>
                <a:rPr lang="en-US" sz="1400" dirty="0" smtClean="0">
                  <a:solidFill>
                    <a:schemeClr val="bg1"/>
                  </a:solidFill>
                </a:rPr>
                <a:t>X</a:t>
              </a:r>
              <a:endParaRPr lang="en-US" sz="1400" dirty="0">
                <a:solidFill>
                  <a:schemeClr val="bg1"/>
                </a:solidFill>
              </a:endParaRPr>
            </a:p>
          </p:txBody>
        </p:sp>
        <p:sp>
          <p:nvSpPr>
            <p:cNvPr id="58" name="Rectangle 3"/>
            <p:cNvSpPr>
              <a:spLocks noChangeArrowheads="1"/>
            </p:cNvSpPr>
            <p:nvPr/>
          </p:nvSpPr>
          <p:spPr bwMode="auto">
            <a:xfrm>
              <a:off x="6950321" y="1911342"/>
              <a:ext cx="427538" cy="3619559"/>
            </a:xfrm>
            <a:prstGeom prst="rect">
              <a:avLst/>
            </a:prstGeom>
            <a:solidFill>
              <a:srgbClr val="8C4F34"/>
            </a:solidFill>
            <a:ln w="9525" algn="ctr">
              <a:solidFill>
                <a:schemeClr val="tx1"/>
              </a:solidFill>
              <a:round/>
              <a:headEnd/>
              <a:tailEnd/>
            </a:ln>
          </p:spPr>
          <p:txBody>
            <a:bodyPr/>
            <a:lstStyle/>
            <a:p>
              <a:endParaRPr lang="en-US"/>
            </a:p>
          </p:txBody>
        </p:sp>
        <p:sp>
          <p:nvSpPr>
            <p:cNvPr id="59" name="Isosceles Triangle 4"/>
            <p:cNvSpPr>
              <a:spLocks noChangeArrowheads="1"/>
            </p:cNvSpPr>
            <p:nvPr/>
          </p:nvSpPr>
          <p:spPr bwMode="auto">
            <a:xfrm>
              <a:off x="6950321" y="1911342"/>
              <a:ext cx="427538" cy="290184"/>
            </a:xfrm>
            <a:prstGeom prst="triangle">
              <a:avLst>
                <a:gd name="adj" fmla="val 50000"/>
              </a:avLst>
            </a:prstGeom>
            <a:solidFill>
              <a:srgbClr val="F4F3E0"/>
            </a:solidFill>
            <a:ln w="9525" algn="ctr">
              <a:solidFill>
                <a:schemeClr val="tx1"/>
              </a:solidFill>
              <a:round/>
              <a:headEnd/>
              <a:tailEnd/>
            </a:ln>
          </p:spPr>
          <p:txBody>
            <a:bodyPr/>
            <a:lstStyle/>
            <a:p>
              <a:endParaRPr lang="en-US"/>
            </a:p>
          </p:txBody>
        </p:sp>
        <p:sp>
          <p:nvSpPr>
            <p:cNvPr id="60" name="Isosceles Triangle 25"/>
            <p:cNvSpPr>
              <a:spLocks noChangeArrowheads="1"/>
            </p:cNvSpPr>
            <p:nvPr/>
          </p:nvSpPr>
          <p:spPr bwMode="auto">
            <a:xfrm rot="10800000">
              <a:off x="6950321" y="5215569"/>
              <a:ext cx="427538" cy="290184"/>
            </a:xfrm>
            <a:prstGeom prst="triangle">
              <a:avLst>
                <a:gd name="adj" fmla="val 50000"/>
              </a:avLst>
            </a:prstGeom>
            <a:solidFill>
              <a:srgbClr val="F4F3E0"/>
            </a:solidFill>
            <a:ln w="9525" algn="ctr">
              <a:solidFill>
                <a:schemeClr val="tx1"/>
              </a:solidFill>
              <a:round/>
              <a:headEnd/>
              <a:tailEnd/>
            </a:ln>
          </p:spPr>
          <p:txBody>
            <a:bodyPr/>
            <a:lstStyle/>
            <a:p>
              <a:endParaRPr lang="en-US"/>
            </a:p>
          </p:txBody>
        </p:sp>
        <p:sp>
          <p:nvSpPr>
            <p:cNvPr id="61" name="Rectangle 5"/>
            <p:cNvSpPr>
              <a:spLocks noChangeArrowheads="1"/>
            </p:cNvSpPr>
            <p:nvPr/>
          </p:nvSpPr>
          <p:spPr bwMode="auto">
            <a:xfrm>
              <a:off x="6950321" y="4753208"/>
              <a:ext cx="427538" cy="431407"/>
            </a:xfrm>
            <a:prstGeom prst="rect">
              <a:avLst/>
            </a:prstGeom>
            <a:solidFill>
              <a:srgbClr val="E8DAB6"/>
            </a:solidFill>
            <a:ln w="9525" algn="ctr">
              <a:solidFill>
                <a:schemeClr val="tx1"/>
              </a:solidFill>
              <a:round/>
              <a:headEnd/>
              <a:tailEnd/>
            </a:ln>
          </p:spPr>
          <p:txBody>
            <a:bodyPr/>
            <a:lstStyle/>
            <a:p>
              <a:endParaRPr lang="en-US"/>
            </a:p>
          </p:txBody>
        </p:sp>
        <p:sp>
          <p:nvSpPr>
            <p:cNvPr id="62" name="TextBox 5"/>
            <p:cNvSpPr txBox="1">
              <a:spLocks noChangeArrowheads="1"/>
            </p:cNvSpPr>
            <p:nvPr/>
          </p:nvSpPr>
          <p:spPr bwMode="auto">
            <a:xfrm>
              <a:off x="527586" y="1975182"/>
              <a:ext cx="2364030"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US" sz="1100" i="1" dirty="0"/>
                <a:t>Step </a:t>
              </a:r>
              <a:r>
                <a:rPr lang="en-US" sz="1100" i="1" dirty="0" smtClean="0"/>
                <a:t>6:</a:t>
              </a:r>
              <a:endParaRPr lang="en-US" sz="1100" i="1" dirty="0"/>
            </a:p>
            <a:p>
              <a:pPr eaLnBrk="1" hangingPunct="1"/>
              <a:r>
                <a:rPr lang="en-US" sz="1100" b="0" dirty="0" smtClean="0"/>
                <a:t>Determine the average farm assets on </a:t>
              </a:r>
              <a:r>
                <a:rPr lang="en-US" sz="1100" b="0" dirty="0"/>
                <a:t>Jack and Joanie’s </a:t>
              </a:r>
              <a:r>
                <a:rPr lang="en-US" sz="1100" b="0" dirty="0" smtClean="0"/>
                <a:t>balance sheet by adding the total assets from the past two reporting periods and dividing it by 2.</a:t>
              </a:r>
              <a:endParaRPr lang="en-US" sz="1100" b="0" dirty="0"/>
            </a:p>
            <a:p>
              <a:pPr eaLnBrk="1" hangingPunct="1"/>
              <a:endParaRPr lang="en-US" sz="1100" b="0" dirty="0" smtClean="0"/>
            </a:p>
            <a:p>
              <a:pPr eaLnBrk="1" hangingPunct="1"/>
              <a:endParaRPr lang="en-US" sz="1100" b="0" dirty="0"/>
            </a:p>
            <a:p>
              <a:pPr eaLnBrk="1" hangingPunct="1"/>
              <a:endParaRPr lang="en-US" sz="1100" b="0" dirty="0"/>
            </a:p>
            <a:p>
              <a:pPr eaLnBrk="1" hangingPunct="1"/>
              <a:r>
                <a:rPr lang="en-US" sz="1100" i="1" dirty="0"/>
                <a:t>Step </a:t>
              </a:r>
              <a:r>
                <a:rPr lang="en-US" sz="1100" i="1" dirty="0" smtClean="0"/>
                <a:t>7:</a:t>
              </a:r>
              <a:endParaRPr lang="en-US" sz="1100" i="1" dirty="0"/>
            </a:p>
            <a:p>
              <a:pPr eaLnBrk="1" hangingPunct="1"/>
              <a:r>
                <a:rPr lang="en-US" sz="1100" b="0" dirty="0" smtClean="0"/>
                <a:t>Divide the result of Step 5 by this value.</a:t>
              </a:r>
              <a:endParaRPr lang="en-US" sz="1100" b="0" dirty="0"/>
            </a:p>
          </p:txBody>
        </p:sp>
      </p:grpSp>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44131" y="2089484"/>
            <a:ext cx="3905250" cy="2852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0" name="Rectangle 5"/>
          <p:cNvSpPr>
            <a:spLocks noChangeArrowheads="1"/>
          </p:cNvSpPr>
          <p:nvPr/>
        </p:nvSpPr>
        <p:spPr bwMode="auto">
          <a:xfrm>
            <a:off x="6248401" y="3102222"/>
            <a:ext cx="600980" cy="121988"/>
          </a:xfrm>
          <a:prstGeom prst="rect">
            <a:avLst/>
          </a:prstGeom>
          <a:noFill/>
          <a:ln w="127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cxnSp>
        <p:nvCxnSpPr>
          <p:cNvPr id="69" name="Straight Arrow Connector 29"/>
          <p:cNvCxnSpPr>
            <a:cxnSpLocks noChangeShapeType="1"/>
            <a:endCxn id="70" idx="1"/>
          </p:cNvCxnSpPr>
          <p:nvPr/>
        </p:nvCxnSpPr>
        <p:spPr bwMode="auto">
          <a:xfrm>
            <a:off x="2590800" y="2438400"/>
            <a:ext cx="3657601" cy="724816"/>
          </a:xfrm>
          <a:prstGeom prst="straightConnector1">
            <a:avLst/>
          </a:prstGeom>
          <a:noFill/>
          <a:ln w="9525" algn="ctr">
            <a:solidFill>
              <a:srgbClr val="FF0000"/>
            </a:solidFill>
            <a:round/>
            <a:headEnd/>
            <a:tailEnd type="arrow" w="med" len="med"/>
          </a:ln>
          <a:extLst>
            <a:ext uri="{909E8E84-426E-40DD-AFC4-6F175D3DCCD1}">
              <a14:hiddenFill xmlns:a14="http://schemas.microsoft.com/office/drawing/2010/main">
                <a:noFill/>
              </a14:hiddenFill>
            </a:ext>
          </a:extLst>
        </p:spPr>
      </p:cxnSp>
      <p:grpSp>
        <p:nvGrpSpPr>
          <p:cNvPr id="28" name="Group 27"/>
          <p:cNvGrpSpPr/>
          <p:nvPr/>
        </p:nvGrpSpPr>
        <p:grpSpPr>
          <a:xfrm>
            <a:off x="380394" y="3115383"/>
            <a:ext cx="2515206" cy="451406"/>
            <a:chOff x="380394" y="3115383"/>
            <a:chExt cx="2515206" cy="451406"/>
          </a:xfrm>
        </p:grpSpPr>
        <p:sp>
          <p:nvSpPr>
            <p:cNvPr id="47" name="TextBox 16"/>
            <p:cNvSpPr txBox="1">
              <a:spLocks noChangeArrowheads="1"/>
            </p:cNvSpPr>
            <p:nvPr/>
          </p:nvSpPr>
          <p:spPr bwMode="auto">
            <a:xfrm>
              <a:off x="380394" y="3115383"/>
              <a:ext cx="2515206" cy="451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lnSpc>
                  <a:spcPts val="1400"/>
                </a:lnSpc>
              </a:pPr>
              <a:r>
                <a:rPr lang="en-US" sz="1100" dirty="0" smtClean="0">
                  <a:solidFill>
                    <a:srgbClr val="8C4F34"/>
                  </a:solidFill>
                </a:rPr>
                <a:t>          139,544 </a:t>
              </a:r>
              <a:r>
                <a:rPr lang="en-US" sz="1100" dirty="0" smtClean="0"/>
                <a:t>+</a:t>
              </a:r>
              <a:r>
                <a:rPr lang="en-US" sz="1100" i="1" dirty="0" smtClean="0">
                  <a:sym typeface="Symbol" pitchFamily="18" charset="2"/>
                </a:rPr>
                <a:t> </a:t>
              </a:r>
              <a:r>
                <a:rPr lang="en-US" sz="1100" dirty="0" smtClean="0">
                  <a:solidFill>
                    <a:srgbClr val="8C4F34"/>
                  </a:solidFill>
                </a:rPr>
                <a:t>136,466</a:t>
              </a:r>
              <a:br>
                <a:rPr lang="en-US" sz="1100" dirty="0" smtClean="0">
                  <a:solidFill>
                    <a:srgbClr val="8C4F34"/>
                  </a:solidFill>
                </a:rPr>
              </a:br>
              <a:r>
                <a:rPr lang="en-US" sz="1100" dirty="0" smtClean="0">
                  <a:solidFill>
                    <a:srgbClr val="8C4F34"/>
                  </a:solidFill>
                </a:rPr>
                <a:t>                       2</a:t>
              </a:r>
            </a:p>
          </p:txBody>
        </p:sp>
        <p:cxnSp>
          <p:nvCxnSpPr>
            <p:cNvPr id="23" name="Straight Connector 22"/>
            <p:cNvCxnSpPr/>
            <p:nvPr/>
          </p:nvCxnSpPr>
          <p:spPr>
            <a:xfrm>
              <a:off x="843255" y="3335588"/>
              <a:ext cx="121022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3" name="TextBox 16"/>
            <p:cNvSpPr txBox="1">
              <a:spLocks noChangeArrowheads="1"/>
            </p:cNvSpPr>
            <p:nvPr/>
          </p:nvSpPr>
          <p:spPr bwMode="auto">
            <a:xfrm>
              <a:off x="2055930" y="3192765"/>
              <a:ext cx="812496"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US" sz="1100" dirty="0" smtClean="0"/>
                <a:t>=</a:t>
              </a:r>
              <a:r>
                <a:rPr lang="en-US" sz="1100" dirty="0" smtClean="0">
                  <a:solidFill>
                    <a:srgbClr val="8C4F34"/>
                  </a:solidFill>
                </a:rPr>
                <a:t> 138,005</a:t>
              </a:r>
            </a:p>
          </p:txBody>
        </p:sp>
      </p:grpSp>
      <p:grpSp>
        <p:nvGrpSpPr>
          <p:cNvPr id="65" name="Group 64"/>
          <p:cNvGrpSpPr/>
          <p:nvPr/>
        </p:nvGrpSpPr>
        <p:grpSpPr>
          <a:xfrm>
            <a:off x="728501" y="4062833"/>
            <a:ext cx="2202957" cy="451406"/>
            <a:chOff x="380394" y="3115383"/>
            <a:chExt cx="2515206" cy="451406"/>
          </a:xfrm>
        </p:grpSpPr>
        <p:sp>
          <p:nvSpPr>
            <p:cNvPr id="72" name="TextBox 16"/>
            <p:cNvSpPr txBox="1">
              <a:spLocks noChangeArrowheads="1"/>
            </p:cNvSpPr>
            <p:nvPr/>
          </p:nvSpPr>
          <p:spPr bwMode="auto">
            <a:xfrm>
              <a:off x="380394" y="3115383"/>
              <a:ext cx="2515206" cy="451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lnSpc>
                  <a:spcPts val="1400"/>
                </a:lnSpc>
              </a:pPr>
              <a:r>
                <a:rPr lang="en-US" sz="1100" dirty="0" smtClean="0">
                  <a:solidFill>
                    <a:srgbClr val="8C4F34"/>
                  </a:solidFill>
                </a:rPr>
                <a:t>          15,907</a:t>
              </a:r>
              <a:br>
                <a:rPr lang="en-US" sz="1100" dirty="0" smtClean="0">
                  <a:solidFill>
                    <a:srgbClr val="8C4F34"/>
                  </a:solidFill>
                </a:rPr>
              </a:br>
              <a:r>
                <a:rPr lang="en-US" sz="1100" dirty="0" smtClean="0">
                  <a:solidFill>
                    <a:srgbClr val="8C4F34"/>
                  </a:solidFill>
                </a:rPr>
                <a:t>        138,005</a:t>
              </a:r>
            </a:p>
          </p:txBody>
        </p:sp>
        <p:cxnSp>
          <p:nvCxnSpPr>
            <p:cNvPr id="73" name="Straight Connector 72"/>
            <p:cNvCxnSpPr/>
            <p:nvPr/>
          </p:nvCxnSpPr>
          <p:spPr>
            <a:xfrm>
              <a:off x="741774" y="3335588"/>
              <a:ext cx="6983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4" name="TextBox 16"/>
            <p:cNvSpPr txBox="1">
              <a:spLocks noChangeArrowheads="1"/>
            </p:cNvSpPr>
            <p:nvPr/>
          </p:nvSpPr>
          <p:spPr bwMode="auto">
            <a:xfrm>
              <a:off x="1464811" y="3192765"/>
              <a:ext cx="812496"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US" sz="1100" dirty="0" smtClean="0"/>
                <a:t>=</a:t>
              </a:r>
              <a:r>
                <a:rPr lang="en-US" sz="1100" dirty="0" smtClean="0">
                  <a:solidFill>
                    <a:srgbClr val="8C4F34"/>
                  </a:solidFill>
                </a:rPr>
                <a:t> 0.12</a:t>
              </a:r>
            </a:p>
          </p:txBody>
        </p:sp>
      </p:grpSp>
    </p:spTree>
    <p:extLst>
      <p:ext uri="{BB962C8B-B14F-4D97-AF65-F5344CB8AC3E}">
        <p14:creationId xmlns:p14="http://schemas.microsoft.com/office/powerpoint/2010/main" val="14213822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Content Placeholder 2"/>
          <p:cNvSpPr>
            <a:spLocks noGrp="1"/>
          </p:cNvSpPr>
          <p:nvPr>
            <p:ph idx="1"/>
          </p:nvPr>
        </p:nvSpPr>
        <p:spPr>
          <a:xfrm>
            <a:off x="152400" y="1096962"/>
            <a:ext cx="5334000" cy="1301751"/>
          </a:xfrm>
        </p:spPr>
        <p:txBody>
          <a:bodyPr>
            <a:normAutofit fontScale="92500" lnSpcReduction="10000"/>
          </a:bodyPr>
          <a:lstStyle/>
          <a:p>
            <a:pPr marL="0" indent="0">
              <a:lnSpc>
                <a:spcPct val="150000"/>
              </a:lnSpc>
              <a:spcAft>
                <a:spcPts val="600"/>
              </a:spcAft>
              <a:buNone/>
            </a:pPr>
            <a:r>
              <a:rPr lang="en-US" dirty="0">
                <a:solidFill>
                  <a:srgbClr val="A04C04"/>
                </a:solidFill>
              </a:rPr>
              <a:t>Calculate the </a:t>
            </a:r>
            <a:r>
              <a:rPr lang="en-US" dirty="0" smtClean="0">
                <a:solidFill>
                  <a:srgbClr val="A04C04"/>
                </a:solidFill>
              </a:rPr>
              <a:t>Ratios</a:t>
            </a:r>
          </a:p>
          <a:p>
            <a:pPr marL="0" indent="0">
              <a:spcAft>
                <a:spcPts val="600"/>
              </a:spcAft>
              <a:buNone/>
            </a:pPr>
            <a:r>
              <a:rPr lang="en-US" sz="1600" b="0" i="1" dirty="0" smtClean="0"/>
              <a:t>Download </a:t>
            </a:r>
            <a:r>
              <a:rPr lang="en-US" sz="1600" b="0" i="1" u="sng" dirty="0" smtClean="0"/>
              <a:t>Jack and Joanie’s financial statements. </a:t>
            </a:r>
            <a:br>
              <a:rPr lang="en-US" sz="1600" b="0" i="1" u="sng" dirty="0" smtClean="0"/>
            </a:br>
            <a:r>
              <a:rPr lang="en-US" sz="1600" b="0" i="1" dirty="0" smtClean="0"/>
              <a:t>Then, calculate the rate of return on assets.</a:t>
            </a:r>
            <a:br>
              <a:rPr lang="en-US" sz="1600" b="0" i="1" dirty="0" smtClean="0"/>
            </a:br>
            <a:r>
              <a:rPr lang="en-US" sz="1600" b="0" i="1" dirty="0" smtClean="0"/>
              <a:t>Click Submit to check your answers. </a:t>
            </a:r>
            <a:endParaRPr lang="en-US" sz="1600" b="0" i="1" dirty="0"/>
          </a:p>
        </p:txBody>
      </p:sp>
      <p:sp>
        <p:nvSpPr>
          <p:cNvPr id="38" name="Title 1"/>
          <p:cNvSpPr>
            <a:spLocks noGrp="1"/>
          </p:cNvSpPr>
          <p:nvPr>
            <p:ph type="title"/>
          </p:nvPr>
        </p:nvSpPr>
        <p:spPr>
          <a:xfrm>
            <a:off x="152400" y="152400"/>
            <a:ext cx="8001000" cy="792162"/>
          </a:xfrm>
        </p:spPr>
        <p:txBody>
          <a:bodyPr/>
          <a:lstStyle/>
          <a:p>
            <a:r>
              <a:rPr lang="en-US" dirty="0"/>
              <a:t>Measures of Profitability</a:t>
            </a:r>
          </a:p>
        </p:txBody>
      </p:sp>
      <p:sp>
        <p:nvSpPr>
          <p:cNvPr id="20" name="Rectangle 19"/>
          <p:cNvSpPr/>
          <p:nvPr/>
        </p:nvSpPr>
        <p:spPr>
          <a:xfrm>
            <a:off x="5181600" y="5943600"/>
            <a:ext cx="4572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852" y="2640348"/>
            <a:ext cx="5029200" cy="3313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297990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Content Placeholder 2"/>
          <p:cNvSpPr>
            <a:spLocks noGrp="1"/>
          </p:cNvSpPr>
          <p:nvPr>
            <p:ph idx="1"/>
          </p:nvPr>
        </p:nvSpPr>
        <p:spPr>
          <a:xfrm>
            <a:off x="152400" y="1096962"/>
            <a:ext cx="5334000" cy="1301751"/>
          </a:xfrm>
        </p:spPr>
        <p:txBody>
          <a:bodyPr>
            <a:normAutofit fontScale="92500" lnSpcReduction="10000"/>
          </a:bodyPr>
          <a:lstStyle/>
          <a:p>
            <a:pPr marL="0" indent="0">
              <a:lnSpc>
                <a:spcPct val="150000"/>
              </a:lnSpc>
              <a:spcAft>
                <a:spcPts val="600"/>
              </a:spcAft>
              <a:buNone/>
            </a:pPr>
            <a:r>
              <a:rPr lang="en-US" dirty="0">
                <a:solidFill>
                  <a:srgbClr val="A04C04"/>
                </a:solidFill>
              </a:rPr>
              <a:t>Calculate the </a:t>
            </a:r>
            <a:r>
              <a:rPr lang="en-US" dirty="0" smtClean="0">
                <a:solidFill>
                  <a:srgbClr val="A04C04"/>
                </a:solidFill>
              </a:rPr>
              <a:t>Ratios</a:t>
            </a:r>
          </a:p>
          <a:p>
            <a:pPr marL="0" indent="0">
              <a:spcAft>
                <a:spcPts val="600"/>
              </a:spcAft>
              <a:buNone/>
            </a:pPr>
            <a:r>
              <a:rPr lang="en-US" sz="1600" b="0" i="1" dirty="0" smtClean="0"/>
              <a:t>Download </a:t>
            </a:r>
            <a:r>
              <a:rPr lang="en-US" sz="1600" b="0" i="1" u="sng" dirty="0" smtClean="0"/>
              <a:t>Jack and Joanie’s financial statements. </a:t>
            </a:r>
            <a:br>
              <a:rPr lang="en-US" sz="1600" b="0" i="1" u="sng" dirty="0" smtClean="0"/>
            </a:br>
            <a:r>
              <a:rPr lang="en-US" sz="1600" b="0" i="1" dirty="0" smtClean="0"/>
              <a:t>Then, calculate the rate of return on assets.</a:t>
            </a:r>
            <a:br>
              <a:rPr lang="en-US" sz="1600" b="0" i="1" dirty="0" smtClean="0"/>
            </a:br>
            <a:r>
              <a:rPr lang="en-US" sz="1600" b="0" i="1" dirty="0" smtClean="0"/>
              <a:t>Click Submit to check your answers. </a:t>
            </a:r>
            <a:endParaRPr lang="en-US" sz="1600" b="0" i="1" dirty="0"/>
          </a:p>
        </p:txBody>
      </p:sp>
      <p:sp>
        <p:nvSpPr>
          <p:cNvPr id="42" name="Title 1"/>
          <p:cNvSpPr>
            <a:spLocks noGrp="1"/>
          </p:cNvSpPr>
          <p:nvPr>
            <p:ph type="title"/>
          </p:nvPr>
        </p:nvSpPr>
        <p:spPr>
          <a:xfrm>
            <a:off x="152400" y="152400"/>
            <a:ext cx="8001000" cy="792162"/>
          </a:xfrm>
        </p:spPr>
        <p:txBody>
          <a:bodyPr/>
          <a:lstStyle/>
          <a:p>
            <a:r>
              <a:rPr lang="en-US" dirty="0"/>
              <a:t>Measures of Profitability</a:t>
            </a:r>
          </a:p>
        </p:txBody>
      </p:sp>
      <p:pic>
        <p:nvPicPr>
          <p:cNvPr id="43" name="Picture 4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2598455"/>
            <a:ext cx="5030476" cy="3329393"/>
          </a:xfrm>
          <a:prstGeom prst="rect">
            <a:avLst/>
          </a:prstGeom>
        </p:spPr>
      </p:pic>
    </p:spTree>
    <p:extLst>
      <p:ext uri="{BB962C8B-B14F-4D97-AF65-F5344CB8AC3E}">
        <p14:creationId xmlns:p14="http://schemas.microsoft.com/office/powerpoint/2010/main" val="17843694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Content Placeholder 2"/>
          <p:cNvSpPr>
            <a:spLocks noGrp="1"/>
          </p:cNvSpPr>
          <p:nvPr>
            <p:ph idx="1"/>
          </p:nvPr>
        </p:nvSpPr>
        <p:spPr>
          <a:xfrm>
            <a:off x="152400" y="1096962"/>
            <a:ext cx="5486400" cy="1301751"/>
          </a:xfrm>
        </p:spPr>
        <p:txBody>
          <a:bodyPr>
            <a:normAutofit fontScale="85000" lnSpcReduction="10000"/>
          </a:bodyPr>
          <a:lstStyle/>
          <a:p>
            <a:pPr marL="0" indent="0">
              <a:lnSpc>
                <a:spcPct val="150000"/>
              </a:lnSpc>
              <a:spcAft>
                <a:spcPts val="600"/>
              </a:spcAft>
              <a:buNone/>
            </a:pPr>
            <a:r>
              <a:rPr lang="en-US" dirty="0"/>
              <a:t>Calculate the Ratios, Cont.</a:t>
            </a:r>
          </a:p>
          <a:p>
            <a:pPr marL="0" indent="0">
              <a:spcAft>
                <a:spcPts val="600"/>
              </a:spcAft>
              <a:buNone/>
            </a:pPr>
            <a:r>
              <a:rPr lang="en-US" i="1" dirty="0">
                <a:solidFill>
                  <a:srgbClr val="8C4F34"/>
                </a:solidFill>
              </a:rPr>
              <a:t>Calculate Jack and Joanie’s equity/asset ratio. Click Submit to check your answers. </a:t>
            </a:r>
          </a:p>
        </p:txBody>
      </p:sp>
      <p:sp>
        <p:nvSpPr>
          <p:cNvPr id="35" name="Title 1"/>
          <p:cNvSpPr>
            <a:spLocks noGrp="1"/>
          </p:cNvSpPr>
          <p:nvPr>
            <p:ph type="title"/>
          </p:nvPr>
        </p:nvSpPr>
        <p:spPr>
          <a:xfrm>
            <a:off x="152400" y="152400"/>
            <a:ext cx="8001000" cy="792162"/>
          </a:xfrm>
        </p:spPr>
        <p:txBody>
          <a:bodyPr/>
          <a:lstStyle/>
          <a:p>
            <a:r>
              <a:rPr lang="en-US" dirty="0"/>
              <a:t>Measures of </a:t>
            </a:r>
            <a:r>
              <a:rPr lang="en-US" dirty="0" smtClean="0"/>
              <a:t>Profitability</a:t>
            </a:r>
            <a:endParaRPr lang="en-US" dirty="0"/>
          </a:p>
        </p:txBody>
      </p:sp>
      <p:grpSp>
        <p:nvGrpSpPr>
          <p:cNvPr id="5" name="Group 4"/>
          <p:cNvGrpSpPr/>
          <p:nvPr/>
        </p:nvGrpSpPr>
        <p:grpSpPr>
          <a:xfrm>
            <a:off x="249010" y="1371600"/>
            <a:ext cx="7142390" cy="4159301"/>
            <a:chOff x="249010" y="1371600"/>
            <a:chExt cx="7142390" cy="4159301"/>
          </a:xfrm>
        </p:grpSpPr>
        <p:sp>
          <p:nvSpPr>
            <p:cNvPr id="48" name="Text Box 16"/>
            <p:cNvSpPr txBox="1">
              <a:spLocks noChangeArrowheads="1"/>
            </p:cNvSpPr>
            <p:nvPr/>
          </p:nvSpPr>
          <p:spPr bwMode="auto">
            <a:xfrm>
              <a:off x="2531789" y="1688868"/>
              <a:ext cx="2449151" cy="446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spcBef>
                  <a:spcPct val="50000"/>
                </a:spcBef>
              </a:pPr>
              <a:endParaRPr lang="en-US" b="0"/>
            </a:p>
          </p:txBody>
        </p:sp>
        <p:sp>
          <p:nvSpPr>
            <p:cNvPr id="49" name="Rounded Rectangle 12"/>
            <p:cNvSpPr>
              <a:spLocks noChangeArrowheads="1"/>
            </p:cNvSpPr>
            <p:nvPr/>
          </p:nvSpPr>
          <p:spPr bwMode="auto">
            <a:xfrm>
              <a:off x="249010" y="2298254"/>
              <a:ext cx="5037590" cy="3232647"/>
            </a:xfrm>
            <a:prstGeom prst="roundRect">
              <a:avLst>
                <a:gd name="adj" fmla="val 16667"/>
              </a:avLst>
            </a:prstGeom>
            <a:solidFill>
              <a:srgbClr val="E8DAB6"/>
            </a:solidFill>
            <a:ln w="9525" algn="ctr">
              <a:solidFill>
                <a:schemeClr val="tx1"/>
              </a:solidFill>
              <a:round/>
              <a:headEnd/>
              <a:tailEnd/>
            </a:ln>
          </p:spPr>
          <p:txBody>
            <a:bodyPr/>
            <a:lstStyle/>
            <a:p>
              <a:pPr>
                <a:spcAft>
                  <a:spcPts val="300"/>
                </a:spcAft>
              </a:pPr>
              <a:r>
                <a:rPr lang="en-US" sz="1200"/>
                <a:t>Current Ratio</a:t>
              </a:r>
            </a:p>
          </p:txBody>
        </p:sp>
        <p:sp>
          <p:nvSpPr>
            <p:cNvPr id="50" name="Rounded Rectangle 13"/>
            <p:cNvSpPr>
              <a:spLocks noChangeArrowheads="1"/>
            </p:cNvSpPr>
            <p:nvPr/>
          </p:nvSpPr>
          <p:spPr bwMode="auto">
            <a:xfrm>
              <a:off x="3973036" y="5006636"/>
              <a:ext cx="1062072" cy="354024"/>
            </a:xfrm>
            <a:prstGeom prst="roundRect">
              <a:avLst>
                <a:gd name="adj" fmla="val 16667"/>
              </a:avLst>
            </a:prstGeom>
            <a:solidFill>
              <a:srgbClr val="8C4F34"/>
            </a:solidFill>
            <a:ln w="9525" algn="ctr">
              <a:solidFill>
                <a:schemeClr val="tx1"/>
              </a:solidFill>
              <a:round/>
              <a:headEnd/>
              <a:tailEnd/>
            </a:ln>
          </p:spPr>
          <p:txBody>
            <a:bodyPr/>
            <a:lstStyle/>
            <a:p>
              <a:pPr algn="ctr"/>
              <a:r>
                <a:rPr lang="en-US" sz="1100">
                  <a:solidFill>
                    <a:schemeClr val="bg1"/>
                  </a:solidFill>
                </a:rPr>
                <a:t>SUBMIT</a:t>
              </a:r>
            </a:p>
          </p:txBody>
        </p:sp>
        <p:pic>
          <p:nvPicPr>
            <p:cNvPr id="51" name="Picture 3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4441" y="2872817"/>
              <a:ext cx="1626964" cy="1361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 name="TextBox 16"/>
            <p:cNvSpPr txBox="1">
              <a:spLocks noChangeArrowheads="1"/>
            </p:cNvSpPr>
            <p:nvPr/>
          </p:nvSpPr>
          <p:spPr bwMode="auto">
            <a:xfrm>
              <a:off x="2562742" y="3246188"/>
              <a:ext cx="829926" cy="448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r>
                <a:rPr lang="en-US"/>
                <a:t>=</a:t>
              </a:r>
            </a:p>
          </p:txBody>
        </p:sp>
        <p:sp>
          <p:nvSpPr>
            <p:cNvPr id="53" name="Rectangle 1"/>
            <p:cNvSpPr>
              <a:spLocks noChangeArrowheads="1"/>
            </p:cNvSpPr>
            <p:nvPr/>
          </p:nvSpPr>
          <p:spPr bwMode="auto">
            <a:xfrm>
              <a:off x="3365584" y="3323570"/>
              <a:ext cx="1234248" cy="371435"/>
            </a:xfrm>
            <a:prstGeom prst="rect">
              <a:avLst/>
            </a:prstGeom>
            <a:solidFill>
              <a:schemeClr val="accent1"/>
            </a:solidFill>
            <a:ln w="9525" algn="ctr">
              <a:solidFill>
                <a:schemeClr val="tx1"/>
              </a:solidFill>
              <a:round/>
              <a:headEnd/>
              <a:tailEnd/>
            </a:ln>
          </p:spPr>
          <p:txBody>
            <a:bodyPr/>
            <a:lstStyle/>
            <a:p>
              <a:pPr algn="r"/>
              <a:r>
                <a:rPr lang="en-US"/>
                <a:t>1.75</a:t>
              </a:r>
            </a:p>
          </p:txBody>
        </p:sp>
        <p:sp>
          <p:nvSpPr>
            <p:cNvPr id="54" name="TextBox 1"/>
            <p:cNvSpPr txBox="1">
              <a:spLocks noChangeArrowheads="1"/>
            </p:cNvSpPr>
            <p:nvPr/>
          </p:nvSpPr>
          <p:spPr bwMode="auto">
            <a:xfrm>
              <a:off x="428925" y="4397250"/>
              <a:ext cx="2373703" cy="673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spcBef>
                  <a:spcPct val="20000"/>
                </a:spcBef>
              </a:pPr>
              <a:r>
                <a:rPr lang="en-US" sz="1000" i="1">
                  <a:solidFill>
                    <a:srgbClr val="FF0000"/>
                  </a:solidFill>
                </a:rPr>
                <a:t>That’s incorrect. Try again or click on the Hint icon for a little help.</a:t>
              </a:r>
              <a:endParaRPr lang="en-US" sz="1000" i="1">
                <a:solidFill>
                  <a:srgbClr val="006600"/>
                </a:solidFill>
              </a:endParaRPr>
            </a:p>
          </p:txBody>
        </p:sp>
        <p:pic>
          <p:nvPicPr>
            <p:cNvPr id="55"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00670" y="4836395"/>
              <a:ext cx="694506" cy="694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 name="Rectangle 2"/>
            <p:cNvSpPr>
              <a:spLocks noChangeArrowheads="1"/>
            </p:cNvSpPr>
            <p:nvPr/>
          </p:nvSpPr>
          <p:spPr bwMode="auto">
            <a:xfrm>
              <a:off x="428925" y="1371600"/>
              <a:ext cx="6962475" cy="4159301"/>
            </a:xfrm>
            <a:prstGeom prst="rect">
              <a:avLst/>
            </a:prstGeom>
            <a:solidFill>
              <a:srgbClr val="E8DAB6"/>
            </a:solidFill>
            <a:ln w="9525" algn="ctr">
              <a:solidFill>
                <a:schemeClr val="tx1"/>
              </a:solidFill>
              <a:round/>
              <a:headEnd/>
              <a:tailEnd/>
            </a:ln>
          </p:spPr>
          <p:txBody>
            <a:bodyPr/>
            <a:lstStyle/>
            <a:p>
              <a:endParaRPr lang="en-US"/>
            </a:p>
          </p:txBody>
        </p:sp>
        <p:sp>
          <p:nvSpPr>
            <p:cNvPr id="57" name="Rectangle 3"/>
            <p:cNvSpPr>
              <a:spLocks noChangeArrowheads="1"/>
            </p:cNvSpPr>
            <p:nvPr/>
          </p:nvSpPr>
          <p:spPr bwMode="auto">
            <a:xfrm>
              <a:off x="428925" y="1373535"/>
              <a:ext cx="6962474" cy="539741"/>
            </a:xfrm>
            <a:prstGeom prst="rect">
              <a:avLst/>
            </a:prstGeom>
            <a:solidFill>
              <a:srgbClr val="8C4F34"/>
            </a:solidFill>
            <a:ln w="9525" algn="ctr">
              <a:solidFill>
                <a:schemeClr val="tx1"/>
              </a:solidFill>
              <a:round/>
              <a:headEnd/>
              <a:tailEnd/>
            </a:ln>
          </p:spPr>
          <p:txBody>
            <a:bodyPr/>
            <a:lstStyle/>
            <a:p>
              <a:r>
                <a:rPr lang="en-US" sz="1400" dirty="0">
                  <a:solidFill>
                    <a:schemeClr val="bg1"/>
                  </a:solidFill>
                </a:rPr>
                <a:t>Calculating the Rate of Return on Equity                                                                       X</a:t>
              </a:r>
              <a:endParaRPr lang="en-US" sz="1400" dirty="0">
                <a:solidFill>
                  <a:schemeClr val="bg1"/>
                </a:solidFill>
              </a:endParaRPr>
            </a:p>
          </p:txBody>
        </p:sp>
        <p:sp>
          <p:nvSpPr>
            <p:cNvPr id="58" name="Rectangle 3"/>
            <p:cNvSpPr>
              <a:spLocks noChangeArrowheads="1"/>
            </p:cNvSpPr>
            <p:nvPr/>
          </p:nvSpPr>
          <p:spPr bwMode="auto">
            <a:xfrm>
              <a:off x="6950321" y="1911342"/>
              <a:ext cx="427538" cy="3619559"/>
            </a:xfrm>
            <a:prstGeom prst="rect">
              <a:avLst/>
            </a:prstGeom>
            <a:solidFill>
              <a:srgbClr val="8C4F34"/>
            </a:solidFill>
            <a:ln w="9525" algn="ctr">
              <a:solidFill>
                <a:schemeClr val="tx1"/>
              </a:solidFill>
              <a:round/>
              <a:headEnd/>
              <a:tailEnd/>
            </a:ln>
          </p:spPr>
          <p:txBody>
            <a:bodyPr/>
            <a:lstStyle/>
            <a:p>
              <a:endParaRPr lang="en-US"/>
            </a:p>
          </p:txBody>
        </p:sp>
        <p:sp>
          <p:nvSpPr>
            <p:cNvPr id="59" name="Isosceles Triangle 4"/>
            <p:cNvSpPr>
              <a:spLocks noChangeArrowheads="1"/>
            </p:cNvSpPr>
            <p:nvPr/>
          </p:nvSpPr>
          <p:spPr bwMode="auto">
            <a:xfrm>
              <a:off x="6950321" y="1911342"/>
              <a:ext cx="427538" cy="290184"/>
            </a:xfrm>
            <a:prstGeom prst="triangle">
              <a:avLst>
                <a:gd name="adj" fmla="val 50000"/>
              </a:avLst>
            </a:prstGeom>
            <a:solidFill>
              <a:srgbClr val="F4F3E0"/>
            </a:solidFill>
            <a:ln w="9525" algn="ctr">
              <a:solidFill>
                <a:schemeClr val="tx1"/>
              </a:solidFill>
              <a:round/>
              <a:headEnd/>
              <a:tailEnd/>
            </a:ln>
          </p:spPr>
          <p:txBody>
            <a:bodyPr/>
            <a:lstStyle/>
            <a:p>
              <a:endParaRPr lang="en-US"/>
            </a:p>
          </p:txBody>
        </p:sp>
        <p:sp>
          <p:nvSpPr>
            <p:cNvPr id="60" name="Isosceles Triangle 25"/>
            <p:cNvSpPr>
              <a:spLocks noChangeArrowheads="1"/>
            </p:cNvSpPr>
            <p:nvPr/>
          </p:nvSpPr>
          <p:spPr bwMode="auto">
            <a:xfrm rot="10800000">
              <a:off x="6950321" y="5215569"/>
              <a:ext cx="427538" cy="290184"/>
            </a:xfrm>
            <a:prstGeom prst="triangle">
              <a:avLst>
                <a:gd name="adj" fmla="val 50000"/>
              </a:avLst>
            </a:prstGeom>
            <a:solidFill>
              <a:srgbClr val="F4F3E0"/>
            </a:solidFill>
            <a:ln w="9525" algn="ctr">
              <a:solidFill>
                <a:schemeClr val="tx1"/>
              </a:solidFill>
              <a:round/>
              <a:headEnd/>
              <a:tailEnd/>
            </a:ln>
          </p:spPr>
          <p:txBody>
            <a:bodyPr/>
            <a:lstStyle/>
            <a:p>
              <a:endParaRPr lang="en-US"/>
            </a:p>
          </p:txBody>
        </p:sp>
        <p:sp>
          <p:nvSpPr>
            <p:cNvPr id="61" name="Rectangle 5"/>
            <p:cNvSpPr>
              <a:spLocks noChangeArrowheads="1"/>
            </p:cNvSpPr>
            <p:nvPr/>
          </p:nvSpPr>
          <p:spPr bwMode="auto">
            <a:xfrm>
              <a:off x="6950321" y="4753208"/>
              <a:ext cx="427538" cy="431407"/>
            </a:xfrm>
            <a:prstGeom prst="rect">
              <a:avLst/>
            </a:prstGeom>
            <a:solidFill>
              <a:srgbClr val="E8DAB6"/>
            </a:solidFill>
            <a:ln w="9525" algn="ctr">
              <a:solidFill>
                <a:schemeClr val="tx1"/>
              </a:solidFill>
              <a:round/>
              <a:headEnd/>
              <a:tailEnd/>
            </a:ln>
          </p:spPr>
          <p:txBody>
            <a:bodyPr/>
            <a:lstStyle/>
            <a:p>
              <a:endParaRPr lang="en-US"/>
            </a:p>
          </p:txBody>
        </p:sp>
        <p:sp>
          <p:nvSpPr>
            <p:cNvPr id="62" name="TextBox 5"/>
            <p:cNvSpPr txBox="1">
              <a:spLocks noChangeArrowheads="1"/>
            </p:cNvSpPr>
            <p:nvPr/>
          </p:nvSpPr>
          <p:spPr bwMode="auto">
            <a:xfrm>
              <a:off x="527586" y="1975182"/>
              <a:ext cx="236403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US" sz="1100" i="1" dirty="0"/>
                <a:t>Step </a:t>
              </a:r>
              <a:r>
                <a:rPr lang="en-US" sz="1100" i="1" dirty="0"/>
                <a:t>1</a:t>
              </a:r>
              <a:r>
                <a:rPr lang="en-US" sz="1100" i="1" dirty="0" smtClean="0"/>
                <a:t>:</a:t>
              </a:r>
              <a:endParaRPr lang="en-US" sz="1100" i="1" dirty="0"/>
            </a:p>
            <a:p>
              <a:pPr eaLnBrk="1" hangingPunct="1"/>
              <a:r>
                <a:rPr lang="en-US" sz="1100" b="0" dirty="0"/>
                <a:t>Locate the </a:t>
              </a:r>
              <a:r>
                <a:rPr lang="en-US" sz="1100" b="0" dirty="0" smtClean="0"/>
                <a:t>net farm income on </a:t>
              </a:r>
              <a:r>
                <a:rPr lang="en-US" sz="1100" b="0" dirty="0"/>
                <a:t>Jack and Joanie’s income statement</a:t>
              </a:r>
              <a:r>
                <a:rPr lang="en-US" sz="1100" b="0" dirty="0" smtClean="0"/>
                <a:t>.</a:t>
              </a:r>
              <a:endParaRPr lang="en-US" sz="1100" b="0" dirty="0"/>
            </a:p>
          </p:txBody>
        </p:sp>
      </p:grpSp>
      <p:sp>
        <p:nvSpPr>
          <p:cNvPr id="3" name="Pentagon 2"/>
          <p:cNvSpPr/>
          <p:nvPr/>
        </p:nvSpPr>
        <p:spPr>
          <a:xfrm>
            <a:off x="5784482" y="5360660"/>
            <a:ext cx="2196259" cy="845177"/>
          </a:xfrm>
          <a:prstGeom prst="homePlate">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Next Slide</a:t>
            </a:r>
            <a:endParaRPr lang="en-US" sz="2000" b="1" dirty="0"/>
          </a:p>
        </p:txBody>
      </p:sp>
      <p:pic>
        <p:nvPicPr>
          <p:cNvPr id="27" name="Picture 3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45442" y="2089484"/>
            <a:ext cx="3903939" cy="3219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 name="Picture 3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62711" y="5006636"/>
            <a:ext cx="419899" cy="116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7" name="Straight Arrow Connector 66"/>
          <p:cNvCxnSpPr>
            <a:cxnSpLocks/>
            <a:endCxn id="68" idx="1"/>
          </p:cNvCxnSpPr>
          <p:nvPr/>
        </p:nvCxnSpPr>
        <p:spPr>
          <a:xfrm>
            <a:off x="2286000" y="2362200"/>
            <a:ext cx="4176711" cy="2702473"/>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03456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Content Placeholder 2"/>
          <p:cNvSpPr>
            <a:spLocks noGrp="1"/>
          </p:cNvSpPr>
          <p:nvPr>
            <p:ph idx="1"/>
          </p:nvPr>
        </p:nvSpPr>
        <p:spPr>
          <a:xfrm>
            <a:off x="152400" y="1096962"/>
            <a:ext cx="5486400" cy="1301751"/>
          </a:xfrm>
        </p:spPr>
        <p:txBody>
          <a:bodyPr>
            <a:normAutofit fontScale="85000" lnSpcReduction="10000"/>
          </a:bodyPr>
          <a:lstStyle/>
          <a:p>
            <a:pPr marL="0" indent="0">
              <a:lnSpc>
                <a:spcPct val="150000"/>
              </a:lnSpc>
              <a:spcAft>
                <a:spcPts val="600"/>
              </a:spcAft>
              <a:buNone/>
            </a:pPr>
            <a:r>
              <a:rPr lang="en-US" dirty="0"/>
              <a:t>Calculate the Ratios, Cont.</a:t>
            </a:r>
          </a:p>
          <a:p>
            <a:pPr marL="0" indent="0">
              <a:spcAft>
                <a:spcPts val="600"/>
              </a:spcAft>
              <a:buNone/>
            </a:pPr>
            <a:r>
              <a:rPr lang="en-US" i="1" dirty="0">
                <a:solidFill>
                  <a:srgbClr val="8C4F34"/>
                </a:solidFill>
              </a:rPr>
              <a:t>Calculate Jack and Joanie’s equity/asset ratio. Click Submit to check your answers. </a:t>
            </a:r>
          </a:p>
        </p:txBody>
      </p:sp>
      <p:sp>
        <p:nvSpPr>
          <p:cNvPr id="35" name="Title 1"/>
          <p:cNvSpPr>
            <a:spLocks noGrp="1"/>
          </p:cNvSpPr>
          <p:nvPr>
            <p:ph type="title"/>
          </p:nvPr>
        </p:nvSpPr>
        <p:spPr>
          <a:xfrm>
            <a:off x="152400" y="152400"/>
            <a:ext cx="8001000" cy="792162"/>
          </a:xfrm>
        </p:spPr>
        <p:txBody>
          <a:bodyPr/>
          <a:lstStyle/>
          <a:p>
            <a:r>
              <a:rPr lang="en-US" dirty="0"/>
              <a:t>Measures of </a:t>
            </a:r>
            <a:r>
              <a:rPr lang="en-US" dirty="0" smtClean="0"/>
              <a:t>Profitability</a:t>
            </a:r>
            <a:endParaRPr lang="en-US" dirty="0"/>
          </a:p>
        </p:txBody>
      </p:sp>
      <p:grpSp>
        <p:nvGrpSpPr>
          <p:cNvPr id="5" name="Group 4"/>
          <p:cNvGrpSpPr/>
          <p:nvPr/>
        </p:nvGrpSpPr>
        <p:grpSpPr>
          <a:xfrm>
            <a:off x="249010" y="1371600"/>
            <a:ext cx="7142390" cy="4159301"/>
            <a:chOff x="249010" y="1371600"/>
            <a:chExt cx="7142390" cy="4159301"/>
          </a:xfrm>
        </p:grpSpPr>
        <p:sp>
          <p:nvSpPr>
            <p:cNvPr id="48" name="Text Box 16"/>
            <p:cNvSpPr txBox="1">
              <a:spLocks noChangeArrowheads="1"/>
            </p:cNvSpPr>
            <p:nvPr/>
          </p:nvSpPr>
          <p:spPr bwMode="auto">
            <a:xfrm>
              <a:off x="2531789" y="1688868"/>
              <a:ext cx="2449151" cy="446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spcBef>
                  <a:spcPct val="50000"/>
                </a:spcBef>
              </a:pPr>
              <a:endParaRPr lang="en-US" b="0"/>
            </a:p>
          </p:txBody>
        </p:sp>
        <p:sp>
          <p:nvSpPr>
            <p:cNvPr id="49" name="Rounded Rectangle 12"/>
            <p:cNvSpPr>
              <a:spLocks noChangeArrowheads="1"/>
            </p:cNvSpPr>
            <p:nvPr/>
          </p:nvSpPr>
          <p:spPr bwMode="auto">
            <a:xfrm>
              <a:off x="249010" y="2298254"/>
              <a:ext cx="5037590" cy="3232647"/>
            </a:xfrm>
            <a:prstGeom prst="roundRect">
              <a:avLst>
                <a:gd name="adj" fmla="val 16667"/>
              </a:avLst>
            </a:prstGeom>
            <a:solidFill>
              <a:srgbClr val="E8DAB6"/>
            </a:solidFill>
            <a:ln w="9525" algn="ctr">
              <a:solidFill>
                <a:schemeClr val="tx1"/>
              </a:solidFill>
              <a:round/>
              <a:headEnd/>
              <a:tailEnd/>
            </a:ln>
          </p:spPr>
          <p:txBody>
            <a:bodyPr/>
            <a:lstStyle/>
            <a:p>
              <a:pPr>
                <a:spcAft>
                  <a:spcPts val="300"/>
                </a:spcAft>
              </a:pPr>
              <a:r>
                <a:rPr lang="en-US" sz="1200"/>
                <a:t>Current Ratio</a:t>
              </a:r>
            </a:p>
          </p:txBody>
        </p:sp>
        <p:sp>
          <p:nvSpPr>
            <p:cNvPr id="50" name="Rounded Rectangle 13"/>
            <p:cNvSpPr>
              <a:spLocks noChangeArrowheads="1"/>
            </p:cNvSpPr>
            <p:nvPr/>
          </p:nvSpPr>
          <p:spPr bwMode="auto">
            <a:xfrm>
              <a:off x="3973036" y="5006636"/>
              <a:ext cx="1062072" cy="354024"/>
            </a:xfrm>
            <a:prstGeom prst="roundRect">
              <a:avLst>
                <a:gd name="adj" fmla="val 16667"/>
              </a:avLst>
            </a:prstGeom>
            <a:solidFill>
              <a:srgbClr val="8C4F34"/>
            </a:solidFill>
            <a:ln w="9525" algn="ctr">
              <a:solidFill>
                <a:schemeClr val="tx1"/>
              </a:solidFill>
              <a:round/>
              <a:headEnd/>
              <a:tailEnd/>
            </a:ln>
          </p:spPr>
          <p:txBody>
            <a:bodyPr/>
            <a:lstStyle/>
            <a:p>
              <a:pPr algn="ctr"/>
              <a:r>
                <a:rPr lang="en-US" sz="1100">
                  <a:solidFill>
                    <a:schemeClr val="bg1"/>
                  </a:solidFill>
                </a:rPr>
                <a:t>SUBMIT</a:t>
              </a:r>
            </a:p>
          </p:txBody>
        </p:sp>
        <p:pic>
          <p:nvPicPr>
            <p:cNvPr id="51" name="Picture 3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4441" y="2872817"/>
              <a:ext cx="1626964" cy="1361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 name="TextBox 16"/>
            <p:cNvSpPr txBox="1">
              <a:spLocks noChangeArrowheads="1"/>
            </p:cNvSpPr>
            <p:nvPr/>
          </p:nvSpPr>
          <p:spPr bwMode="auto">
            <a:xfrm>
              <a:off x="2562742" y="3246188"/>
              <a:ext cx="829926" cy="448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r>
                <a:rPr lang="en-US"/>
                <a:t>=</a:t>
              </a:r>
            </a:p>
          </p:txBody>
        </p:sp>
        <p:sp>
          <p:nvSpPr>
            <p:cNvPr id="53" name="Rectangle 1"/>
            <p:cNvSpPr>
              <a:spLocks noChangeArrowheads="1"/>
            </p:cNvSpPr>
            <p:nvPr/>
          </p:nvSpPr>
          <p:spPr bwMode="auto">
            <a:xfrm>
              <a:off x="3365584" y="3323570"/>
              <a:ext cx="1234248" cy="371435"/>
            </a:xfrm>
            <a:prstGeom prst="rect">
              <a:avLst/>
            </a:prstGeom>
            <a:solidFill>
              <a:schemeClr val="accent1"/>
            </a:solidFill>
            <a:ln w="9525" algn="ctr">
              <a:solidFill>
                <a:schemeClr val="tx1"/>
              </a:solidFill>
              <a:round/>
              <a:headEnd/>
              <a:tailEnd/>
            </a:ln>
          </p:spPr>
          <p:txBody>
            <a:bodyPr/>
            <a:lstStyle/>
            <a:p>
              <a:pPr algn="r"/>
              <a:r>
                <a:rPr lang="en-US"/>
                <a:t>1.75</a:t>
              </a:r>
            </a:p>
          </p:txBody>
        </p:sp>
        <p:sp>
          <p:nvSpPr>
            <p:cNvPr id="54" name="TextBox 1"/>
            <p:cNvSpPr txBox="1">
              <a:spLocks noChangeArrowheads="1"/>
            </p:cNvSpPr>
            <p:nvPr/>
          </p:nvSpPr>
          <p:spPr bwMode="auto">
            <a:xfrm>
              <a:off x="428925" y="4397250"/>
              <a:ext cx="2373703" cy="673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spcBef>
                  <a:spcPct val="20000"/>
                </a:spcBef>
              </a:pPr>
              <a:r>
                <a:rPr lang="en-US" sz="1000" i="1">
                  <a:solidFill>
                    <a:srgbClr val="FF0000"/>
                  </a:solidFill>
                </a:rPr>
                <a:t>That’s incorrect. Try again or click on the Hint icon for a little help.</a:t>
              </a:r>
              <a:endParaRPr lang="en-US" sz="1000" i="1">
                <a:solidFill>
                  <a:srgbClr val="006600"/>
                </a:solidFill>
              </a:endParaRPr>
            </a:p>
          </p:txBody>
        </p:sp>
        <p:pic>
          <p:nvPicPr>
            <p:cNvPr id="55"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00670" y="4836395"/>
              <a:ext cx="694506" cy="694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 name="Rectangle 2"/>
            <p:cNvSpPr>
              <a:spLocks noChangeArrowheads="1"/>
            </p:cNvSpPr>
            <p:nvPr/>
          </p:nvSpPr>
          <p:spPr bwMode="auto">
            <a:xfrm>
              <a:off x="428925" y="1371600"/>
              <a:ext cx="6962475" cy="4159301"/>
            </a:xfrm>
            <a:prstGeom prst="rect">
              <a:avLst/>
            </a:prstGeom>
            <a:solidFill>
              <a:srgbClr val="E8DAB6"/>
            </a:solidFill>
            <a:ln w="9525" algn="ctr">
              <a:solidFill>
                <a:schemeClr val="tx1"/>
              </a:solidFill>
              <a:round/>
              <a:headEnd/>
              <a:tailEnd/>
            </a:ln>
          </p:spPr>
          <p:txBody>
            <a:bodyPr/>
            <a:lstStyle/>
            <a:p>
              <a:endParaRPr lang="en-US"/>
            </a:p>
          </p:txBody>
        </p:sp>
        <p:sp>
          <p:nvSpPr>
            <p:cNvPr id="57" name="Rectangle 3"/>
            <p:cNvSpPr>
              <a:spLocks noChangeArrowheads="1"/>
            </p:cNvSpPr>
            <p:nvPr/>
          </p:nvSpPr>
          <p:spPr bwMode="auto">
            <a:xfrm>
              <a:off x="428925" y="1373535"/>
              <a:ext cx="6962474" cy="539741"/>
            </a:xfrm>
            <a:prstGeom prst="rect">
              <a:avLst/>
            </a:prstGeom>
            <a:solidFill>
              <a:srgbClr val="8C4F34"/>
            </a:solidFill>
            <a:ln w="9525" algn="ctr">
              <a:solidFill>
                <a:schemeClr val="tx1"/>
              </a:solidFill>
              <a:round/>
              <a:headEnd/>
              <a:tailEnd/>
            </a:ln>
          </p:spPr>
          <p:txBody>
            <a:bodyPr/>
            <a:lstStyle/>
            <a:p>
              <a:r>
                <a:rPr lang="en-US" sz="1400" dirty="0">
                  <a:solidFill>
                    <a:schemeClr val="bg1"/>
                  </a:solidFill>
                </a:rPr>
                <a:t>Calculating </a:t>
              </a:r>
              <a:r>
                <a:rPr lang="en-US" sz="1400" dirty="0" smtClean="0">
                  <a:solidFill>
                    <a:schemeClr val="bg1"/>
                  </a:solidFill>
                </a:rPr>
                <a:t>the Rate </a:t>
              </a:r>
              <a:r>
                <a:rPr lang="en-US" sz="1400" dirty="0">
                  <a:solidFill>
                    <a:schemeClr val="bg1"/>
                  </a:solidFill>
                </a:rPr>
                <a:t>of Return on Equity            </a:t>
              </a:r>
              <a:r>
                <a:rPr lang="en-US" sz="1400" dirty="0" smtClean="0">
                  <a:solidFill>
                    <a:schemeClr val="bg1"/>
                  </a:solidFill>
                </a:rPr>
                <a:t>                                                           </a:t>
              </a:r>
              <a:r>
                <a:rPr lang="en-US" sz="1400" dirty="0">
                  <a:solidFill>
                    <a:schemeClr val="bg1"/>
                  </a:solidFill>
                </a:rPr>
                <a:t>X</a:t>
              </a:r>
              <a:endParaRPr lang="en-US" sz="1400" dirty="0">
                <a:solidFill>
                  <a:schemeClr val="bg1"/>
                </a:solidFill>
              </a:endParaRPr>
            </a:p>
          </p:txBody>
        </p:sp>
        <p:sp>
          <p:nvSpPr>
            <p:cNvPr id="58" name="Rectangle 3"/>
            <p:cNvSpPr>
              <a:spLocks noChangeArrowheads="1"/>
            </p:cNvSpPr>
            <p:nvPr/>
          </p:nvSpPr>
          <p:spPr bwMode="auto">
            <a:xfrm>
              <a:off x="6950321" y="1911342"/>
              <a:ext cx="427538" cy="3619559"/>
            </a:xfrm>
            <a:prstGeom prst="rect">
              <a:avLst/>
            </a:prstGeom>
            <a:solidFill>
              <a:srgbClr val="8C4F34"/>
            </a:solidFill>
            <a:ln w="9525" algn="ctr">
              <a:solidFill>
                <a:schemeClr val="tx1"/>
              </a:solidFill>
              <a:round/>
              <a:headEnd/>
              <a:tailEnd/>
            </a:ln>
          </p:spPr>
          <p:txBody>
            <a:bodyPr/>
            <a:lstStyle/>
            <a:p>
              <a:endParaRPr lang="en-US"/>
            </a:p>
          </p:txBody>
        </p:sp>
        <p:sp>
          <p:nvSpPr>
            <p:cNvPr id="59" name="Isosceles Triangle 4"/>
            <p:cNvSpPr>
              <a:spLocks noChangeArrowheads="1"/>
            </p:cNvSpPr>
            <p:nvPr/>
          </p:nvSpPr>
          <p:spPr bwMode="auto">
            <a:xfrm>
              <a:off x="6950321" y="1911342"/>
              <a:ext cx="427538" cy="290184"/>
            </a:xfrm>
            <a:prstGeom prst="triangle">
              <a:avLst>
                <a:gd name="adj" fmla="val 50000"/>
              </a:avLst>
            </a:prstGeom>
            <a:solidFill>
              <a:srgbClr val="F4F3E0"/>
            </a:solidFill>
            <a:ln w="9525" algn="ctr">
              <a:solidFill>
                <a:schemeClr val="tx1"/>
              </a:solidFill>
              <a:round/>
              <a:headEnd/>
              <a:tailEnd/>
            </a:ln>
          </p:spPr>
          <p:txBody>
            <a:bodyPr/>
            <a:lstStyle/>
            <a:p>
              <a:endParaRPr lang="en-US"/>
            </a:p>
          </p:txBody>
        </p:sp>
        <p:sp>
          <p:nvSpPr>
            <p:cNvPr id="60" name="Isosceles Triangle 25"/>
            <p:cNvSpPr>
              <a:spLocks noChangeArrowheads="1"/>
            </p:cNvSpPr>
            <p:nvPr/>
          </p:nvSpPr>
          <p:spPr bwMode="auto">
            <a:xfrm rot="10800000">
              <a:off x="6950321" y="5215569"/>
              <a:ext cx="427538" cy="290184"/>
            </a:xfrm>
            <a:prstGeom prst="triangle">
              <a:avLst>
                <a:gd name="adj" fmla="val 50000"/>
              </a:avLst>
            </a:prstGeom>
            <a:solidFill>
              <a:srgbClr val="F4F3E0"/>
            </a:solidFill>
            <a:ln w="9525" algn="ctr">
              <a:solidFill>
                <a:schemeClr val="tx1"/>
              </a:solidFill>
              <a:round/>
              <a:headEnd/>
              <a:tailEnd/>
            </a:ln>
          </p:spPr>
          <p:txBody>
            <a:bodyPr/>
            <a:lstStyle/>
            <a:p>
              <a:endParaRPr lang="en-US"/>
            </a:p>
          </p:txBody>
        </p:sp>
        <p:sp>
          <p:nvSpPr>
            <p:cNvPr id="61" name="Rectangle 5"/>
            <p:cNvSpPr>
              <a:spLocks noChangeArrowheads="1"/>
            </p:cNvSpPr>
            <p:nvPr/>
          </p:nvSpPr>
          <p:spPr bwMode="auto">
            <a:xfrm>
              <a:off x="6950321" y="4753208"/>
              <a:ext cx="427538" cy="431407"/>
            </a:xfrm>
            <a:prstGeom prst="rect">
              <a:avLst/>
            </a:prstGeom>
            <a:solidFill>
              <a:srgbClr val="E8DAB6"/>
            </a:solidFill>
            <a:ln w="9525" algn="ctr">
              <a:solidFill>
                <a:schemeClr val="tx1"/>
              </a:solidFill>
              <a:round/>
              <a:headEnd/>
              <a:tailEnd/>
            </a:ln>
          </p:spPr>
          <p:txBody>
            <a:bodyPr/>
            <a:lstStyle/>
            <a:p>
              <a:endParaRPr lang="en-US"/>
            </a:p>
          </p:txBody>
        </p:sp>
        <p:sp>
          <p:nvSpPr>
            <p:cNvPr id="62" name="TextBox 5"/>
            <p:cNvSpPr txBox="1">
              <a:spLocks noChangeArrowheads="1"/>
            </p:cNvSpPr>
            <p:nvPr/>
          </p:nvSpPr>
          <p:spPr bwMode="auto">
            <a:xfrm>
              <a:off x="527586" y="1975182"/>
              <a:ext cx="2364030" cy="178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US" sz="1100" i="1" dirty="0"/>
                <a:t>Step </a:t>
              </a:r>
              <a:r>
                <a:rPr lang="en-US" sz="1100" i="1" dirty="0" smtClean="0"/>
                <a:t>2:</a:t>
              </a:r>
              <a:endParaRPr lang="en-US" sz="1100" i="1" dirty="0"/>
            </a:p>
            <a:p>
              <a:pPr eaLnBrk="1" hangingPunct="1"/>
              <a:r>
                <a:rPr lang="en-US" sz="1100" b="0" dirty="0"/>
                <a:t>Locate the </a:t>
              </a:r>
              <a:r>
                <a:rPr lang="en-US" sz="1100" b="0" dirty="0" smtClean="0"/>
                <a:t>value of operation labor &amp; managemen</a:t>
              </a:r>
              <a:r>
                <a:rPr lang="en-US" sz="1100" b="0" dirty="0" smtClean="0"/>
                <a:t>t </a:t>
              </a:r>
              <a:r>
                <a:rPr lang="en-US" sz="1100" b="0" dirty="0" smtClean="0"/>
                <a:t>on </a:t>
              </a:r>
              <a:r>
                <a:rPr lang="en-US" sz="1100" b="0" dirty="0"/>
                <a:t>Jack and Joanie’s </a:t>
              </a:r>
              <a:r>
                <a:rPr lang="en-US" sz="1100" b="0" dirty="0" smtClean="0"/>
                <a:t>statement of owner equity. </a:t>
              </a:r>
            </a:p>
            <a:p>
              <a:pPr eaLnBrk="1" hangingPunct="1"/>
              <a:endParaRPr lang="en-US" sz="1100" b="0" dirty="0"/>
            </a:p>
            <a:p>
              <a:pPr eaLnBrk="1" hangingPunct="1"/>
              <a:endParaRPr lang="en-US" sz="1100" b="0" dirty="0"/>
            </a:p>
            <a:p>
              <a:pPr eaLnBrk="1" hangingPunct="1"/>
              <a:r>
                <a:rPr lang="en-US" sz="1100" i="1" dirty="0"/>
                <a:t>Step </a:t>
              </a:r>
              <a:r>
                <a:rPr lang="en-US" sz="1100" i="1" dirty="0" smtClean="0"/>
                <a:t>3:</a:t>
              </a:r>
              <a:endParaRPr lang="en-US" sz="1100" i="1" dirty="0"/>
            </a:p>
            <a:p>
              <a:pPr eaLnBrk="1" hangingPunct="1"/>
              <a:r>
                <a:rPr lang="en-US" sz="1100" b="0" dirty="0" smtClean="0"/>
                <a:t>Subtract this value from the net farm income.</a:t>
              </a:r>
            </a:p>
          </p:txBody>
        </p:sp>
        <p:sp>
          <p:nvSpPr>
            <p:cNvPr id="66" name="TextBox 16"/>
            <p:cNvSpPr txBox="1">
              <a:spLocks noChangeArrowheads="1"/>
            </p:cNvSpPr>
            <p:nvPr/>
          </p:nvSpPr>
          <p:spPr bwMode="auto">
            <a:xfrm>
              <a:off x="455040" y="4127024"/>
              <a:ext cx="250912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r>
                <a:rPr lang="en-US" sz="1100" dirty="0" smtClean="0">
                  <a:solidFill>
                    <a:srgbClr val="8C4F34"/>
                  </a:solidFill>
                </a:rPr>
                <a:t>14,741 </a:t>
              </a:r>
              <a:r>
                <a:rPr lang="en-US" sz="1400" dirty="0" smtClean="0"/>
                <a:t>-</a:t>
              </a:r>
              <a:r>
                <a:rPr lang="en-US" sz="1100" i="1" dirty="0" smtClean="0">
                  <a:sym typeface="Symbol" pitchFamily="18" charset="2"/>
                </a:rPr>
                <a:t> </a:t>
              </a:r>
              <a:r>
                <a:rPr lang="en-US" sz="1100" dirty="0" smtClean="0">
                  <a:solidFill>
                    <a:srgbClr val="8C4F34"/>
                  </a:solidFill>
                </a:rPr>
                <a:t>1,474 </a:t>
              </a:r>
              <a:r>
                <a:rPr lang="en-US" sz="1100" dirty="0" smtClean="0"/>
                <a:t>=</a:t>
              </a:r>
              <a:r>
                <a:rPr lang="en-US" sz="1100" dirty="0" smtClean="0">
                  <a:solidFill>
                    <a:srgbClr val="8C4F34"/>
                  </a:solidFill>
                </a:rPr>
                <a:t> 13,267 </a:t>
              </a:r>
              <a:endParaRPr lang="en-US" sz="1100" dirty="0">
                <a:solidFill>
                  <a:srgbClr val="8C4F34"/>
                </a:solidFill>
              </a:endParaRPr>
            </a:p>
          </p:txBody>
        </p:sp>
      </p:grpSp>
      <p:sp>
        <p:nvSpPr>
          <p:cNvPr id="3" name="Pentagon 2"/>
          <p:cNvSpPr/>
          <p:nvPr/>
        </p:nvSpPr>
        <p:spPr>
          <a:xfrm>
            <a:off x="5784482" y="5360660"/>
            <a:ext cx="2196259" cy="845177"/>
          </a:xfrm>
          <a:prstGeom prst="homePlate">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Next Slide</a:t>
            </a:r>
            <a:endParaRPr lang="en-US" sz="2000" b="1" dirty="0"/>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44131" y="2062533"/>
            <a:ext cx="3905250" cy="2322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0" name="Rectangle 5"/>
          <p:cNvSpPr>
            <a:spLocks noChangeArrowheads="1"/>
          </p:cNvSpPr>
          <p:nvPr/>
        </p:nvSpPr>
        <p:spPr bwMode="auto">
          <a:xfrm>
            <a:off x="6584346" y="3233894"/>
            <a:ext cx="265035" cy="104617"/>
          </a:xfrm>
          <a:prstGeom prst="rect">
            <a:avLst/>
          </a:prstGeom>
          <a:noFill/>
          <a:ln w="127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cxnSp>
        <p:nvCxnSpPr>
          <p:cNvPr id="69" name="Straight Arrow Connector 29"/>
          <p:cNvCxnSpPr>
            <a:cxnSpLocks noChangeShapeType="1"/>
            <a:endCxn id="70" idx="1"/>
          </p:cNvCxnSpPr>
          <p:nvPr/>
        </p:nvCxnSpPr>
        <p:spPr bwMode="auto">
          <a:xfrm>
            <a:off x="2590800" y="2424111"/>
            <a:ext cx="3993546" cy="862092"/>
          </a:xfrm>
          <a:prstGeom prst="straightConnector1">
            <a:avLst/>
          </a:prstGeom>
          <a:noFill/>
          <a:ln w="9525" algn="ctr">
            <a:solidFill>
              <a:srgbClr val="FF0000"/>
            </a:solidFill>
            <a:round/>
            <a:headEnd/>
            <a:tailEnd type="arrow"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4297040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Content Placeholder 2"/>
          <p:cNvSpPr>
            <a:spLocks noGrp="1"/>
          </p:cNvSpPr>
          <p:nvPr>
            <p:ph idx="1"/>
          </p:nvPr>
        </p:nvSpPr>
        <p:spPr>
          <a:xfrm>
            <a:off x="152400" y="1096962"/>
            <a:ext cx="5486400" cy="1301751"/>
          </a:xfrm>
        </p:spPr>
        <p:txBody>
          <a:bodyPr>
            <a:normAutofit fontScale="85000" lnSpcReduction="10000"/>
          </a:bodyPr>
          <a:lstStyle/>
          <a:p>
            <a:pPr marL="0" indent="0">
              <a:lnSpc>
                <a:spcPct val="150000"/>
              </a:lnSpc>
              <a:spcAft>
                <a:spcPts val="600"/>
              </a:spcAft>
              <a:buNone/>
            </a:pPr>
            <a:r>
              <a:rPr lang="en-US" dirty="0"/>
              <a:t>Calculate the Ratios, Cont.</a:t>
            </a:r>
          </a:p>
          <a:p>
            <a:pPr marL="0" indent="0">
              <a:spcAft>
                <a:spcPts val="600"/>
              </a:spcAft>
              <a:buNone/>
            </a:pPr>
            <a:r>
              <a:rPr lang="en-US" i="1" dirty="0">
                <a:solidFill>
                  <a:srgbClr val="8C4F34"/>
                </a:solidFill>
              </a:rPr>
              <a:t>Calculate Jack and Joanie’s equity/asset ratio. Click Submit to check your answers. </a:t>
            </a:r>
          </a:p>
        </p:txBody>
      </p:sp>
      <p:sp>
        <p:nvSpPr>
          <p:cNvPr id="35" name="Title 1"/>
          <p:cNvSpPr>
            <a:spLocks noGrp="1"/>
          </p:cNvSpPr>
          <p:nvPr>
            <p:ph type="title"/>
          </p:nvPr>
        </p:nvSpPr>
        <p:spPr>
          <a:xfrm>
            <a:off x="152400" y="152400"/>
            <a:ext cx="8001000" cy="792162"/>
          </a:xfrm>
        </p:spPr>
        <p:txBody>
          <a:bodyPr/>
          <a:lstStyle/>
          <a:p>
            <a:r>
              <a:rPr lang="en-US" dirty="0"/>
              <a:t>Measures of </a:t>
            </a:r>
            <a:r>
              <a:rPr lang="en-US" dirty="0" smtClean="0"/>
              <a:t>Profitability</a:t>
            </a:r>
            <a:endParaRPr lang="en-US" dirty="0"/>
          </a:p>
        </p:txBody>
      </p:sp>
      <p:grpSp>
        <p:nvGrpSpPr>
          <p:cNvPr id="5" name="Group 4"/>
          <p:cNvGrpSpPr/>
          <p:nvPr/>
        </p:nvGrpSpPr>
        <p:grpSpPr>
          <a:xfrm>
            <a:off x="249010" y="1371600"/>
            <a:ext cx="7142390" cy="4159301"/>
            <a:chOff x="249010" y="1371600"/>
            <a:chExt cx="7142390" cy="4159301"/>
          </a:xfrm>
        </p:grpSpPr>
        <p:sp>
          <p:nvSpPr>
            <p:cNvPr id="48" name="Text Box 16"/>
            <p:cNvSpPr txBox="1">
              <a:spLocks noChangeArrowheads="1"/>
            </p:cNvSpPr>
            <p:nvPr/>
          </p:nvSpPr>
          <p:spPr bwMode="auto">
            <a:xfrm>
              <a:off x="2531789" y="1688868"/>
              <a:ext cx="2449151" cy="446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spcBef>
                  <a:spcPct val="50000"/>
                </a:spcBef>
              </a:pPr>
              <a:endParaRPr lang="en-US" b="0"/>
            </a:p>
          </p:txBody>
        </p:sp>
        <p:sp>
          <p:nvSpPr>
            <p:cNvPr id="49" name="Rounded Rectangle 12"/>
            <p:cNvSpPr>
              <a:spLocks noChangeArrowheads="1"/>
            </p:cNvSpPr>
            <p:nvPr/>
          </p:nvSpPr>
          <p:spPr bwMode="auto">
            <a:xfrm>
              <a:off x="249010" y="2298254"/>
              <a:ext cx="5037590" cy="3232647"/>
            </a:xfrm>
            <a:prstGeom prst="roundRect">
              <a:avLst>
                <a:gd name="adj" fmla="val 16667"/>
              </a:avLst>
            </a:prstGeom>
            <a:solidFill>
              <a:srgbClr val="E8DAB6"/>
            </a:solidFill>
            <a:ln w="9525" algn="ctr">
              <a:solidFill>
                <a:schemeClr val="tx1"/>
              </a:solidFill>
              <a:round/>
              <a:headEnd/>
              <a:tailEnd/>
            </a:ln>
          </p:spPr>
          <p:txBody>
            <a:bodyPr/>
            <a:lstStyle/>
            <a:p>
              <a:pPr>
                <a:spcAft>
                  <a:spcPts val="300"/>
                </a:spcAft>
              </a:pPr>
              <a:r>
                <a:rPr lang="en-US" sz="1200"/>
                <a:t>Current Ratio</a:t>
              </a:r>
            </a:p>
          </p:txBody>
        </p:sp>
        <p:sp>
          <p:nvSpPr>
            <p:cNvPr id="50" name="Rounded Rectangle 13"/>
            <p:cNvSpPr>
              <a:spLocks noChangeArrowheads="1"/>
            </p:cNvSpPr>
            <p:nvPr/>
          </p:nvSpPr>
          <p:spPr bwMode="auto">
            <a:xfrm>
              <a:off x="3973036" y="5006636"/>
              <a:ext cx="1062072" cy="354024"/>
            </a:xfrm>
            <a:prstGeom prst="roundRect">
              <a:avLst>
                <a:gd name="adj" fmla="val 16667"/>
              </a:avLst>
            </a:prstGeom>
            <a:solidFill>
              <a:srgbClr val="8C4F34"/>
            </a:solidFill>
            <a:ln w="9525" algn="ctr">
              <a:solidFill>
                <a:schemeClr val="tx1"/>
              </a:solidFill>
              <a:round/>
              <a:headEnd/>
              <a:tailEnd/>
            </a:ln>
          </p:spPr>
          <p:txBody>
            <a:bodyPr/>
            <a:lstStyle/>
            <a:p>
              <a:pPr algn="ctr"/>
              <a:r>
                <a:rPr lang="en-US" sz="1100">
                  <a:solidFill>
                    <a:schemeClr val="bg1"/>
                  </a:solidFill>
                </a:rPr>
                <a:t>SUBMIT</a:t>
              </a:r>
            </a:p>
          </p:txBody>
        </p:sp>
        <p:pic>
          <p:nvPicPr>
            <p:cNvPr id="51" name="Picture 3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4441" y="2872817"/>
              <a:ext cx="1626964" cy="1361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 name="TextBox 16"/>
            <p:cNvSpPr txBox="1">
              <a:spLocks noChangeArrowheads="1"/>
            </p:cNvSpPr>
            <p:nvPr/>
          </p:nvSpPr>
          <p:spPr bwMode="auto">
            <a:xfrm>
              <a:off x="2562742" y="3246188"/>
              <a:ext cx="829926" cy="448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r>
                <a:rPr lang="en-US"/>
                <a:t>=</a:t>
              </a:r>
            </a:p>
          </p:txBody>
        </p:sp>
        <p:sp>
          <p:nvSpPr>
            <p:cNvPr id="53" name="Rectangle 1"/>
            <p:cNvSpPr>
              <a:spLocks noChangeArrowheads="1"/>
            </p:cNvSpPr>
            <p:nvPr/>
          </p:nvSpPr>
          <p:spPr bwMode="auto">
            <a:xfrm>
              <a:off x="3365584" y="3323570"/>
              <a:ext cx="1234248" cy="371435"/>
            </a:xfrm>
            <a:prstGeom prst="rect">
              <a:avLst/>
            </a:prstGeom>
            <a:solidFill>
              <a:schemeClr val="accent1"/>
            </a:solidFill>
            <a:ln w="9525" algn="ctr">
              <a:solidFill>
                <a:schemeClr val="tx1"/>
              </a:solidFill>
              <a:round/>
              <a:headEnd/>
              <a:tailEnd/>
            </a:ln>
          </p:spPr>
          <p:txBody>
            <a:bodyPr/>
            <a:lstStyle/>
            <a:p>
              <a:pPr algn="r"/>
              <a:r>
                <a:rPr lang="en-US"/>
                <a:t>1.75</a:t>
              </a:r>
            </a:p>
          </p:txBody>
        </p:sp>
        <p:sp>
          <p:nvSpPr>
            <p:cNvPr id="54" name="TextBox 1"/>
            <p:cNvSpPr txBox="1">
              <a:spLocks noChangeArrowheads="1"/>
            </p:cNvSpPr>
            <p:nvPr/>
          </p:nvSpPr>
          <p:spPr bwMode="auto">
            <a:xfrm>
              <a:off x="428925" y="4397250"/>
              <a:ext cx="2373703" cy="673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spcBef>
                  <a:spcPct val="20000"/>
                </a:spcBef>
              </a:pPr>
              <a:r>
                <a:rPr lang="en-US" sz="1000" i="1">
                  <a:solidFill>
                    <a:srgbClr val="FF0000"/>
                  </a:solidFill>
                </a:rPr>
                <a:t>That’s incorrect. Try again or click on the Hint icon for a little help.</a:t>
              </a:r>
              <a:endParaRPr lang="en-US" sz="1000" i="1">
                <a:solidFill>
                  <a:srgbClr val="006600"/>
                </a:solidFill>
              </a:endParaRPr>
            </a:p>
          </p:txBody>
        </p:sp>
        <p:pic>
          <p:nvPicPr>
            <p:cNvPr id="55"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00670" y="4836395"/>
              <a:ext cx="694506" cy="694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 name="Rectangle 2"/>
            <p:cNvSpPr>
              <a:spLocks noChangeArrowheads="1"/>
            </p:cNvSpPr>
            <p:nvPr/>
          </p:nvSpPr>
          <p:spPr bwMode="auto">
            <a:xfrm>
              <a:off x="428925" y="1371600"/>
              <a:ext cx="6962475" cy="4159301"/>
            </a:xfrm>
            <a:prstGeom prst="rect">
              <a:avLst/>
            </a:prstGeom>
            <a:solidFill>
              <a:srgbClr val="E8DAB6"/>
            </a:solidFill>
            <a:ln w="9525" algn="ctr">
              <a:solidFill>
                <a:schemeClr val="tx1"/>
              </a:solidFill>
              <a:round/>
              <a:headEnd/>
              <a:tailEnd/>
            </a:ln>
          </p:spPr>
          <p:txBody>
            <a:bodyPr/>
            <a:lstStyle/>
            <a:p>
              <a:endParaRPr lang="en-US"/>
            </a:p>
          </p:txBody>
        </p:sp>
        <p:sp>
          <p:nvSpPr>
            <p:cNvPr id="57" name="Rectangle 3"/>
            <p:cNvSpPr>
              <a:spLocks noChangeArrowheads="1"/>
            </p:cNvSpPr>
            <p:nvPr/>
          </p:nvSpPr>
          <p:spPr bwMode="auto">
            <a:xfrm>
              <a:off x="428925" y="1373535"/>
              <a:ext cx="6962474" cy="539741"/>
            </a:xfrm>
            <a:prstGeom prst="rect">
              <a:avLst/>
            </a:prstGeom>
            <a:solidFill>
              <a:srgbClr val="8C4F34"/>
            </a:solidFill>
            <a:ln w="9525" algn="ctr">
              <a:solidFill>
                <a:schemeClr val="tx1"/>
              </a:solidFill>
              <a:round/>
              <a:headEnd/>
              <a:tailEnd/>
            </a:ln>
          </p:spPr>
          <p:txBody>
            <a:bodyPr/>
            <a:lstStyle/>
            <a:p>
              <a:r>
                <a:rPr lang="en-US" sz="1400" dirty="0">
                  <a:solidFill>
                    <a:schemeClr val="bg1"/>
                  </a:solidFill>
                </a:rPr>
                <a:t>Calculating the Rate of Return on Equity                                                                       X</a:t>
              </a:r>
              <a:endParaRPr lang="en-US" sz="1400" dirty="0">
                <a:solidFill>
                  <a:schemeClr val="bg1"/>
                </a:solidFill>
              </a:endParaRPr>
            </a:p>
          </p:txBody>
        </p:sp>
        <p:sp>
          <p:nvSpPr>
            <p:cNvPr id="58" name="Rectangle 3"/>
            <p:cNvSpPr>
              <a:spLocks noChangeArrowheads="1"/>
            </p:cNvSpPr>
            <p:nvPr/>
          </p:nvSpPr>
          <p:spPr bwMode="auto">
            <a:xfrm>
              <a:off x="6950321" y="1911342"/>
              <a:ext cx="427538" cy="3619559"/>
            </a:xfrm>
            <a:prstGeom prst="rect">
              <a:avLst/>
            </a:prstGeom>
            <a:solidFill>
              <a:srgbClr val="8C4F34"/>
            </a:solidFill>
            <a:ln w="9525" algn="ctr">
              <a:solidFill>
                <a:schemeClr val="tx1"/>
              </a:solidFill>
              <a:round/>
              <a:headEnd/>
              <a:tailEnd/>
            </a:ln>
          </p:spPr>
          <p:txBody>
            <a:bodyPr/>
            <a:lstStyle/>
            <a:p>
              <a:endParaRPr lang="en-US"/>
            </a:p>
          </p:txBody>
        </p:sp>
        <p:sp>
          <p:nvSpPr>
            <p:cNvPr id="59" name="Isosceles Triangle 4"/>
            <p:cNvSpPr>
              <a:spLocks noChangeArrowheads="1"/>
            </p:cNvSpPr>
            <p:nvPr/>
          </p:nvSpPr>
          <p:spPr bwMode="auto">
            <a:xfrm>
              <a:off x="6950321" y="1911342"/>
              <a:ext cx="427538" cy="290184"/>
            </a:xfrm>
            <a:prstGeom prst="triangle">
              <a:avLst>
                <a:gd name="adj" fmla="val 50000"/>
              </a:avLst>
            </a:prstGeom>
            <a:solidFill>
              <a:srgbClr val="F4F3E0"/>
            </a:solidFill>
            <a:ln w="9525" algn="ctr">
              <a:solidFill>
                <a:schemeClr val="tx1"/>
              </a:solidFill>
              <a:round/>
              <a:headEnd/>
              <a:tailEnd/>
            </a:ln>
          </p:spPr>
          <p:txBody>
            <a:bodyPr/>
            <a:lstStyle/>
            <a:p>
              <a:endParaRPr lang="en-US"/>
            </a:p>
          </p:txBody>
        </p:sp>
        <p:sp>
          <p:nvSpPr>
            <p:cNvPr id="60" name="Isosceles Triangle 25"/>
            <p:cNvSpPr>
              <a:spLocks noChangeArrowheads="1"/>
            </p:cNvSpPr>
            <p:nvPr/>
          </p:nvSpPr>
          <p:spPr bwMode="auto">
            <a:xfrm rot="10800000">
              <a:off x="6950321" y="5215569"/>
              <a:ext cx="427538" cy="290184"/>
            </a:xfrm>
            <a:prstGeom prst="triangle">
              <a:avLst>
                <a:gd name="adj" fmla="val 50000"/>
              </a:avLst>
            </a:prstGeom>
            <a:solidFill>
              <a:srgbClr val="F4F3E0"/>
            </a:solidFill>
            <a:ln w="9525" algn="ctr">
              <a:solidFill>
                <a:schemeClr val="tx1"/>
              </a:solidFill>
              <a:round/>
              <a:headEnd/>
              <a:tailEnd/>
            </a:ln>
          </p:spPr>
          <p:txBody>
            <a:bodyPr/>
            <a:lstStyle/>
            <a:p>
              <a:endParaRPr lang="en-US"/>
            </a:p>
          </p:txBody>
        </p:sp>
        <p:sp>
          <p:nvSpPr>
            <p:cNvPr id="61" name="Rectangle 5"/>
            <p:cNvSpPr>
              <a:spLocks noChangeArrowheads="1"/>
            </p:cNvSpPr>
            <p:nvPr/>
          </p:nvSpPr>
          <p:spPr bwMode="auto">
            <a:xfrm>
              <a:off x="6950321" y="4753208"/>
              <a:ext cx="427538" cy="431407"/>
            </a:xfrm>
            <a:prstGeom prst="rect">
              <a:avLst/>
            </a:prstGeom>
            <a:solidFill>
              <a:srgbClr val="E8DAB6"/>
            </a:solidFill>
            <a:ln w="9525" algn="ctr">
              <a:solidFill>
                <a:schemeClr val="tx1"/>
              </a:solidFill>
              <a:round/>
              <a:headEnd/>
              <a:tailEnd/>
            </a:ln>
          </p:spPr>
          <p:txBody>
            <a:bodyPr/>
            <a:lstStyle/>
            <a:p>
              <a:endParaRPr lang="en-US"/>
            </a:p>
          </p:txBody>
        </p:sp>
        <p:sp>
          <p:nvSpPr>
            <p:cNvPr id="62" name="TextBox 5"/>
            <p:cNvSpPr txBox="1">
              <a:spLocks noChangeArrowheads="1"/>
            </p:cNvSpPr>
            <p:nvPr/>
          </p:nvSpPr>
          <p:spPr bwMode="auto">
            <a:xfrm>
              <a:off x="527585" y="1975182"/>
              <a:ext cx="2450119"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US" sz="1100" i="1" dirty="0"/>
                <a:t>Step </a:t>
              </a:r>
              <a:r>
                <a:rPr lang="en-US" sz="1100" i="1" dirty="0" smtClean="0"/>
                <a:t>4:</a:t>
              </a:r>
              <a:endParaRPr lang="en-US" sz="1100" i="1" dirty="0"/>
            </a:p>
            <a:p>
              <a:pPr eaLnBrk="1" hangingPunct="1"/>
              <a:r>
                <a:rPr lang="en-US" sz="1100" b="0" dirty="0" smtClean="0"/>
                <a:t>Determine the average farm net worth on </a:t>
              </a:r>
              <a:r>
                <a:rPr lang="en-US" sz="1100" b="0" dirty="0"/>
                <a:t>Jack and Joanie’s </a:t>
              </a:r>
              <a:r>
                <a:rPr lang="en-US" sz="1100" b="0" dirty="0" smtClean="0"/>
                <a:t>balance sheet by adding the total net worth from the past two reporting periods and dividing it by 2.</a:t>
              </a:r>
              <a:endParaRPr lang="en-US" sz="1100" b="0" dirty="0"/>
            </a:p>
            <a:p>
              <a:pPr eaLnBrk="1" hangingPunct="1"/>
              <a:endParaRPr lang="en-US" sz="1100" b="0" dirty="0" smtClean="0"/>
            </a:p>
            <a:p>
              <a:pPr eaLnBrk="1" hangingPunct="1"/>
              <a:endParaRPr lang="en-US" sz="1100" b="0" dirty="0"/>
            </a:p>
            <a:p>
              <a:pPr eaLnBrk="1" hangingPunct="1"/>
              <a:endParaRPr lang="en-US" sz="1100" b="0" dirty="0"/>
            </a:p>
            <a:p>
              <a:pPr eaLnBrk="1" hangingPunct="1"/>
              <a:r>
                <a:rPr lang="en-US" sz="1100" i="1" dirty="0"/>
                <a:t>Step </a:t>
              </a:r>
              <a:r>
                <a:rPr lang="en-US" sz="1100" i="1" dirty="0" smtClean="0"/>
                <a:t>5:</a:t>
              </a:r>
              <a:endParaRPr lang="en-US" sz="1100" i="1" dirty="0"/>
            </a:p>
            <a:p>
              <a:pPr eaLnBrk="1" hangingPunct="1"/>
              <a:r>
                <a:rPr lang="en-US" sz="1100" b="0" dirty="0" smtClean="0"/>
                <a:t>Divide the result of Step 3 by this value.</a:t>
              </a:r>
              <a:endParaRPr lang="en-US" sz="1100" b="0" dirty="0"/>
            </a:p>
          </p:txBody>
        </p:sp>
      </p:grpSp>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44131" y="2089484"/>
            <a:ext cx="3905250" cy="2852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0" name="Rectangle 5"/>
          <p:cNvSpPr>
            <a:spLocks noChangeArrowheads="1"/>
          </p:cNvSpPr>
          <p:nvPr/>
        </p:nvSpPr>
        <p:spPr bwMode="auto">
          <a:xfrm>
            <a:off x="6246020" y="4817599"/>
            <a:ext cx="600980" cy="121988"/>
          </a:xfrm>
          <a:prstGeom prst="rect">
            <a:avLst/>
          </a:prstGeom>
          <a:noFill/>
          <a:ln w="127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cxnSp>
        <p:nvCxnSpPr>
          <p:cNvPr id="69" name="Straight Arrow Connector 29"/>
          <p:cNvCxnSpPr>
            <a:cxnSpLocks noChangeShapeType="1"/>
            <a:endCxn id="70" idx="1"/>
          </p:cNvCxnSpPr>
          <p:nvPr/>
        </p:nvCxnSpPr>
        <p:spPr bwMode="auto">
          <a:xfrm>
            <a:off x="2802628" y="2514600"/>
            <a:ext cx="3443392" cy="2363993"/>
          </a:xfrm>
          <a:prstGeom prst="straightConnector1">
            <a:avLst/>
          </a:prstGeom>
          <a:noFill/>
          <a:ln w="9525" algn="ctr">
            <a:solidFill>
              <a:srgbClr val="FF0000"/>
            </a:solidFill>
            <a:round/>
            <a:headEnd/>
            <a:tailEnd type="arrow" w="med" len="med"/>
          </a:ln>
          <a:extLst>
            <a:ext uri="{909E8E84-426E-40DD-AFC4-6F175D3DCCD1}">
              <a14:hiddenFill xmlns:a14="http://schemas.microsoft.com/office/drawing/2010/main">
                <a:noFill/>
              </a14:hiddenFill>
            </a:ext>
          </a:extLst>
        </p:spPr>
      </p:cxnSp>
      <p:grpSp>
        <p:nvGrpSpPr>
          <p:cNvPr id="28" name="Group 27"/>
          <p:cNvGrpSpPr/>
          <p:nvPr/>
        </p:nvGrpSpPr>
        <p:grpSpPr>
          <a:xfrm>
            <a:off x="380394" y="3115383"/>
            <a:ext cx="2515206" cy="451406"/>
            <a:chOff x="380394" y="3115383"/>
            <a:chExt cx="2515206" cy="451406"/>
          </a:xfrm>
        </p:grpSpPr>
        <p:sp>
          <p:nvSpPr>
            <p:cNvPr id="47" name="TextBox 16"/>
            <p:cNvSpPr txBox="1">
              <a:spLocks noChangeArrowheads="1"/>
            </p:cNvSpPr>
            <p:nvPr/>
          </p:nvSpPr>
          <p:spPr bwMode="auto">
            <a:xfrm>
              <a:off x="380394" y="3115383"/>
              <a:ext cx="2515206" cy="451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lnSpc>
                  <a:spcPts val="1400"/>
                </a:lnSpc>
              </a:pPr>
              <a:r>
                <a:rPr lang="en-US" sz="1100" dirty="0" smtClean="0">
                  <a:solidFill>
                    <a:srgbClr val="8C4F34"/>
                  </a:solidFill>
                </a:rPr>
                <a:t>           51,621 </a:t>
              </a:r>
              <a:r>
                <a:rPr lang="en-US" sz="1100" dirty="0" smtClean="0"/>
                <a:t>+</a:t>
              </a:r>
              <a:r>
                <a:rPr lang="en-US" sz="1100" i="1" dirty="0" smtClean="0">
                  <a:sym typeface="Symbol" pitchFamily="18" charset="2"/>
                </a:rPr>
                <a:t> </a:t>
              </a:r>
              <a:r>
                <a:rPr lang="en-US" sz="1100" dirty="0" smtClean="0">
                  <a:solidFill>
                    <a:srgbClr val="8C4F34"/>
                  </a:solidFill>
                  <a:sym typeface="Symbol" pitchFamily="18" charset="2"/>
                </a:rPr>
                <a:t>60</a:t>
              </a:r>
              <a:r>
                <a:rPr lang="en-US" sz="1100" dirty="0" smtClean="0">
                  <a:solidFill>
                    <a:srgbClr val="8C4F34"/>
                  </a:solidFill>
                </a:rPr>
                <a:t>,539</a:t>
              </a:r>
              <a:br>
                <a:rPr lang="en-US" sz="1100" dirty="0" smtClean="0">
                  <a:solidFill>
                    <a:srgbClr val="8C4F34"/>
                  </a:solidFill>
                </a:rPr>
              </a:br>
              <a:r>
                <a:rPr lang="en-US" sz="1100" dirty="0" smtClean="0">
                  <a:solidFill>
                    <a:srgbClr val="8C4F34"/>
                  </a:solidFill>
                </a:rPr>
                <a:t>                       2</a:t>
              </a:r>
            </a:p>
          </p:txBody>
        </p:sp>
        <p:cxnSp>
          <p:nvCxnSpPr>
            <p:cNvPr id="23" name="Straight Connector 22"/>
            <p:cNvCxnSpPr/>
            <p:nvPr/>
          </p:nvCxnSpPr>
          <p:spPr>
            <a:xfrm>
              <a:off x="778707" y="3335588"/>
              <a:ext cx="121022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3" name="TextBox 16"/>
            <p:cNvSpPr txBox="1">
              <a:spLocks noChangeArrowheads="1"/>
            </p:cNvSpPr>
            <p:nvPr/>
          </p:nvSpPr>
          <p:spPr bwMode="auto">
            <a:xfrm>
              <a:off x="2055930" y="3192765"/>
              <a:ext cx="812496"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US" sz="1100" dirty="0" smtClean="0"/>
                <a:t>=</a:t>
              </a:r>
              <a:r>
                <a:rPr lang="en-US" sz="1100" dirty="0" smtClean="0">
                  <a:solidFill>
                    <a:srgbClr val="8C4F34"/>
                  </a:solidFill>
                </a:rPr>
                <a:t> 56,080</a:t>
              </a:r>
            </a:p>
          </p:txBody>
        </p:sp>
      </p:grpSp>
      <p:grpSp>
        <p:nvGrpSpPr>
          <p:cNvPr id="65" name="Group 64"/>
          <p:cNvGrpSpPr/>
          <p:nvPr/>
        </p:nvGrpSpPr>
        <p:grpSpPr>
          <a:xfrm>
            <a:off x="728501" y="4062833"/>
            <a:ext cx="2202957" cy="451406"/>
            <a:chOff x="380394" y="3115383"/>
            <a:chExt cx="2515206" cy="451406"/>
          </a:xfrm>
        </p:grpSpPr>
        <p:sp>
          <p:nvSpPr>
            <p:cNvPr id="72" name="TextBox 16"/>
            <p:cNvSpPr txBox="1">
              <a:spLocks noChangeArrowheads="1"/>
            </p:cNvSpPr>
            <p:nvPr/>
          </p:nvSpPr>
          <p:spPr bwMode="auto">
            <a:xfrm>
              <a:off x="380394" y="3115383"/>
              <a:ext cx="2515206" cy="451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lnSpc>
                  <a:spcPts val="1400"/>
                </a:lnSpc>
              </a:pPr>
              <a:r>
                <a:rPr lang="en-US" sz="1100" dirty="0" smtClean="0">
                  <a:solidFill>
                    <a:srgbClr val="8C4F34"/>
                  </a:solidFill>
                </a:rPr>
                <a:t>          13,267</a:t>
              </a:r>
              <a:br>
                <a:rPr lang="en-US" sz="1100" dirty="0" smtClean="0">
                  <a:solidFill>
                    <a:srgbClr val="8C4F34"/>
                  </a:solidFill>
                </a:rPr>
              </a:br>
              <a:r>
                <a:rPr lang="en-US" sz="1100" dirty="0" smtClean="0">
                  <a:solidFill>
                    <a:srgbClr val="8C4F34"/>
                  </a:solidFill>
                </a:rPr>
                <a:t>          56,080</a:t>
              </a:r>
            </a:p>
          </p:txBody>
        </p:sp>
        <p:cxnSp>
          <p:nvCxnSpPr>
            <p:cNvPr id="73" name="Straight Connector 72"/>
            <p:cNvCxnSpPr/>
            <p:nvPr/>
          </p:nvCxnSpPr>
          <p:spPr>
            <a:xfrm>
              <a:off x="741774" y="3335588"/>
              <a:ext cx="6983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4" name="TextBox 16"/>
            <p:cNvSpPr txBox="1">
              <a:spLocks noChangeArrowheads="1"/>
            </p:cNvSpPr>
            <p:nvPr/>
          </p:nvSpPr>
          <p:spPr bwMode="auto">
            <a:xfrm>
              <a:off x="1464811" y="3192765"/>
              <a:ext cx="812496"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US" sz="1100" dirty="0" smtClean="0"/>
                <a:t>=</a:t>
              </a:r>
              <a:r>
                <a:rPr lang="en-US" sz="1100" dirty="0" smtClean="0">
                  <a:solidFill>
                    <a:srgbClr val="8C4F34"/>
                  </a:solidFill>
                </a:rPr>
                <a:t> 0. 24</a:t>
              </a:r>
            </a:p>
          </p:txBody>
        </p:sp>
      </p:grpSp>
    </p:spTree>
    <p:extLst>
      <p:ext uri="{BB962C8B-B14F-4D97-AF65-F5344CB8AC3E}">
        <p14:creationId xmlns:p14="http://schemas.microsoft.com/office/powerpoint/2010/main" val="38955090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2"/>
          <p:cNvSpPr>
            <a:spLocks noGrp="1"/>
          </p:cNvSpPr>
          <p:nvPr>
            <p:ph idx="1"/>
          </p:nvPr>
        </p:nvSpPr>
        <p:spPr>
          <a:xfrm>
            <a:off x="152400" y="1096962"/>
            <a:ext cx="5486400" cy="4846638"/>
          </a:xfrm>
        </p:spPr>
        <p:txBody>
          <a:bodyPr>
            <a:normAutofit fontScale="62500" lnSpcReduction="20000"/>
          </a:bodyPr>
          <a:lstStyle/>
          <a:p>
            <a:pPr marL="0" indent="0">
              <a:lnSpc>
                <a:spcPct val="150000"/>
              </a:lnSpc>
              <a:spcAft>
                <a:spcPts val="600"/>
              </a:spcAft>
              <a:buNone/>
            </a:pPr>
            <a:r>
              <a:rPr lang="en-US" dirty="0">
                <a:solidFill>
                  <a:srgbClr val="A04C04"/>
                </a:solidFill>
              </a:rPr>
              <a:t>Evaluating the Results</a:t>
            </a:r>
          </a:p>
          <a:p>
            <a:pPr marL="0" indent="0">
              <a:spcAft>
                <a:spcPts val="1200"/>
              </a:spcAft>
              <a:buNone/>
            </a:pPr>
            <a:r>
              <a:rPr lang="en-US" b="0" dirty="0"/>
              <a:t>Financial ratios are </a:t>
            </a:r>
            <a:r>
              <a:rPr lang="en-US" b="0" dirty="0" smtClean="0"/>
              <a:t>most valuable </a:t>
            </a:r>
            <a:r>
              <a:rPr lang="en-US" b="0" dirty="0"/>
              <a:t>when you have a value to compare them to. This might be your ratio calculations from previous years or industry </a:t>
            </a:r>
            <a:r>
              <a:rPr lang="en-US" u="sng" dirty="0">
                <a:solidFill>
                  <a:schemeClr val="accent2"/>
                </a:solidFill>
              </a:rPr>
              <a:t>benchmarks</a:t>
            </a:r>
            <a:r>
              <a:rPr lang="en-US" b="0" dirty="0"/>
              <a:t>.</a:t>
            </a:r>
          </a:p>
          <a:p>
            <a:pPr marL="0" indent="0">
              <a:spcAft>
                <a:spcPts val="600"/>
              </a:spcAft>
              <a:buNone/>
            </a:pPr>
            <a:r>
              <a:rPr lang="en-US" dirty="0"/>
              <a:t>Benchmarks: </a:t>
            </a:r>
            <a:r>
              <a:rPr lang="en-US" b="0" dirty="0" smtClean="0"/>
              <a:t>blood pressure</a:t>
            </a:r>
            <a:endParaRPr lang="en-US" b="0" dirty="0"/>
          </a:p>
          <a:p>
            <a:pPr>
              <a:spcAft>
                <a:spcPts val="600"/>
              </a:spcAft>
            </a:pPr>
            <a:endParaRPr lang="en-US" b="0" dirty="0"/>
          </a:p>
          <a:p>
            <a:pPr>
              <a:spcAft>
                <a:spcPts val="600"/>
              </a:spcAft>
            </a:pPr>
            <a:endParaRPr lang="en-US" b="0" dirty="0"/>
          </a:p>
          <a:p>
            <a:pPr>
              <a:spcAft>
                <a:spcPts val="600"/>
              </a:spcAft>
            </a:pPr>
            <a:endParaRPr lang="en-US" dirty="0"/>
          </a:p>
          <a:p>
            <a:pPr>
              <a:spcAft>
                <a:spcPts val="600"/>
              </a:spcAft>
            </a:pPr>
            <a:endParaRPr lang="en-US" dirty="0"/>
          </a:p>
          <a:p>
            <a:pPr>
              <a:spcAft>
                <a:spcPts val="600"/>
              </a:spcAft>
            </a:pPr>
            <a:endParaRPr lang="en-US" dirty="0"/>
          </a:p>
          <a:p>
            <a:pPr>
              <a:spcAft>
                <a:spcPts val="600"/>
              </a:spcAft>
            </a:pPr>
            <a:endParaRPr lang="en-US" dirty="0"/>
          </a:p>
          <a:p>
            <a:pPr>
              <a:spcAft>
                <a:spcPts val="600"/>
              </a:spcAft>
            </a:pPr>
            <a:endParaRPr lang="en-US" dirty="0"/>
          </a:p>
          <a:p>
            <a:pPr>
              <a:spcAft>
                <a:spcPts val="600"/>
              </a:spcAft>
            </a:pPr>
            <a:endParaRPr lang="en-US" b="0" dirty="0"/>
          </a:p>
          <a:p>
            <a:pPr marL="0" indent="0">
              <a:spcAft>
                <a:spcPts val="600"/>
              </a:spcAft>
              <a:buNone/>
            </a:pPr>
            <a:r>
              <a:rPr lang="en-US" b="0" dirty="0"/>
              <a:t>Financial benchmarks work much the same way. Variations will occur between size of operations, owned versus leased, types of operation, location of operation, and other factors.</a:t>
            </a:r>
          </a:p>
        </p:txBody>
      </p:sp>
      <p:sp>
        <p:nvSpPr>
          <p:cNvPr id="16" name="Title 1"/>
          <p:cNvSpPr>
            <a:spLocks noGrp="1"/>
          </p:cNvSpPr>
          <p:nvPr>
            <p:ph type="title"/>
          </p:nvPr>
        </p:nvSpPr>
        <p:spPr>
          <a:xfrm>
            <a:off x="152400" y="152400"/>
            <a:ext cx="8001000" cy="792162"/>
          </a:xfrm>
        </p:spPr>
        <p:txBody>
          <a:bodyPr/>
          <a:lstStyle/>
          <a:p>
            <a:r>
              <a:rPr lang="en-US" dirty="0" smtClean="0"/>
              <a:t>Measures of Profitability</a:t>
            </a:r>
            <a:endParaRPr lang="en-US" dirty="0"/>
          </a:p>
        </p:txBody>
      </p:sp>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6486" y="2498158"/>
            <a:ext cx="4826000" cy="246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535280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Measures of Profitability</a:t>
            </a:r>
            <a:endParaRPr lang="en-US" dirty="0"/>
          </a:p>
        </p:txBody>
      </p:sp>
      <p:sp>
        <p:nvSpPr>
          <p:cNvPr id="5" name="Text Placeholder 4"/>
          <p:cNvSpPr>
            <a:spLocks noGrp="1"/>
          </p:cNvSpPr>
          <p:nvPr>
            <p:ph type="body" idx="1"/>
          </p:nvPr>
        </p:nvSpPr>
        <p:spPr/>
        <p:txBody>
          <a:bodyPr/>
          <a:lstStyle/>
          <a:p>
            <a:r>
              <a:rPr lang="en-US" dirty="0" smtClean="0"/>
              <a:t>Lesson 5</a:t>
            </a:r>
            <a:endParaRPr lang="en-US" dirty="0"/>
          </a:p>
        </p:txBody>
      </p:sp>
    </p:spTree>
    <p:extLst>
      <p:ext uri="{BB962C8B-B14F-4D97-AF65-F5344CB8AC3E}">
        <p14:creationId xmlns:p14="http://schemas.microsoft.com/office/powerpoint/2010/main" val="1403578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2"/>
          <p:cNvSpPr>
            <a:spLocks noGrp="1"/>
          </p:cNvSpPr>
          <p:nvPr>
            <p:ph idx="1"/>
          </p:nvPr>
        </p:nvSpPr>
        <p:spPr>
          <a:xfrm>
            <a:off x="152400" y="1096962"/>
            <a:ext cx="5486400" cy="4846638"/>
          </a:xfrm>
        </p:spPr>
        <p:txBody>
          <a:bodyPr>
            <a:normAutofit fontScale="62500" lnSpcReduction="20000"/>
          </a:bodyPr>
          <a:lstStyle/>
          <a:p>
            <a:pPr marL="0" indent="0">
              <a:lnSpc>
                <a:spcPct val="150000"/>
              </a:lnSpc>
              <a:spcAft>
                <a:spcPts val="600"/>
              </a:spcAft>
              <a:buNone/>
            </a:pPr>
            <a:r>
              <a:rPr lang="en-US" dirty="0">
                <a:solidFill>
                  <a:srgbClr val="A04C04"/>
                </a:solidFill>
              </a:rPr>
              <a:t>Evaluating the Results</a:t>
            </a:r>
          </a:p>
          <a:p>
            <a:pPr marL="0" indent="0">
              <a:spcAft>
                <a:spcPts val="1200"/>
              </a:spcAft>
              <a:buNone/>
            </a:pPr>
            <a:r>
              <a:rPr lang="en-US" b="0" dirty="0"/>
              <a:t>Financial ratios are </a:t>
            </a:r>
            <a:r>
              <a:rPr lang="en-US" b="0" dirty="0" smtClean="0"/>
              <a:t>most valuable </a:t>
            </a:r>
            <a:r>
              <a:rPr lang="en-US" b="0" dirty="0"/>
              <a:t>when you have a value to compare them to. This might be your ratio calculations from previous years or industry </a:t>
            </a:r>
            <a:r>
              <a:rPr lang="en-US" u="sng" dirty="0">
                <a:solidFill>
                  <a:schemeClr val="accent2"/>
                </a:solidFill>
              </a:rPr>
              <a:t>benchmarks</a:t>
            </a:r>
            <a:r>
              <a:rPr lang="en-US" b="0" dirty="0"/>
              <a:t>.</a:t>
            </a:r>
          </a:p>
          <a:p>
            <a:pPr marL="0" indent="0">
              <a:spcAft>
                <a:spcPts val="600"/>
              </a:spcAft>
              <a:buNone/>
            </a:pPr>
            <a:r>
              <a:rPr lang="en-US" dirty="0"/>
              <a:t>Benchmarks: </a:t>
            </a:r>
            <a:r>
              <a:rPr lang="en-US" b="0" dirty="0" smtClean="0"/>
              <a:t>blood pressure</a:t>
            </a:r>
            <a:endParaRPr lang="en-US" b="0" dirty="0"/>
          </a:p>
          <a:p>
            <a:pPr>
              <a:spcAft>
                <a:spcPts val="600"/>
              </a:spcAft>
            </a:pPr>
            <a:endParaRPr lang="en-US" b="0" dirty="0"/>
          </a:p>
          <a:p>
            <a:pPr>
              <a:spcAft>
                <a:spcPts val="600"/>
              </a:spcAft>
            </a:pPr>
            <a:endParaRPr lang="en-US" b="0" dirty="0"/>
          </a:p>
          <a:p>
            <a:pPr>
              <a:spcAft>
                <a:spcPts val="600"/>
              </a:spcAft>
            </a:pPr>
            <a:endParaRPr lang="en-US" dirty="0"/>
          </a:p>
          <a:p>
            <a:pPr>
              <a:spcAft>
                <a:spcPts val="600"/>
              </a:spcAft>
            </a:pPr>
            <a:endParaRPr lang="en-US" dirty="0"/>
          </a:p>
          <a:p>
            <a:pPr>
              <a:spcAft>
                <a:spcPts val="600"/>
              </a:spcAft>
            </a:pPr>
            <a:endParaRPr lang="en-US" dirty="0"/>
          </a:p>
          <a:p>
            <a:pPr>
              <a:spcAft>
                <a:spcPts val="600"/>
              </a:spcAft>
            </a:pPr>
            <a:endParaRPr lang="en-US" dirty="0"/>
          </a:p>
          <a:p>
            <a:pPr>
              <a:spcAft>
                <a:spcPts val="600"/>
              </a:spcAft>
            </a:pPr>
            <a:endParaRPr lang="en-US" dirty="0"/>
          </a:p>
          <a:p>
            <a:pPr>
              <a:spcAft>
                <a:spcPts val="600"/>
              </a:spcAft>
            </a:pPr>
            <a:endParaRPr lang="en-US" b="0" dirty="0"/>
          </a:p>
          <a:p>
            <a:pPr marL="0" indent="0">
              <a:spcAft>
                <a:spcPts val="600"/>
              </a:spcAft>
              <a:buNone/>
            </a:pPr>
            <a:r>
              <a:rPr lang="en-US" b="0" dirty="0"/>
              <a:t>Financial benchmarks work much the same way. Variations will occur between size of operations, owned versus leased, types of operation, location of operation, and other factors.</a:t>
            </a:r>
          </a:p>
        </p:txBody>
      </p:sp>
      <p:sp>
        <p:nvSpPr>
          <p:cNvPr id="16" name="Title 1"/>
          <p:cNvSpPr>
            <a:spLocks noGrp="1"/>
          </p:cNvSpPr>
          <p:nvPr>
            <p:ph type="title"/>
          </p:nvPr>
        </p:nvSpPr>
        <p:spPr>
          <a:xfrm>
            <a:off x="152400" y="152400"/>
            <a:ext cx="8001000" cy="792162"/>
          </a:xfrm>
        </p:spPr>
        <p:txBody>
          <a:bodyPr/>
          <a:lstStyle/>
          <a:p>
            <a:r>
              <a:rPr lang="en-US" dirty="0" smtClean="0"/>
              <a:t>Measures of Profitability</a:t>
            </a:r>
            <a:endParaRPr lang="en-US" dirty="0"/>
          </a:p>
        </p:txBody>
      </p:sp>
      <p:pic>
        <p:nvPicPr>
          <p:cNvPr id="5"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6486" y="2498158"/>
            <a:ext cx="4826000" cy="246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 name="Group 5"/>
          <p:cNvGrpSpPr/>
          <p:nvPr/>
        </p:nvGrpSpPr>
        <p:grpSpPr>
          <a:xfrm>
            <a:off x="1874611" y="1576395"/>
            <a:ext cx="4221389" cy="3071369"/>
            <a:chOff x="2092325" y="1625374"/>
            <a:chExt cx="3362325" cy="2446337"/>
          </a:xfrm>
          <a:effectLst>
            <a:outerShdw blurRad="50800" dist="38100" dir="2700000" algn="tl" rotWithShape="0">
              <a:prstClr val="black">
                <a:alpha val="40000"/>
              </a:prstClr>
            </a:outerShdw>
          </a:effectLst>
        </p:grpSpPr>
        <p:sp>
          <p:nvSpPr>
            <p:cNvPr id="7" name="Right Arrow 10"/>
            <p:cNvSpPr>
              <a:spLocks noChangeArrowheads="1"/>
            </p:cNvSpPr>
            <p:nvPr/>
          </p:nvSpPr>
          <p:spPr bwMode="auto">
            <a:xfrm rot="7489606">
              <a:off x="3124994" y="1667443"/>
              <a:ext cx="412750" cy="328612"/>
            </a:xfrm>
            <a:prstGeom prst="rightArrow">
              <a:avLst>
                <a:gd name="adj1" fmla="val 50000"/>
                <a:gd name="adj2" fmla="val 49811"/>
              </a:avLst>
            </a:prstGeom>
            <a:solidFill>
              <a:srgbClr val="FFFF00"/>
            </a:solidFill>
            <a:ln w="9525" algn="ctr">
              <a:solidFill>
                <a:schemeClr val="tx1"/>
              </a:solidFill>
              <a:round/>
              <a:headEnd/>
              <a:tailEnd/>
            </a:ln>
          </p:spPr>
          <p:txBody>
            <a:bodyPr/>
            <a:lstStyle/>
            <a:p>
              <a:endParaRPr lang="en-US"/>
            </a:p>
          </p:txBody>
        </p:sp>
        <p:sp>
          <p:nvSpPr>
            <p:cNvPr id="8" name="Rounded Rectangular Callout 11"/>
            <p:cNvSpPr>
              <a:spLocks noChangeArrowheads="1"/>
            </p:cNvSpPr>
            <p:nvPr/>
          </p:nvSpPr>
          <p:spPr bwMode="auto">
            <a:xfrm>
              <a:off x="2092325" y="2731861"/>
              <a:ext cx="3362325" cy="1339850"/>
            </a:xfrm>
            <a:prstGeom prst="wedgeRoundRectCallout">
              <a:avLst>
                <a:gd name="adj1" fmla="val -18412"/>
                <a:gd name="adj2" fmla="val -104106"/>
                <a:gd name="adj3" fmla="val 16667"/>
              </a:avLst>
            </a:prstGeom>
            <a:solidFill>
              <a:schemeClr val="bg1"/>
            </a:solidFill>
            <a:ln w="9525" algn="ctr">
              <a:solidFill>
                <a:schemeClr val="tx1"/>
              </a:solidFill>
              <a:round/>
              <a:headEnd/>
              <a:tailEnd/>
            </a:ln>
          </p:spPr>
          <p:txBody>
            <a:bodyPr/>
            <a:lstStyle/>
            <a:p>
              <a:r>
                <a:rPr lang="en-US" sz="1400" dirty="0"/>
                <a:t>Benchmarks:</a:t>
              </a:r>
            </a:p>
            <a:p>
              <a:r>
                <a:rPr lang="en-US" sz="1400" b="0" dirty="0"/>
                <a:t>Guidelines or rules of thumb for the parameters that represent a “normal” state or situation. In financial benchmarks the “normal” state is dependent on a number of variables including the industry, market, and size/type of operation in which a particular result is generated.</a:t>
              </a:r>
            </a:p>
          </p:txBody>
        </p:sp>
      </p:grpSp>
    </p:spTree>
    <p:extLst>
      <p:ext uri="{BB962C8B-B14F-4D97-AF65-F5344CB8AC3E}">
        <p14:creationId xmlns:p14="http://schemas.microsoft.com/office/powerpoint/2010/main" val="38195712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2"/>
          <p:cNvSpPr>
            <a:spLocks noGrp="1"/>
          </p:cNvSpPr>
          <p:nvPr>
            <p:ph idx="1"/>
          </p:nvPr>
        </p:nvSpPr>
        <p:spPr>
          <a:xfrm>
            <a:off x="152400" y="1096962"/>
            <a:ext cx="5486400" cy="4846638"/>
          </a:xfrm>
        </p:spPr>
        <p:txBody>
          <a:bodyPr>
            <a:normAutofit/>
          </a:bodyPr>
          <a:lstStyle/>
          <a:p>
            <a:pPr marL="0" indent="0">
              <a:lnSpc>
                <a:spcPct val="150000"/>
              </a:lnSpc>
              <a:spcAft>
                <a:spcPts val="600"/>
              </a:spcAft>
              <a:buNone/>
            </a:pPr>
            <a:r>
              <a:rPr lang="en-US" dirty="0">
                <a:solidFill>
                  <a:srgbClr val="A04C04"/>
                </a:solidFill>
              </a:rPr>
              <a:t>Profitability Ratio </a:t>
            </a:r>
            <a:r>
              <a:rPr lang="en-US" dirty="0" smtClean="0">
                <a:solidFill>
                  <a:srgbClr val="A04C04"/>
                </a:solidFill>
              </a:rPr>
              <a:t>Benchmarks</a:t>
            </a:r>
          </a:p>
          <a:p>
            <a:pPr marL="0" indent="0">
              <a:lnSpc>
                <a:spcPct val="150000"/>
              </a:lnSpc>
              <a:spcAft>
                <a:spcPts val="600"/>
              </a:spcAft>
              <a:buNone/>
            </a:pPr>
            <a:endParaRPr lang="en-US" dirty="0"/>
          </a:p>
          <a:p>
            <a:pPr marL="0" indent="0">
              <a:lnSpc>
                <a:spcPct val="150000"/>
              </a:lnSpc>
              <a:spcAft>
                <a:spcPts val="600"/>
              </a:spcAft>
              <a:buNone/>
            </a:pPr>
            <a:endParaRPr lang="en-US" dirty="0" smtClean="0"/>
          </a:p>
          <a:p>
            <a:pPr marL="0" indent="0">
              <a:lnSpc>
                <a:spcPct val="150000"/>
              </a:lnSpc>
              <a:spcAft>
                <a:spcPts val="600"/>
              </a:spcAft>
              <a:buNone/>
            </a:pPr>
            <a:endParaRPr lang="en-US" dirty="0"/>
          </a:p>
          <a:p>
            <a:pPr marL="0" lvl="2" indent="0">
              <a:lnSpc>
                <a:spcPct val="150000"/>
              </a:lnSpc>
              <a:spcAft>
                <a:spcPts val="600"/>
              </a:spcAft>
              <a:buNone/>
            </a:pPr>
            <a:endParaRPr lang="en-US" sz="1100" i="1" dirty="0" smtClean="0"/>
          </a:p>
          <a:p>
            <a:pPr marL="0" lvl="2" indent="0">
              <a:lnSpc>
                <a:spcPct val="150000"/>
              </a:lnSpc>
              <a:spcAft>
                <a:spcPts val="600"/>
              </a:spcAft>
              <a:buNone/>
            </a:pPr>
            <a:endParaRPr lang="en-US" sz="1100" i="1" dirty="0"/>
          </a:p>
          <a:p>
            <a:pPr marL="0" lvl="2" indent="0">
              <a:lnSpc>
                <a:spcPct val="110000"/>
              </a:lnSpc>
              <a:spcAft>
                <a:spcPts val="600"/>
              </a:spcAft>
              <a:buNone/>
            </a:pPr>
            <a:r>
              <a:rPr lang="en-US" sz="1400" b="1" i="1" dirty="0" smtClean="0"/>
              <a:t>Possible </a:t>
            </a:r>
            <a:r>
              <a:rPr lang="en-US" sz="1400" b="1" i="1" dirty="0"/>
              <a:t>Actions For Improvement</a:t>
            </a:r>
            <a:r>
              <a:rPr lang="en-US" sz="1400" b="1" dirty="0"/>
              <a:t>: </a:t>
            </a:r>
            <a:r>
              <a:rPr lang="en-US" sz="1400" dirty="0"/>
              <a:t>Increase the value of production, reduce production costs where prudent, control or reduce family living withdrawals, improve marketing practices, properly structure debt to revenue generation. 	</a:t>
            </a:r>
          </a:p>
          <a:p>
            <a:pPr marL="0" indent="0">
              <a:lnSpc>
                <a:spcPct val="150000"/>
              </a:lnSpc>
              <a:spcAft>
                <a:spcPts val="600"/>
              </a:spcAft>
              <a:buNone/>
            </a:pPr>
            <a:endParaRPr lang="en-US" sz="1400" dirty="0"/>
          </a:p>
        </p:txBody>
      </p:sp>
      <p:sp>
        <p:nvSpPr>
          <p:cNvPr id="15" name="Title 1"/>
          <p:cNvSpPr>
            <a:spLocks noGrp="1"/>
          </p:cNvSpPr>
          <p:nvPr>
            <p:ph type="title"/>
          </p:nvPr>
        </p:nvSpPr>
        <p:spPr>
          <a:xfrm>
            <a:off x="152400" y="152400"/>
            <a:ext cx="8001000" cy="792162"/>
          </a:xfrm>
        </p:spPr>
        <p:txBody>
          <a:bodyPr/>
          <a:lstStyle/>
          <a:p>
            <a:r>
              <a:rPr lang="en-US" dirty="0" smtClean="0"/>
              <a:t>Measures of Profitability</a:t>
            </a:r>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2067182"/>
            <a:ext cx="4885715" cy="2057143"/>
          </a:xfrm>
          <a:prstGeom prst="rect">
            <a:avLst/>
          </a:prstGeom>
        </p:spPr>
      </p:pic>
    </p:spTree>
    <p:extLst>
      <p:ext uri="{BB962C8B-B14F-4D97-AF65-F5344CB8AC3E}">
        <p14:creationId xmlns:p14="http://schemas.microsoft.com/office/powerpoint/2010/main" val="181783896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ontent Placeholder 2"/>
          <p:cNvSpPr>
            <a:spLocks noGrp="1"/>
          </p:cNvSpPr>
          <p:nvPr>
            <p:ph idx="1"/>
          </p:nvPr>
        </p:nvSpPr>
        <p:spPr>
          <a:xfrm>
            <a:off x="152400" y="1096962"/>
            <a:ext cx="5486400" cy="5075238"/>
          </a:xfrm>
        </p:spPr>
        <p:txBody>
          <a:bodyPr>
            <a:normAutofit/>
          </a:bodyPr>
          <a:lstStyle/>
          <a:p>
            <a:pPr marL="0" indent="0">
              <a:lnSpc>
                <a:spcPct val="150000"/>
              </a:lnSpc>
              <a:spcAft>
                <a:spcPts val="600"/>
              </a:spcAft>
              <a:buNone/>
            </a:pPr>
            <a:r>
              <a:rPr lang="en-US" dirty="0">
                <a:solidFill>
                  <a:srgbClr val="A04C04"/>
                </a:solidFill>
              </a:rPr>
              <a:t>What Have You Learned</a:t>
            </a:r>
            <a:r>
              <a:rPr lang="en-US" dirty="0" smtClean="0">
                <a:solidFill>
                  <a:srgbClr val="A04C04"/>
                </a:solidFill>
              </a:rPr>
              <a:t>?</a:t>
            </a:r>
            <a:endParaRPr lang="en-US" dirty="0">
              <a:solidFill>
                <a:srgbClr val="A04C04"/>
              </a:solidFill>
            </a:endParaRPr>
          </a:p>
        </p:txBody>
      </p:sp>
      <p:sp>
        <p:nvSpPr>
          <p:cNvPr id="24" name="Title 1"/>
          <p:cNvSpPr>
            <a:spLocks noGrp="1"/>
          </p:cNvSpPr>
          <p:nvPr>
            <p:ph type="title"/>
          </p:nvPr>
        </p:nvSpPr>
        <p:spPr>
          <a:xfrm>
            <a:off x="152400" y="152400"/>
            <a:ext cx="8001000" cy="792162"/>
          </a:xfrm>
        </p:spPr>
        <p:txBody>
          <a:bodyPr/>
          <a:lstStyle/>
          <a:p>
            <a:r>
              <a:rPr lang="en-US" dirty="0" smtClean="0">
                <a:solidFill>
                  <a:srgbClr val="A04C04"/>
                </a:solidFill>
              </a:rPr>
              <a:t>Measures of Profitability</a:t>
            </a:r>
            <a:endParaRPr lang="en-US" dirty="0">
              <a:solidFill>
                <a:srgbClr val="A04C04"/>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1886448"/>
            <a:ext cx="5573334" cy="3980952"/>
          </a:xfrm>
          <a:prstGeom prst="rect">
            <a:avLst/>
          </a:prstGeom>
        </p:spPr>
      </p:pic>
    </p:spTree>
    <p:extLst>
      <p:ext uri="{BB962C8B-B14F-4D97-AF65-F5344CB8AC3E}">
        <p14:creationId xmlns:p14="http://schemas.microsoft.com/office/powerpoint/2010/main" val="412577646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1"/>
          <p:cNvSpPr>
            <a:spLocks noGrp="1"/>
          </p:cNvSpPr>
          <p:nvPr>
            <p:ph type="title"/>
          </p:nvPr>
        </p:nvSpPr>
        <p:spPr>
          <a:xfrm>
            <a:off x="152400" y="152400"/>
            <a:ext cx="8001000" cy="792162"/>
          </a:xfrm>
        </p:spPr>
        <p:txBody>
          <a:bodyPr/>
          <a:lstStyle/>
          <a:p>
            <a:r>
              <a:rPr lang="en-US" dirty="0" smtClean="0"/>
              <a:t>Measures of Profitability</a:t>
            </a:r>
            <a:endParaRPr lang="en-US" dirty="0"/>
          </a:p>
        </p:txBody>
      </p:sp>
      <p:sp>
        <p:nvSpPr>
          <p:cNvPr id="26" name="Content Placeholder 2"/>
          <p:cNvSpPr>
            <a:spLocks noGrp="1"/>
          </p:cNvSpPr>
          <p:nvPr>
            <p:ph idx="1"/>
          </p:nvPr>
        </p:nvSpPr>
        <p:spPr>
          <a:xfrm>
            <a:off x="152400" y="1096962"/>
            <a:ext cx="5486400" cy="5075238"/>
          </a:xfrm>
        </p:spPr>
        <p:txBody>
          <a:bodyPr>
            <a:normAutofit/>
          </a:bodyPr>
          <a:lstStyle/>
          <a:p>
            <a:pPr marL="0" indent="0">
              <a:lnSpc>
                <a:spcPct val="150000"/>
              </a:lnSpc>
              <a:spcAft>
                <a:spcPts val="600"/>
              </a:spcAft>
              <a:buNone/>
            </a:pPr>
            <a:r>
              <a:rPr lang="en-US" dirty="0">
                <a:solidFill>
                  <a:srgbClr val="A04C04"/>
                </a:solidFill>
              </a:rPr>
              <a:t>What Have You Learned</a:t>
            </a:r>
            <a:r>
              <a:rPr lang="en-US" dirty="0" smtClean="0">
                <a:solidFill>
                  <a:srgbClr val="A04C04"/>
                </a:solidFill>
              </a:rPr>
              <a:t>?</a:t>
            </a:r>
            <a:endParaRPr lang="en-US" dirty="0">
              <a:solidFill>
                <a:srgbClr val="A04C04"/>
              </a:solidFill>
            </a:endParaRPr>
          </a:p>
        </p:txBody>
      </p:sp>
      <p:pic>
        <p:nvPicPr>
          <p:cNvPr id="27" name="Picture 2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7278" y="1886448"/>
            <a:ext cx="5163577" cy="3980952"/>
          </a:xfrm>
          <a:prstGeom prst="rect">
            <a:avLst/>
          </a:prstGeom>
        </p:spPr>
      </p:pic>
      <p:sp>
        <p:nvSpPr>
          <p:cNvPr id="3" name="Rectangle 2"/>
          <p:cNvSpPr/>
          <p:nvPr/>
        </p:nvSpPr>
        <p:spPr>
          <a:xfrm>
            <a:off x="4953000" y="5715000"/>
            <a:ext cx="567855"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9426906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p:cNvSpPr>
            <a:spLocks noGrp="1"/>
          </p:cNvSpPr>
          <p:nvPr>
            <p:ph type="title"/>
          </p:nvPr>
        </p:nvSpPr>
        <p:spPr>
          <a:xfrm>
            <a:off x="152400" y="152400"/>
            <a:ext cx="8001000" cy="792162"/>
          </a:xfrm>
        </p:spPr>
        <p:txBody>
          <a:bodyPr/>
          <a:lstStyle/>
          <a:p>
            <a:r>
              <a:rPr lang="en-US" dirty="0" smtClean="0"/>
              <a:t>Measures of Profitability</a:t>
            </a:r>
            <a:endParaRPr lang="en-US" dirty="0"/>
          </a:p>
        </p:txBody>
      </p:sp>
      <p:sp>
        <p:nvSpPr>
          <p:cNvPr id="24" name="Content Placeholder 2"/>
          <p:cNvSpPr>
            <a:spLocks noGrp="1"/>
          </p:cNvSpPr>
          <p:nvPr>
            <p:ph idx="1"/>
          </p:nvPr>
        </p:nvSpPr>
        <p:spPr>
          <a:xfrm>
            <a:off x="152400" y="1096962"/>
            <a:ext cx="5486400" cy="5075238"/>
          </a:xfrm>
        </p:spPr>
        <p:txBody>
          <a:bodyPr>
            <a:normAutofit/>
          </a:bodyPr>
          <a:lstStyle/>
          <a:p>
            <a:pPr marL="0" indent="0">
              <a:lnSpc>
                <a:spcPct val="150000"/>
              </a:lnSpc>
              <a:spcAft>
                <a:spcPts val="600"/>
              </a:spcAft>
              <a:buNone/>
            </a:pPr>
            <a:r>
              <a:rPr lang="en-US" dirty="0">
                <a:solidFill>
                  <a:srgbClr val="A04C04"/>
                </a:solidFill>
              </a:rPr>
              <a:t>What Have You Learned</a:t>
            </a:r>
            <a:r>
              <a:rPr lang="en-US" dirty="0" smtClean="0">
                <a:solidFill>
                  <a:srgbClr val="A04C04"/>
                </a:solidFill>
              </a:rPr>
              <a:t>?</a:t>
            </a:r>
            <a:endParaRPr lang="en-US" dirty="0">
              <a:solidFill>
                <a:srgbClr val="A04C04"/>
              </a:solidFill>
            </a:endParaRPr>
          </a:p>
        </p:txBody>
      </p:sp>
      <p:pic>
        <p:nvPicPr>
          <p:cNvPr id="25" name="Picture 2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977128"/>
            <a:ext cx="5573334" cy="3799591"/>
          </a:xfrm>
          <a:prstGeom prst="rect">
            <a:avLst/>
          </a:prstGeom>
        </p:spPr>
      </p:pic>
    </p:spTree>
    <p:extLst>
      <p:ext uri="{BB962C8B-B14F-4D97-AF65-F5344CB8AC3E}">
        <p14:creationId xmlns:p14="http://schemas.microsoft.com/office/powerpoint/2010/main" val="407853004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Content Placeholder 2"/>
          <p:cNvSpPr txBox="1">
            <a:spLocks/>
          </p:cNvSpPr>
          <p:nvPr/>
        </p:nvSpPr>
        <p:spPr>
          <a:xfrm>
            <a:off x="152400" y="1096962"/>
            <a:ext cx="5486400" cy="507523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b="1"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50000"/>
              </a:lnSpc>
              <a:spcAft>
                <a:spcPts val="600"/>
              </a:spcAft>
              <a:buFont typeface="Arial" pitchFamily="34" charset="0"/>
              <a:buNone/>
            </a:pPr>
            <a:r>
              <a:rPr lang="en-US" dirty="0" smtClean="0">
                <a:solidFill>
                  <a:srgbClr val="A04C04"/>
                </a:solidFill>
              </a:rPr>
              <a:t>What Have You Learned?</a:t>
            </a:r>
            <a:endParaRPr lang="en-US" dirty="0">
              <a:solidFill>
                <a:srgbClr val="A04C04"/>
              </a:solidFill>
            </a:endParaRPr>
          </a:p>
        </p:txBody>
      </p:sp>
      <p:sp>
        <p:nvSpPr>
          <p:cNvPr id="24" name="Title 1"/>
          <p:cNvSpPr>
            <a:spLocks noGrp="1"/>
          </p:cNvSpPr>
          <p:nvPr>
            <p:ph type="title"/>
          </p:nvPr>
        </p:nvSpPr>
        <p:spPr>
          <a:xfrm>
            <a:off x="152400" y="152400"/>
            <a:ext cx="8001000" cy="792162"/>
          </a:xfrm>
        </p:spPr>
        <p:txBody>
          <a:bodyPr/>
          <a:lstStyle/>
          <a:p>
            <a:r>
              <a:rPr lang="en-US" dirty="0" smtClean="0"/>
              <a:t>Measures of Profitability</a:t>
            </a:r>
            <a:endParaRPr lang="en-US" dirty="0"/>
          </a:p>
        </p:txBody>
      </p:sp>
      <p:pic>
        <p:nvPicPr>
          <p:cNvPr id="27" name="Picture 2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0687" y="1886448"/>
            <a:ext cx="5156760" cy="3980952"/>
          </a:xfrm>
          <a:prstGeom prst="rect">
            <a:avLst/>
          </a:prstGeom>
        </p:spPr>
      </p:pic>
    </p:spTree>
    <p:extLst>
      <p:ext uri="{BB962C8B-B14F-4D97-AF65-F5344CB8AC3E}">
        <p14:creationId xmlns:p14="http://schemas.microsoft.com/office/powerpoint/2010/main" val="289119145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p:cNvSpPr>
          <p:nvPr>
            <p:ph type="title"/>
          </p:nvPr>
        </p:nvSpPr>
        <p:spPr>
          <a:xfrm>
            <a:off x="152400" y="152400"/>
            <a:ext cx="8001000" cy="792162"/>
          </a:xfrm>
        </p:spPr>
        <p:txBody>
          <a:bodyPr/>
          <a:lstStyle/>
          <a:p>
            <a:r>
              <a:rPr lang="en-US" dirty="0" smtClean="0"/>
              <a:t>Measures of Profitability</a:t>
            </a:r>
            <a:endParaRPr lang="en-US" dirty="0"/>
          </a:p>
        </p:txBody>
      </p:sp>
      <p:sp>
        <p:nvSpPr>
          <p:cNvPr id="19" name="Content Placeholder 2"/>
          <p:cNvSpPr>
            <a:spLocks noGrp="1"/>
          </p:cNvSpPr>
          <p:nvPr>
            <p:ph idx="1"/>
          </p:nvPr>
        </p:nvSpPr>
        <p:spPr>
          <a:xfrm>
            <a:off x="152400" y="1096962"/>
            <a:ext cx="5486400" cy="5075238"/>
          </a:xfrm>
        </p:spPr>
        <p:txBody>
          <a:bodyPr>
            <a:normAutofit/>
          </a:bodyPr>
          <a:lstStyle/>
          <a:p>
            <a:pPr marL="0" indent="0">
              <a:lnSpc>
                <a:spcPct val="150000"/>
              </a:lnSpc>
              <a:spcAft>
                <a:spcPts val="600"/>
              </a:spcAft>
              <a:buNone/>
            </a:pPr>
            <a:r>
              <a:rPr lang="en-US" dirty="0">
                <a:solidFill>
                  <a:srgbClr val="A04C04"/>
                </a:solidFill>
              </a:rPr>
              <a:t>What Have You Learned</a:t>
            </a:r>
            <a:r>
              <a:rPr lang="en-US" dirty="0" smtClean="0">
                <a:solidFill>
                  <a:srgbClr val="A04C04"/>
                </a:solidFill>
              </a:rPr>
              <a:t>?</a:t>
            </a:r>
            <a:endParaRPr lang="en-US" dirty="0">
              <a:solidFill>
                <a:srgbClr val="A04C04"/>
              </a:solidFill>
            </a:endParaRPr>
          </a:p>
        </p:txBody>
      </p:sp>
      <p:pic>
        <p:nvPicPr>
          <p:cNvPr id="20" name="Picture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936611"/>
            <a:ext cx="5573334" cy="3880625"/>
          </a:xfrm>
          <a:prstGeom prst="rect">
            <a:avLst/>
          </a:prstGeom>
        </p:spPr>
      </p:pic>
    </p:spTree>
    <p:extLst>
      <p:ext uri="{BB962C8B-B14F-4D97-AF65-F5344CB8AC3E}">
        <p14:creationId xmlns:p14="http://schemas.microsoft.com/office/powerpoint/2010/main" val="238047876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p:cNvSpPr>
            <a:spLocks noGrp="1"/>
          </p:cNvSpPr>
          <p:nvPr>
            <p:ph type="title"/>
          </p:nvPr>
        </p:nvSpPr>
        <p:spPr>
          <a:xfrm>
            <a:off x="152400" y="152400"/>
            <a:ext cx="8001000" cy="792162"/>
          </a:xfrm>
        </p:spPr>
        <p:txBody>
          <a:bodyPr/>
          <a:lstStyle/>
          <a:p>
            <a:r>
              <a:rPr lang="en-US" dirty="0" smtClean="0"/>
              <a:t>Measures of Profitability</a:t>
            </a:r>
            <a:endParaRPr lang="en-US" dirty="0"/>
          </a:p>
        </p:txBody>
      </p:sp>
      <p:sp>
        <p:nvSpPr>
          <p:cNvPr id="22" name="Content Placeholder 2"/>
          <p:cNvSpPr>
            <a:spLocks noGrp="1"/>
          </p:cNvSpPr>
          <p:nvPr>
            <p:ph idx="1"/>
          </p:nvPr>
        </p:nvSpPr>
        <p:spPr>
          <a:xfrm>
            <a:off x="152400" y="1096962"/>
            <a:ext cx="5486400" cy="5075238"/>
          </a:xfrm>
        </p:spPr>
        <p:txBody>
          <a:bodyPr>
            <a:normAutofit/>
          </a:bodyPr>
          <a:lstStyle/>
          <a:p>
            <a:pPr marL="0" indent="0">
              <a:lnSpc>
                <a:spcPct val="150000"/>
              </a:lnSpc>
              <a:spcAft>
                <a:spcPts val="600"/>
              </a:spcAft>
              <a:buNone/>
            </a:pPr>
            <a:r>
              <a:rPr lang="en-US" dirty="0">
                <a:solidFill>
                  <a:srgbClr val="A04C04"/>
                </a:solidFill>
              </a:rPr>
              <a:t>What Have You Learned</a:t>
            </a:r>
            <a:r>
              <a:rPr lang="en-US" dirty="0" smtClean="0">
                <a:solidFill>
                  <a:srgbClr val="A04C04"/>
                </a:solidFill>
              </a:rPr>
              <a:t>?</a:t>
            </a:r>
            <a:endParaRPr lang="en-US" dirty="0">
              <a:solidFill>
                <a:srgbClr val="A04C04"/>
              </a:solidFill>
            </a:endParaRPr>
          </a:p>
        </p:txBody>
      </p:sp>
      <p:pic>
        <p:nvPicPr>
          <p:cNvPr id="23" name="Picture 2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2893" y="1886448"/>
            <a:ext cx="5212348" cy="3980952"/>
          </a:xfrm>
          <a:prstGeom prst="rect">
            <a:avLst/>
          </a:prstGeom>
        </p:spPr>
      </p:pic>
    </p:spTree>
    <p:extLst>
      <p:ext uri="{BB962C8B-B14F-4D97-AF65-F5344CB8AC3E}">
        <p14:creationId xmlns:p14="http://schemas.microsoft.com/office/powerpoint/2010/main" val="268995606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p:cNvSpPr>
            <a:spLocks noGrp="1"/>
          </p:cNvSpPr>
          <p:nvPr>
            <p:ph type="title"/>
          </p:nvPr>
        </p:nvSpPr>
        <p:spPr>
          <a:xfrm>
            <a:off x="152400" y="152400"/>
            <a:ext cx="8001000" cy="792162"/>
          </a:xfrm>
        </p:spPr>
        <p:txBody>
          <a:bodyPr/>
          <a:lstStyle/>
          <a:p>
            <a:r>
              <a:rPr lang="en-US" dirty="0" smtClean="0"/>
              <a:t>Measures of Profitability</a:t>
            </a:r>
            <a:endParaRPr lang="en-US" dirty="0"/>
          </a:p>
        </p:txBody>
      </p:sp>
      <p:sp>
        <p:nvSpPr>
          <p:cNvPr id="20" name="Content Placeholder 2"/>
          <p:cNvSpPr>
            <a:spLocks noGrp="1"/>
          </p:cNvSpPr>
          <p:nvPr>
            <p:ph idx="1"/>
          </p:nvPr>
        </p:nvSpPr>
        <p:spPr>
          <a:xfrm>
            <a:off x="152400" y="1096962"/>
            <a:ext cx="5486400" cy="5075238"/>
          </a:xfrm>
        </p:spPr>
        <p:txBody>
          <a:bodyPr>
            <a:normAutofit/>
          </a:bodyPr>
          <a:lstStyle/>
          <a:p>
            <a:pPr marL="0" indent="0">
              <a:lnSpc>
                <a:spcPct val="150000"/>
              </a:lnSpc>
              <a:spcAft>
                <a:spcPts val="600"/>
              </a:spcAft>
              <a:buNone/>
            </a:pPr>
            <a:r>
              <a:rPr lang="en-US" dirty="0">
                <a:solidFill>
                  <a:srgbClr val="A04C04"/>
                </a:solidFill>
              </a:rPr>
              <a:t>What Have You Learned</a:t>
            </a:r>
            <a:r>
              <a:rPr lang="en-US" dirty="0" smtClean="0">
                <a:solidFill>
                  <a:srgbClr val="A04C04"/>
                </a:solidFill>
              </a:rPr>
              <a:t>?</a:t>
            </a:r>
            <a:endParaRPr lang="en-US" dirty="0">
              <a:solidFill>
                <a:srgbClr val="A04C04"/>
              </a:solidFill>
            </a:endParaRPr>
          </a:p>
        </p:txBody>
      </p:sp>
      <p:pic>
        <p:nvPicPr>
          <p:cNvPr id="21" name="Picture 2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906961"/>
            <a:ext cx="5573334" cy="3939925"/>
          </a:xfrm>
          <a:prstGeom prst="rect">
            <a:avLst/>
          </a:prstGeom>
        </p:spPr>
      </p:pic>
    </p:spTree>
    <p:extLst>
      <p:ext uri="{BB962C8B-B14F-4D97-AF65-F5344CB8AC3E}">
        <p14:creationId xmlns:p14="http://schemas.microsoft.com/office/powerpoint/2010/main" val="308715189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p:cNvSpPr>
            <a:spLocks noGrp="1"/>
          </p:cNvSpPr>
          <p:nvPr>
            <p:ph type="title"/>
          </p:nvPr>
        </p:nvSpPr>
        <p:spPr>
          <a:xfrm>
            <a:off x="152400" y="152400"/>
            <a:ext cx="8001000" cy="792162"/>
          </a:xfrm>
        </p:spPr>
        <p:txBody>
          <a:bodyPr/>
          <a:lstStyle/>
          <a:p>
            <a:r>
              <a:rPr lang="en-US" dirty="0" smtClean="0"/>
              <a:t>Measures of Profitability</a:t>
            </a:r>
            <a:endParaRPr lang="en-US" dirty="0"/>
          </a:p>
        </p:txBody>
      </p:sp>
      <p:sp>
        <p:nvSpPr>
          <p:cNvPr id="22" name="Content Placeholder 2"/>
          <p:cNvSpPr>
            <a:spLocks noGrp="1"/>
          </p:cNvSpPr>
          <p:nvPr>
            <p:ph idx="1"/>
          </p:nvPr>
        </p:nvSpPr>
        <p:spPr>
          <a:xfrm>
            <a:off x="152400" y="1096962"/>
            <a:ext cx="5486400" cy="5075238"/>
          </a:xfrm>
        </p:spPr>
        <p:txBody>
          <a:bodyPr>
            <a:normAutofit/>
          </a:bodyPr>
          <a:lstStyle/>
          <a:p>
            <a:pPr marL="0" indent="0">
              <a:lnSpc>
                <a:spcPct val="150000"/>
              </a:lnSpc>
              <a:spcAft>
                <a:spcPts val="600"/>
              </a:spcAft>
              <a:buNone/>
            </a:pPr>
            <a:r>
              <a:rPr lang="en-US" dirty="0">
                <a:solidFill>
                  <a:srgbClr val="A04C04"/>
                </a:solidFill>
              </a:rPr>
              <a:t>What Have You Learned</a:t>
            </a:r>
            <a:r>
              <a:rPr lang="en-US" dirty="0" smtClean="0">
                <a:solidFill>
                  <a:srgbClr val="A04C04"/>
                </a:solidFill>
              </a:rPr>
              <a:t>?</a:t>
            </a:r>
            <a:endParaRPr lang="en-US" dirty="0">
              <a:solidFill>
                <a:srgbClr val="A04C04"/>
              </a:solidFill>
            </a:endParaRPr>
          </a:p>
        </p:txBody>
      </p:sp>
      <p:pic>
        <p:nvPicPr>
          <p:cNvPr id="23" name="Picture 2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1978" y="1886448"/>
            <a:ext cx="5254177" cy="3980952"/>
          </a:xfrm>
          <a:prstGeom prst="rect">
            <a:avLst/>
          </a:prstGeom>
        </p:spPr>
      </p:pic>
    </p:spTree>
    <p:extLst>
      <p:ext uri="{BB962C8B-B14F-4D97-AF65-F5344CB8AC3E}">
        <p14:creationId xmlns:p14="http://schemas.microsoft.com/office/powerpoint/2010/main" val="18325034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2"/>
          <p:cNvSpPr>
            <a:spLocks noGrp="1"/>
          </p:cNvSpPr>
          <p:nvPr>
            <p:ph idx="1"/>
          </p:nvPr>
        </p:nvSpPr>
        <p:spPr>
          <a:xfrm>
            <a:off x="152400" y="1096962"/>
            <a:ext cx="4493306" cy="5075238"/>
          </a:xfrm>
        </p:spPr>
        <p:txBody>
          <a:bodyPr>
            <a:normAutofit/>
          </a:bodyPr>
          <a:lstStyle/>
          <a:p>
            <a:pPr marL="0" indent="0">
              <a:lnSpc>
                <a:spcPct val="150000"/>
              </a:lnSpc>
              <a:spcAft>
                <a:spcPts val="600"/>
              </a:spcAft>
              <a:buNone/>
              <a:defRPr/>
            </a:pPr>
            <a:r>
              <a:rPr lang="en-US" dirty="0">
                <a:solidFill>
                  <a:srgbClr val="A04C04"/>
                </a:solidFill>
              </a:rPr>
              <a:t>Profitability Measures</a:t>
            </a:r>
          </a:p>
          <a:p>
            <a:pPr marL="0" indent="0">
              <a:spcAft>
                <a:spcPts val="600"/>
              </a:spcAft>
              <a:buNone/>
              <a:defRPr/>
            </a:pPr>
            <a:r>
              <a:rPr lang="en-US" sz="1800" b="0" dirty="0"/>
              <a:t>The Farm Financial Standards Council recommends five ratios for measuring profitability:</a:t>
            </a:r>
          </a:p>
          <a:p>
            <a:pPr marL="171450" indent="-171450">
              <a:spcAft>
                <a:spcPts val="600"/>
              </a:spcAft>
              <a:defRPr/>
            </a:pPr>
            <a:r>
              <a:rPr lang="en-US" sz="1800" b="0" dirty="0"/>
              <a:t>Rate of Return on Assets.</a:t>
            </a:r>
          </a:p>
          <a:p>
            <a:pPr marL="171450" indent="-171450">
              <a:spcAft>
                <a:spcPts val="600"/>
              </a:spcAft>
              <a:defRPr/>
            </a:pPr>
            <a:r>
              <a:rPr lang="en-US" sz="1800" b="0" dirty="0"/>
              <a:t>Rate of Return on Equity.</a:t>
            </a:r>
          </a:p>
          <a:p>
            <a:pPr marL="171450" indent="-171450">
              <a:spcAft>
                <a:spcPts val="600"/>
              </a:spcAft>
              <a:defRPr/>
            </a:pPr>
            <a:r>
              <a:rPr lang="en-US" sz="1800" b="0" dirty="0"/>
              <a:t>Operating </a:t>
            </a:r>
            <a:r>
              <a:rPr lang="en-US" sz="1800" u="sng" dirty="0">
                <a:solidFill>
                  <a:schemeClr val="accent2"/>
                </a:solidFill>
              </a:rPr>
              <a:t>Profit Margin</a:t>
            </a:r>
            <a:r>
              <a:rPr lang="en-US" sz="1800" b="0" dirty="0"/>
              <a:t>.</a:t>
            </a:r>
          </a:p>
          <a:p>
            <a:pPr marL="171450" indent="-171450">
              <a:spcAft>
                <a:spcPts val="600"/>
              </a:spcAft>
              <a:defRPr/>
            </a:pPr>
            <a:r>
              <a:rPr lang="en-US" sz="1800" b="0" dirty="0"/>
              <a:t>Net Farm Income.</a:t>
            </a:r>
          </a:p>
          <a:p>
            <a:pPr marL="171450" indent="-171450">
              <a:spcAft>
                <a:spcPts val="600"/>
              </a:spcAft>
              <a:defRPr/>
            </a:pPr>
            <a:r>
              <a:rPr lang="en-US" sz="1800" b="0" dirty="0"/>
              <a:t>Earnings Before Interest, </a:t>
            </a:r>
            <a:br>
              <a:rPr lang="en-US" sz="1800" b="0" dirty="0"/>
            </a:br>
            <a:r>
              <a:rPr lang="en-US" sz="1800" b="0" dirty="0"/>
              <a:t>Tax, </a:t>
            </a:r>
            <a:r>
              <a:rPr lang="en-US" sz="1800" u="sng" dirty="0">
                <a:solidFill>
                  <a:schemeClr val="accent2"/>
                </a:solidFill>
              </a:rPr>
              <a:t>Depreciation</a:t>
            </a:r>
            <a:r>
              <a:rPr lang="en-US" sz="1800" b="0" dirty="0"/>
              <a:t>, and </a:t>
            </a:r>
            <a:br>
              <a:rPr lang="en-US" sz="1800" b="0" dirty="0"/>
            </a:br>
            <a:r>
              <a:rPr lang="en-US" sz="1800" u="sng" dirty="0">
                <a:solidFill>
                  <a:schemeClr val="accent2"/>
                </a:solidFill>
              </a:rPr>
              <a:t>Amortization</a:t>
            </a:r>
            <a:r>
              <a:rPr lang="en-US" sz="1800" b="0" dirty="0"/>
              <a:t> (EBITDA).</a:t>
            </a:r>
          </a:p>
        </p:txBody>
      </p:sp>
      <p:sp>
        <p:nvSpPr>
          <p:cNvPr id="23" name="Title 1"/>
          <p:cNvSpPr>
            <a:spLocks noGrp="1"/>
          </p:cNvSpPr>
          <p:nvPr>
            <p:ph type="title"/>
          </p:nvPr>
        </p:nvSpPr>
        <p:spPr>
          <a:xfrm>
            <a:off x="152400" y="152400"/>
            <a:ext cx="8001000" cy="792162"/>
          </a:xfrm>
        </p:spPr>
        <p:txBody>
          <a:bodyPr/>
          <a:lstStyle/>
          <a:p>
            <a:r>
              <a:rPr lang="en-US" dirty="0" smtClean="0"/>
              <a:t>Measures of Profitability</a:t>
            </a:r>
            <a:endParaRPr lang="en-US" dirty="0"/>
          </a:p>
        </p:txBody>
      </p:sp>
      <p:pic>
        <p:nvPicPr>
          <p:cNvPr id="25"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3590925"/>
            <a:ext cx="4213225" cy="280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670858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ontent Placeholder 2"/>
          <p:cNvSpPr>
            <a:spLocks noGrp="1"/>
          </p:cNvSpPr>
          <p:nvPr>
            <p:ph idx="1"/>
          </p:nvPr>
        </p:nvSpPr>
        <p:spPr>
          <a:xfrm>
            <a:off x="152400" y="1096962"/>
            <a:ext cx="4648200" cy="5075238"/>
          </a:xfrm>
        </p:spPr>
        <p:txBody>
          <a:bodyPr>
            <a:normAutofit/>
          </a:bodyPr>
          <a:lstStyle/>
          <a:p>
            <a:pPr marL="0" indent="0">
              <a:lnSpc>
                <a:spcPct val="150000"/>
              </a:lnSpc>
              <a:spcAft>
                <a:spcPts val="600"/>
              </a:spcAft>
              <a:buNone/>
              <a:defRPr/>
            </a:pPr>
            <a:r>
              <a:rPr lang="en-US" dirty="0">
                <a:solidFill>
                  <a:srgbClr val="A04C04"/>
                </a:solidFill>
              </a:rPr>
              <a:t>Profitability Measures</a:t>
            </a:r>
          </a:p>
          <a:p>
            <a:pPr marL="0" indent="0">
              <a:spcAft>
                <a:spcPts val="600"/>
              </a:spcAft>
              <a:buNone/>
              <a:defRPr/>
            </a:pPr>
            <a:r>
              <a:rPr lang="en-US" sz="1800" b="0" dirty="0"/>
              <a:t>The Farm Financial Standards Council recommends five ratios for measuring profitability:</a:t>
            </a:r>
          </a:p>
          <a:p>
            <a:pPr marL="171450" indent="-171450">
              <a:spcAft>
                <a:spcPts val="600"/>
              </a:spcAft>
              <a:defRPr/>
            </a:pPr>
            <a:r>
              <a:rPr lang="en-US" sz="1800" b="0" dirty="0"/>
              <a:t>Rate of Return on Assets.</a:t>
            </a:r>
          </a:p>
          <a:p>
            <a:pPr marL="171450" indent="-171450">
              <a:spcAft>
                <a:spcPts val="600"/>
              </a:spcAft>
              <a:defRPr/>
            </a:pPr>
            <a:r>
              <a:rPr lang="en-US" sz="1800" b="0" dirty="0"/>
              <a:t>Rate of Return on Equity.</a:t>
            </a:r>
          </a:p>
          <a:p>
            <a:pPr marL="171450" indent="-171450">
              <a:spcAft>
                <a:spcPts val="600"/>
              </a:spcAft>
              <a:defRPr/>
            </a:pPr>
            <a:r>
              <a:rPr lang="en-US" sz="1800" b="0" dirty="0"/>
              <a:t>Operating </a:t>
            </a:r>
            <a:r>
              <a:rPr lang="en-US" sz="1800" u="sng" dirty="0">
                <a:solidFill>
                  <a:schemeClr val="accent2"/>
                </a:solidFill>
              </a:rPr>
              <a:t>Profit Margin</a:t>
            </a:r>
            <a:r>
              <a:rPr lang="en-US" sz="1800" b="0" dirty="0"/>
              <a:t>.</a:t>
            </a:r>
          </a:p>
          <a:p>
            <a:pPr marL="171450" indent="-171450">
              <a:spcAft>
                <a:spcPts val="600"/>
              </a:spcAft>
              <a:defRPr/>
            </a:pPr>
            <a:r>
              <a:rPr lang="en-US" sz="1800" b="0" dirty="0"/>
              <a:t>Net Farm Income.</a:t>
            </a:r>
          </a:p>
          <a:p>
            <a:pPr marL="171450" indent="-171450">
              <a:spcAft>
                <a:spcPts val="600"/>
              </a:spcAft>
              <a:defRPr/>
            </a:pPr>
            <a:r>
              <a:rPr lang="en-US" sz="1800" b="0" dirty="0"/>
              <a:t>Earnings Before Interest, </a:t>
            </a:r>
            <a:br>
              <a:rPr lang="en-US" sz="1800" b="0" dirty="0"/>
            </a:br>
            <a:r>
              <a:rPr lang="en-US" sz="1800" b="0" dirty="0"/>
              <a:t>Tax, </a:t>
            </a:r>
            <a:r>
              <a:rPr lang="en-US" sz="1800" u="sng" dirty="0">
                <a:solidFill>
                  <a:schemeClr val="accent2"/>
                </a:solidFill>
              </a:rPr>
              <a:t>Depreciation</a:t>
            </a:r>
            <a:r>
              <a:rPr lang="en-US" sz="1800" b="0" dirty="0"/>
              <a:t>, and </a:t>
            </a:r>
            <a:br>
              <a:rPr lang="en-US" sz="1800" b="0" dirty="0"/>
            </a:br>
            <a:r>
              <a:rPr lang="en-US" sz="1800" u="sng" dirty="0">
                <a:solidFill>
                  <a:schemeClr val="accent2"/>
                </a:solidFill>
              </a:rPr>
              <a:t>Amortization</a:t>
            </a:r>
            <a:r>
              <a:rPr lang="en-US" sz="1800" b="0" dirty="0"/>
              <a:t> (EBITDA).</a:t>
            </a:r>
          </a:p>
        </p:txBody>
      </p:sp>
      <p:sp>
        <p:nvSpPr>
          <p:cNvPr id="18" name="Title 1"/>
          <p:cNvSpPr>
            <a:spLocks noGrp="1"/>
          </p:cNvSpPr>
          <p:nvPr>
            <p:ph type="title"/>
          </p:nvPr>
        </p:nvSpPr>
        <p:spPr>
          <a:xfrm>
            <a:off x="152400" y="152400"/>
            <a:ext cx="8001000" cy="792162"/>
          </a:xfrm>
        </p:spPr>
        <p:txBody>
          <a:bodyPr/>
          <a:lstStyle/>
          <a:p>
            <a:r>
              <a:rPr lang="en-US" dirty="0" smtClean="0"/>
              <a:t>Measures of Profitability</a:t>
            </a:r>
            <a:endParaRPr lang="en-US" dirty="0"/>
          </a:p>
        </p:txBody>
      </p:sp>
      <p:pic>
        <p:nvPicPr>
          <p:cNvPr id="19"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3590925"/>
            <a:ext cx="4213225" cy="280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2"/>
          <p:cNvGrpSpPr/>
          <p:nvPr/>
        </p:nvGrpSpPr>
        <p:grpSpPr>
          <a:xfrm>
            <a:off x="1122452" y="3093232"/>
            <a:ext cx="5116077" cy="1905622"/>
            <a:chOff x="1122452" y="3093232"/>
            <a:chExt cx="5116077" cy="1905622"/>
          </a:xfrm>
          <a:effectLst>
            <a:outerShdw blurRad="50800" dist="38100" dir="2700000" algn="tl" rotWithShape="0">
              <a:prstClr val="black">
                <a:alpha val="40000"/>
              </a:prstClr>
            </a:outerShdw>
          </a:effectLst>
        </p:grpSpPr>
        <p:sp>
          <p:nvSpPr>
            <p:cNvPr id="20" name="Right Arrow 10"/>
            <p:cNvSpPr>
              <a:spLocks noChangeArrowheads="1"/>
            </p:cNvSpPr>
            <p:nvPr/>
          </p:nvSpPr>
          <p:spPr bwMode="auto">
            <a:xfrm rot="7489606">
              <a:off x="1873680" y="3158451"/>
              <a:ext cx="630452" cy="500014"/>
            </a:xfrm>
            <a:prstGeom prst="rightArrow">
              <a:avLst>
                <a:gd name="adj1" fmla="val 50000"/>
                <a:gd name="adj2" fmla="val 50003"/>
              </a:avLst>
            </a:prstGeom>
            <a:solidFill>
              <a:srgbClr val="FFFF00"/>
            </a:solidFill>
            <a:ln w="9525" algn="ctr">
              <a:solidFill>
                <a:schemeClr val="tx1"/>
              </a:solidFill>
              <a:round/>
              <a:headEnd/>
              <a:tailEnd/>
            </a:ln>
          </p:spPr>
          <p:txBody>
            <a:bodyPr/>
            <a:lstStyle/>
            <a:p>
              <a:endParaRPr lang="en-US"/>
            </a:p>
          </p:txBody>
        </p:sp>
        <p:sp>
          <p:nvSpPr>
            <p:cNvPr id="21" name="Rounded Rectangular Callout 11"/>
            <p:cNvSpPr>
              <a:spLocks noChangeArrowheads="1"/>
            </p:cNvSpPr>
            <p:nvPr/>
          </p:nvSpPr>
          <p:spPr bwMode="auto">
            <a:xfrm>
              <a:off x="1122452" y="4343400"/>
              <a:ext cx="5116077" cy="655454"/>
            </a:xfrm>
            <a:prstGeom prst="wedgeRoundRectCallout">
              <a:avLst>
                <a:gd name="adj1" fmla="val -30162"/>
                <a:gd name="adj2" fmla="val -140250"/>
                <a:gd name="adj3" fmla="val 16667"/>
              </a:avLst>
            </a:prstGeom>
            <a:solidFill>
              <a:schemeClr val="bg1"/>
            </a:solidFill>
            <a:ln w="9525" algn="ctr">
              <a:solidFill>
                <a:schemeClr val="tx1"/>
              </a:solidFill>
              <a:round/>
              <a:headEnd/>
              <a:tailEnd/>
            </a:ln>
          </p:spPr>
          <p:txBody>
            <a:bodyPr/>
            <a:lstStyle/>
            <a:p>
              <a:r>
                <a:rPr lang="en-US" sz="1400" dirty="0"/>
                <a:t>Profit </a:t>
              </a:r>
              <a:r>
                <a:rPr lang="en-US" sz="1400" dirty="0" smtClean="0"/>
                <a:t>Margin is t</a:t>
              </a:r>
              <a:r>
                <a:rPr lang="en-US" sz="1400" b="0" dirty="0" smtClean="0"/>
                <a:t>he </a:t>
              </a:r>
              <a:r>
                <a:rPr lang="en-US" sz="1400" b="0" dirty="0"/>
                <a:t>amount by which revenue from sales exceeds costs in a business.</a:t>
              </a:r>
            </a:p>
          </p:txBody>
        </p:sp>
      </p:grpSp>
    </p:spTree>
    <p:extLst>
      <p:ext uri="{BB962C8B-B14F-4D97-AF65-F5344CB8AC3E}">
        <p14:creationId xmlns:p14="http://schemas.microsoft.com/office/powerpoint/2010/main" val="37042167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ontent Placeholder 2"/>
          <p:cNvSpPr>
            <a:spLocks noGrp="1"/>
          </p:cNvSpPr>
          <p:nvPr>
            <p:ph idx="1"/>
          </p:nvPr>
        </p:nvSpPr>
        <p:spPr>
          <a:xfrm>
            <a:off x="152400" y="1096962"/>
            <a:ext cx="4648200" cy="5075238"/>
          </a:xfrm>
        </p:spPr>
        <p:txBody>
          <a:bodyPr>
            <a:normAutofit/>
          </a:bodyPr>
          <a:lstStyle/>
          <a:p>
            <a:pPr marL="0" indent="0">
              <a:lnSpc>
                <a:spcPct val="150000"/>
              </a:lnSpc>
              <a:spcAft>
                <a:spcPts val="600"/>
              </a:spcAft>
              <a:buNone/>
              <a:defRPr/>
            </a:pPr>
            <a:r>
              <a:rPr lang="en-US" dirty="0">
                <a:solidFill>
                  <a:srgbClr val="A04C04"/>
                </a:solidFill>
              </a:rPr>
              <a:t>Profitability Measures</a:t>
            </a:r>
          </a:p>
          <a:p>
            <a:pPr marL="0" indent="0">
              <a:spcAft>
                <a:spcPts val="600"/>
              </a:spcAft>
              <a:buNone/>
              <a:defRPr/>
            </a:pPr>
            <a:r>
              <a:rPr lang="en-US" sz="1800" b="0" dirty="0"/>
              <a:t>The Farm Financial Standards Council recommends five ratios for measuring profitability:</a:t>
            </a:r>
          </a:p>
          <a:p>
            <a:pPr marL="171450" indent="-171450">
              <a:spcAft>
                <a:spcPts val="600"/>
              </a:spcAft>
              <a:defRPr/>
            </a:pPr>
            <a:r>
              <a:rPr lang="en-US" sz="1800" b="0" dirty="0"/>
              <a:t>Rate of Return on Assets.</a:t>
            </a:r>
          </a:p>
          <a:p>
            <a:pPr marL="171450" indent="-171450">
              <a:spcAft>
                <a:spcPts val="600"/>
              </a:spcAft>
              <a:defRPr/>
            </a:pPr>
            <a:r>
              <a:rPr lang="en-US" sz="1800" b="0" dirty="0"/>
              <a:t>Rate of Return on Equity.</a:t>
            </a:r>
          </a:p>
          <a:p>
            <a:pPr marL="171450" indent="-171450">
              <a:spcAft>
                <a:spcPts val="600"/>
              </a:spcAft>
              <a:defRPr/>
            </a:pPr>
            <a:r>
              <a:rPr lang="en-US" sz="1800" b="0" dirty="0"/>
              <a:t>Operating </a:t>
            </a:r>
            <a:r>
              <a:rPr lang="en-US" sz="1800" u="sng" dirty="0">
                <a:solidFill>
                  <a:schemeClr val="accent2"/>
                </a:solidFill>
              </a:rPr>
              <a:t>Profit Margin</a:t>
            </a:r>
            <a:r>
              <a:rPr lang="en-US" sz="1800" b="0" dirty="0"/>
              <a:t>.</a:t>
            </a:r>
          </a:p>
          <a:p>
            <a:pPr marL="171450" indent="-171450">
              <a:spcAft>
                <a:spcPts val="600"/>
              </a:spcAft>
              <a:defRPr/>
            </a:pPr>
            <a:r>
              <a:rPr lang="en-US" sz="1800" b="0" dirty="0"/>
              <a:t>Net Farm Income.</a:t>
            </a:r>
          </a:p>
          <a:p>
            <a:pPr marL="171450" indent="-171450">
              <a:spcAft>
                <a:spcPts val="600"/>
              </a:spcAft>
              <a:defRPr/>
            </a:pPr>
            <a:r>
              <a:rPr lang="en-US" sz="1800" b="0" dirty="0"/>
              <a:t>Earnings Before Interest, </a:t>
            </a:r>
            <a:br>
              <a:rPr lang="en-US" sz="1800" b="0" dirty="0"/>
            </a:br>
            <a:r>
              <a:rPr lang="en-US" sz="1800" b="0" dirty="0"/>
              <a:t>Tax, </a:t>
            </a:r>
            <a:r>
              <a:rPr lang="en-US" sz="1800" u="sng" dirty="0">
                <a:solidFill>
                  <a:schemeClr val="accent2"/>
                </a:solidFill>
              </a:rPr>
              <a:t>Depreciation</a:t>
            </a:r>
            <a:r>
              <a:rPr lang="en-US" sz="1800" b="0" dirty="0"/>
              <a:t>, and </a:t>
            </a:r>
            <a:br>
              <a:rPr lang="en-US" sz="1800" b="0" dirty="0"/>
            </a:br>
            <a:r>
              <a:rPr lang="en-US" sz="1800" u="sng" dirty="0">
                <a:solidFill>
                  <a:schemeClr val="accent2"/>
                </a:solidFill>
              </a:rPr>
              <a:t>Amortization</a:t>
            </a:r>
            <a:r>
              <a:rPr lang="en-US" sz="1800" b="0" dirty="0"/>
              <a:t> (EBITDA).</a:t>
            </a:r>
          </a:p>
        </p:txBody>
      </p:sp>
      <p:sp>
        <p:nvSpPr>
          <p:cNvPr id="18" name="Title 1"/>
          <p:cNvSpPr>
            <a:spLocks noGrp="1"/>
          </p:cNvSpPr>
          <p:nvPr>
            <p:ph type="title"/>
          </p:nvPr>
        </p:nvSpPr>
        <p:spPr>
          <a:xfrm>
            <a:off x="152400" y="152400"/>
            <a:ext cx="8001000" cy="792162"/>
          </a:xfrm>
        </p:spPr>
        <p:txBody>
          <a:bodyPr/>
          <a:lstStyle/>
          <a:p>
            <a:r>
              <a:rPr lang="en-US" dirty="0" smtClean="0"/>
              <a:t>Measures of Profitability</a:t>
            </a:r>
            <a:endParaRPr lang="en-US" dirty="0"/>
          </a:p>
        </p:txBody>
      </p:sp>
      <p:pic>
        <p:nvPicPr>
          <p:cNvPr id="19"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3590925"/>
            <a:ext cx="4213225" cy="280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ight Arrow 10"/>
          <p:cNvSpPr>
            <a:spLocks noChangeArrowheads="1"/>
          </p:cNvSpPr>
          <p:nvPr/>
        </p:nvSpPr>
        <p:spPr bwMode="auto">
          <a:xfrm rot="7489606">
            <a:off x="1217477" y="4266335"/>
            <a:ext cx="630452" cy="500014"/>
          </a:xfrm>
          <a:prstGeom prst="rightArrow">
            <a:avLst>
              <a:gd name="adj1" fmla="val 50000"/>
              <a:gd name="adj2" fmla="val 50003"/>
            </a:avLst>
          </a:prstGeom>
          <a:solidFill>
            <a:srgbClr val="FFFF00"/>
          </a:solidFill>
          <a:ln w="9525" algn="ctr">
            <a:solidFill>
              <a:schemeClr val="tx1"/>
            </a:solidFill>
            <a:round/>
            <a:headEnd/>
            <a:tailEnd/>
          </a:ln>
          <a:effectLst>
            <a:outerShdw blurRad="50800" dist="38100" dir="2700000" algn="tl" rotWithShape="0">
              <a:prstClr val="black">
                <a:alpha val="40000"/>
              </a:prstClr>
            </a:outerShdw>
          </a:effectLst>
        </p:spPr>
        <p:txBody>
          <a:bodyPr/>
          <a:lstStyle/>
          <a:p>
            <a:endParaRPr lang="en-US"/>
          </a:p>
        </p:txBody>
      </p:sp>
      <p:sp>
        <p:nvSpPr>
          <p:cNvPr id="21" name="Rounded Rectangular Callout 11"/>
          <p:cNvSpPr>
            <a:spLocks noChangeArrowheads="1"/>
          </p:cNvSpPr>
          <p:nvPr/>
        </p:nvSpPr>
        <p:spPr bwMode="auto">
          <a:xfrm>
            <a:off x="751323" y="5257800"/>
            <a:ext cx="5116077" cy="1371600"/>
          </a:xfrm>
          <a:prstGeom prst="wedgeRoundRectCallout">
            <a:avLst>
              <a:gd name="adj1" fmla="val -34258"/>
              <a:gd name="adj2" fmla="val -79423"/>
              <a:gd name="adj3" fmla="val 16667"/>
            </a:avLst>
          </a:prstGeom>
          <a:solidFill>
            <a:schemeClr val="bg1"/>
          </a:solidFill>
          <a:ln w="9525" algn="ctr">
            <a:solidFill>
              <a:schemeClr val="tx1"/>
            </a:solidFill>
            <a:round/>
            <a:headEnd/>
            <a:tailEnd/>
          </a:ln>
          <a:effectLst>
            <a:outerShdw blurRad="50800" dist="38100" dir="2700000" algn="tl" rotWithShape="0">
              <a:prstClr val="black">
                <a:alpha val="40000"/>
              </a:prstClr>
            </a:outerShdw>
          </a:effectLst>
        </p:spPr>
        <p:txBody>
          <a:bodyPr/>
          <a:lstStyle/>
          <a:p>
            <a:r>
              <a:rPr lang="en-US" sz="1400" dirty="0" smtClean="0"/>
              <a:t>Depreciation is the </a:t>
            </a:r>
            <a:r>
              <a:rPr lang="en-US" sz="1400" dirty="0"/>
              <a:t>process of spreading out the cost of an asset over its useful life due to use, age, and obsolescence. The purpose of this process is to provide information on the asset's current value to calculate business expenses. There are many different methods for calculating depreciation.</a:t>
            </a:r>
          </a:p>
        </p:txBody>
      </p:sp>
    </p:spTree>
    <p:extLst>
      <p:ext uri="{BB962C8B-B14F-4D97-AF65-F5344CB8AC3E}">
        <p14:creationId xmlns:p14="http://schemas.microsoft.com/office/powerpoint/2010/main" val="35104613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ontent Placeholder 2"/>
          <p:cNvSpPr>
            <a:spLocks noGrp="1"/>
          </p:cNvSpPr>
          <p:nvPr>
            <p:ph idx="1"/>
          </p:nvPr>
        </p:nvSpPr>
        <p:spPr>
          <a:xfrm>
            <a:off x="152400" y="1096962"/>
            <a:ext cx="4648200" cy="5075238"/>
          </a:xfrm>
        </p:spPr>
        <p:txBody>
          <a:bodyPr>
            <a:normAutofit/>
          </a:bodyPr>
          <a:lstStyle/>
          <a:p>
            <a:pPr marL="0" indent="0">
              <a:lnSpc>
                <a:spcPct val="150000"/>
              </a:lnSpc>
              <a:spcAft>
                <a:spcPts val="600"/>
              </a:spcAft>
              <a:buNone/>
              <a:defRPr/>
            </a:pPr>
            <a:r>
              <a:rPr lang="en-US" dirty="0">
                <a:solidFill>
                  <a:srgbClr val="A04C04"/>
                </a:solidFill>
              </a:rPr>
              <a:t>Profitability Measures</a:t>
            </a:r>
          </a:p>
          <a:p>
            <a:pPr marL="0" indent="0">
              <a:spcAft>
                <a:spcPts val="600"/>
              </a:spcAft>
              <a:buNone/>
              <a:defRPr/>
            </a:pPr>
            <a:r>
              <a:rPr lang="en-US" sz="1800" b="0" dirty="0"/>
              <a:t>The Farm Financial Standards Council recommends five ratios for measuring profitability:</a:t>
            </a:r>
          </a:p>
          <a:p>
            <a:pPr marL="171450" indent="-171450">
              <a:spcAft>
                <a:spcPts val="600"/>
              </a:spcAft>
              <a:defRPr/>
            </a:pPr>
            <a:r>
              <a:rPr lang="en-US" sz="1800" b="0" dirty="0"/>
              <a:t>Rate of Return on Assets.</a:t>
            </a:r>
          </a:p>
          <a:p>
            <a:pPr marL="171450" indent="-171450">
              <a:spcAft>
                <a:spcPts val="600"/>
              </a:spcAft>
              <a:defRPr/>
            </a:pPr>
            <a:r>
              <a:rPr lang="en-US" sz="1800" b="0" dirty="0"/>
              <a:t>Rate of Return on Equity.</a:t>
            </a:r>
          </a:p>
          <a:p>
            <a:pPr marL="171450" indent="-171450">
              <a:spcAft>
                <a:spcPts val="600"/>
              </a:spcAft>
              <a:defRPr/>
            </a:pPr>
            <a:r>
              <a:rPr lang="en-US" sz="1800" b="0" dirty="0"/>
              <a:t>Operating </a:t>
            </a:r>
            <a:r>
              <a:rPr lang="en-US" sz="1800" u="sng" dirty="0">
                <a:solidFill>
                  <a:schemeClr val="accent2"/>
                </a:solidFill>
              </a:rPr>
              <a:t>Profit Margin</a:t>
            </a:r>
            <a:r>
              <a:rPr lang="en-US" sz="1800" b="0" dirty="0"/>
              <a:t>.</a:t>
            </a:r>
          </a:p>
          <a:p>
            <a:pPr marL="171450" indent="-171450">
              <a:spcAft>
                <a:spcPts val="600"/>
              </a:spcAft>
              <a:defRPr/>
            </a:pPr>
            <a:r>
              <a:rPr lang="en-US" sz="1800" b="0" dirty="0"/>
              <a:t>Net Farm Income.</a:t>
            </a:r>
          </a:p>
          <a:p>
            <a:pPr marL="171450" indent="-171450">
              <a:spcAft>
                <a:spcPts val="600"/>
              </a:spcAft>
              <a:defRPr/>
            </a:pPr>
            <a:r>
              <a:rPr lang="en-US" sz="1800" b="0" dirty="0"/>
              <a:t>Earnings Before Interest, </a:t>
            </a:r>
            <a:br>
              <a:rPr lang="en-US" sz="1800" b="0" dirty="0"/>
            </a:br>
            <a:r>
              <a:rPr lang="en-US" sz="1800" b="0" dirty="0"/>
              <a:t>Tax, </a:t>
            </a:r>
            <a:r>
              <a:rPr lang="en-US" sz="1800" u="sng" dirty="0">
                <a:solidFill>
                  <a:schemeClr val="accent2"/>
                </a:solidFill>
              </a:rPr>
              <a:t>Depreciation</a:t>
            </a:r>
            <a:r>
              <a:rPr lang="en-US" sz="1800" b="0" dirty="0"/>
              <a:t>, and </a:t>
            </a:r>
            <a:br>
              <a:rPr lang="en-US" sz="1800" b="0" dirty="0"/>
            </a:br>
            <a:r>
              <a:rPr lang="en-US" sz="1800" u="sng" dirty="0">
                <a:solidFill>
                  <a:schemeClr val="accent2"/>
                </a:solidFill>
              </a:rPr>
              <a:t>Amortization</a:t>
            </a:r>
            <a:r>
              <a:rPr lang="en-US" sz="1800" b="0" dirty="0"/>
              <a:t> (EBITDA).</a:t>
            </a:r>
          </a:p>
        </p:txBody>
      </p:sp>
      <p:sp>
        <p:nvSpPr>
          <p:cNvPr id="18" name="Title 1"/>
          <p:cNvSpPr>
            <a:spLocks noGrp="1"/>
          </p:cNvSpPr>
          <p:nvPr>
            <p:ph type="title"/>
          </p:nvPr>
        </p:nvSpPr>
        <p:spPr>
          <a:xfrm>
            <a:off x="152400" y="152400"/>
            <a:ext cx="8001000" cy="792162"/>
          </a:xfrm>
        </p:spPr>
        <p:txBody>
          <a:bodyPr/>
          <a:lstStyle/>
          <a:p>
            <a:r>
              <a:rPr lang="en-US" dirty="0" smtClean="0"/>
              <a:t>Measures of Profitability</a:t>
            </a:r>
            <a:endParaRPr lang="en-US" dirty="0"/>
          </a:p>
        </p:txBody>
      </p:sp>
      <p:pic>
        <p:nvPicPr>
          <p:cNvPr id="19"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3590925"/>
            <a:ext cx="4213225" cy="280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ight Arrow 10"/>
          <p:cNvSpPr>
            <a:spLocks noChangeArrowheads="1"/>
          </p:cNvSpPr>
          <p:nvPr/>
        </p:nvSpPr>
        <p:spPr bwMode="auto">
          <a:xfrm rot="7489606">
            <a:off x="1217477" y="4530051"/>
            <a:ext cx="630452" cy="500014"/>
          </a:xfrm>
          <a:prstGeom prst="rightArrow">
            <a:avLst>
              <a:gd name="adj1" fmla="val 50000"/>
              <a:gd name="adj2" fmla="val 50003"/>
            </a:avLst>
          </a:prstGeom>
          <a:solidFill>
            <a:srgbClr val="FFFF00"/>
          </a:solidFill>
          <a:ln w="9525" algn="ctr">
            <a:solidFill>
              <a:schemeClr val="tx1"/>
            </a:solidFill>
            <a:round/>
            <a:headEnd/>
            <a:tailEnd/>
          </a:ln>
          <a:effectLst>
            <a:outerShdw blurRad="50800" dist="38100" dir="2700000" algn="tl" rotWithShape="0">
              <a:prstClr val="black">
                <a:alpha val="40000"/>
              </a:prstClr>
            </a:outerShdw>
          </a:effectLst>
        </p:spPr>
        <p:txBody>
          <a:bodyPr/>
          <a:lstStyle/>
          <a:p>
            <a:endParaRPr lang="en-US"/>
          </a:p>
        </p:txBody>
      </p:sp>
      <p:sp>
        <p:nvSpPr>
          <p:cNvPr id="21" name="Rounded Rectangular Callout 11"/>
          <p:cNvSpPr>
            <a:spLocks noChangeArrowheads="1"/>
          </p:cNvSpPr>
          <p:nvPr/>
        </p:nvSpPr>
        <p:spPr bwMode="auto">
          <a:xfrm>
            <a:off x="979922" y="5410200"/>
            <a:ext cx="5116077" cy="609600"/>
          </a:xfrm>
          <a:prstGeom prst="wedgeRoundRectCallout">
            <a:avLst>
              <a:gd name="adj1" fmla="val -41298"/>
              <a:gd name="adj2" fmla="val -94499"/>
              <a:gd name="adj3" fmla="val 16667"/>
            </a:avLst>
          </a:prstGeom>
          <a:solidFill>
            <a:schemeClr val="bg1"/>
          </a:solidFill>
          <a:ln w="9525" algn="ctr">
            <a:solidFill>
              <a:schemeClr val="tx1"/>
            </a:solidFill>
            <a:round/>
            <a:headEnd/>
            <a:tailEnd/>
          </a:ln>
          <a:effectLst>
            <a:outerShdw blurRad="50800" dist="38100" dir="2700000" algn="tl" rotWithShape="0">
              <a:prstClr val="black">
                <a:alpha val="40000"/>
              </a:prstClr>
            </a:outerShdw>
          </a:effectLst>
        </p:spPr>
        <p:txBody>
          <a:bodyPr/>
          <a:lstStyle/>
          <a:p>
            <a:r>
              <a:rPr lang="en-US" sz="1400" dirty="0" smtClean="0"/>
              <a:t>Amortization is the </a:t>
            </a:r>
            <a:r>
              <a:rPr lang="en-US" sz="1400" dirty="0"/>
              <a:t>reduction of the value of an asset by prorating its cost over a period of years.</a:t>
            </a:r>
          </a:p>
        </p:txBody>
      </p:sp>
    </p:spTree>
    <p:extLst>
      <p:ext uri="{BB962C8B-B14F-4D97-AF65-F5344CB8AC3E}">
        <p14:creationId xmlns:p14="http://schemas.microsoft.com/office/powerpoint/2010/main" val="20922336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8704" y="2243533"/>
            <a:ext cx="5440363" cy="317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Content Placeholder 2"/>
          <p:cNvSpPr>
            <a:spLocks noGrp="1"/>
          </p:cNvSpPr>
          <p:nvPr>
            <p:ph idx="1"/>
          </p:nvPr>
        </p:nvSpPr>
        <p:spPr>
          <a:xfrm>
            <a:off x="152400" y="1096962"/>
            <a:ext cx="5334000" cy="5075238"/>
          </a:xfrm>
        </p:spPr>
        <p:txBody>
          <a:bodyPr>
            <a:normAutofit/>
          </a:bodyPr>
          <a:lstStyle/>
          <a:p>
            <a:pPr marL="0" indent="0">
              <a:lnSpc>
                <a:spcPct val="150000"/>
              </a:lnSpc>
              <a:spcAft>
                <a:spcPts val="600"/>
              </a:spcAft>
              <a:buNone/>
            </a:pPr>
            <a:r>
              <a:rPr lang="en-US" dirty="0">
                <a:solidFill>
                  <a:srgbClr val="A04C04"/>
                </a:solidFill>
              </a:rPr>
              <a:t>Rate of Return on Assets</a:t>
            </a:r>
          </a:p>
          <a:p>
            <a:pPr>
              <a:lnSpc>
                <a:spcPct val="150000"/>
              </a:lnSpc>
              <a:spcAft>
                <a:spcPts val="600"/>
              </a:spcAft>
            </a:pPr>
            <a:endParaRPr lang="en-US" dirty="0"/>
          </a:p>
          <a:p>
            <a:pPr>
              <a:lnSpc>
                <a:spcPct val="150000"/>
              </a:lnSpc>
              <a:spcAft>
                <a:spcPts val="600"/>
              </a:spcAft>
            </a:pPr>
            <a:endParaRPr lang="en-US" dirty="0"/>
          </a:p>
          <a:p>
            <a:pPr marL="0" indent="0">
              <a:lnSpc>
                <a:spcPct val="150000"/>
              </a:lnSpc>
              <a:spcAft>
                <a:spcPts val="600"/>
              </a:spcAft>
              <a:buNone/>
            </a:pPr>
            <a:endParaRPr lang="en-US" i="1" dirty="0"/>
          </a:p>
        </p:txBody>
      </p:sp>
      <p:sp>
        <p:nvSpPr>
          <p:cNvPr id="24" name="Title 1"/>
          <p:cNvSpPr>
            <a:spLocks noGrp="1"/>
          </p:cNvSpPr>
          <p:nvPr>
            <p:ph type="title"/>
          </p:nvPr>
        </p:nvSpPr>
        <p:spPr>
          <a:xfrm>
            <a:off x="152400" y="152400"/>
            <a:ext cx="8001000" cy="792162"/>
          </a:xfrm>
        </p:spPr>
        <p:txBody>
          <a:bodyPr/>
          <a:lstStyle/>
          <a:p>
            <a:r>
              <a:rPr lang="en-US" dirty="0"/>
              <a:t>Measures of Profitability</a:t>
            </a:r>
          </a:p>
        </p:txBody>
      </p:sp>
    </p:spTree>
    <p:extLst>
      <p:ext uri="{BB962C8B-B14F-4D97-AF65-F5344CB8AC3E}">
        <p14:creationId xmlns:p14="http://schemas.microsoft.com/office/powerpoint/2010/main" val="12359404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a:spLocks noGrp="1"/>
          </p:cNvSpPr>
          <p:nvPr>
            <p:ph type="title"/>
          </p:nvPr>
        </p:nvSpPr>
        <p:spPr>
          <a:xfrm>
            <a:off x="152400" y="152400"/>
            <a:ext cx="8001000" cy="792162"/>
          </a:xfrm>
        </p:spPr>
        <p:txBody>
          <a:bodyPr/>
          <a:lstStyle/>
          <a:p>
            <a:r>
              <a:rPr lang="en-US" dirty="0"/>
              <a:t>Measures of Profitability</a:t>
            </a:r>
          </a:p>
        </p:txBody>
      </p:sp>
      <p:sp>
        <p:nvSpPr>
          <p:cNvPr id="30" name="Content Placeholder 2"/>
          <p:cNvSpPr>
            <a:spLocks noGrp="1"/>
          </p:cNvSpPr>
          <p:nvPr>
            <p:ph idx="1"/>
          </p:nvPr>
        </p:nvSpPr>
        <p:spPr>
          <a:xfrm>
            <a:off x="152400" y="1096962"/>
            <a:ext cx="5334000" cy="5075238"/>
          </a:xfrm>
        </p:spPr>
        <p:txBody>
          <a:bodyPr>
            <a:normAutofit/>
          </a:bodyPr>
          <a:lstStyle/>
          <a:p>
            <a:pPr marL="0" indent="0">
              <a:lnSpc>
                <a:spcPct val="150000"/>
              </a:lnSpc>
              <a:spcAft>
                <a:spcPts val="600"/>
              </a:spcAft>
              <a:buNone/>
            </a:pPr>
            <a:r>
              <a:rPr lang="en-US" dirty="0">
                <a:solidFill>
                  <a:srgbClr val="A04C04"/>
                </a:solidFill>
              </a:rPr>
              <a:t>Rate of Return on </a:t>
            </a:r>
            <a:r>
              <a:rPr lang="en-US" dirty="0" smtClean="0">
                <a:solidFill>
                  <a:srgbClr val="A04C04"/>
                </a:solidFill>
              </a:rPr>
              <a:t>Equity</a:t>
            </a:r>
            <a:endParaRPr lang="en-US" dirty="0">
              <a:solidFill>
                <a:srgbClr val="A04C04"/>
              </a:solidFill>
            </a:endParaRPr>
          </a:p>
          <a:p>
            <a:pPr>
              <a:lnSpc>
                <a:spcPct val="150000"/>
              </a:lnSpc>
              <a:spcAft>
                <a:spcPts val="600"/>
              </a:spcAft>
            </a:pPr>
            <a:endParaRPr lang="en-US" dirty="0"/>
          </a:p>
          <a:p>
            <a:pPr>
              <a:lnSpc>
                <a:spcPct val="150000"/>
              </a:lnSpc>
              <a:spcAft>
                <a:spcPts val="600"/>
              </a:spcAft>
            </a:pPr>
            <a:endParaRPr lang="en-US" dirty="0"/>
          </a:p>
          <a:p>
            <a:pPr marL="0" indent="0">
              <a:lnSpc>
                <a:spcPct val="150000"/>
              </a:lnSpc>
              <a:spcAft>
                <a:spcPts val="600"/>
              </a:spcAft>
              <a:buNone/>
            </a:pPr>
            <a:endParaRPr lang="en-US" i="1" dirty="0"/>
          </a:p>
        </p:txBody>
      </p:sp>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1706" y="2286000"/>
            <a:ext cx="5440363" cy="3167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698886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2354104"/>
            <a:ext cx="5030476" cy="3818096"/>
          </a:xfrm>
          <a:prstGeom prst="rect">
            <a:avLst/>
          </a:prstGeom>
        </p:spPr>
      </p:pic>
      <p:sp>
        <p:nvSpPr>
          <p:cNvPr id="19" name="Content Placeholder 2"/>
          <p:cNvSpPr>
            <a:spLocks noGrp="1"/>
          </p:cNvSpPr>
          <p:nvPr>
            <p:ph idx="1"/>
          </p:nvPr>
        </p:nvSpPr>
        <p:spPr>
          <a:xfrm>
            <a:off x="152400" y="1096962"/>
            <a:ext cx="5334000" cy="1301751"/>
          </a:xfrm>
        </p:spPr>
        <p:txBody>
          <a:bodyPr>
            <a:normAutofit fontScale="92500" lnSpcReduction="10000"/>
          </a:bodyPr>
          <a:lstStyle/>
          <a:p>
            <a:pPr marL="0" indent="0">
              <a:lnSpc>
                <a:spcPct val="150000"/>
              </a:lnSpc>
              <a:spcAft>
                <a:spcPts val="600"/>
              </a:spcAft>
              <a:buNone/>
            </a:pPr>
            <a:r>
              <a:rPr lang="en-US" dirty="0">
                <a:solidFill>
                  <a:srgbClr val="A04C04"/>
                </a:solidFill>
              </a:rPr>
              <a:t>Calculate the </a:t>
            </a:r>
            <a:r>
              <a:rPr lang="en-US" dirty="0" smtClean="0">
                <a:solidFill>
                  <a:srgbClr val="A04C04"/>
                </a:solidFill>
              </a:rPr>
              <a:t>Ratios</a:t>
            </a:r>
          </a:p>
          <a:p>
            <a:pPr marL="0" indent="0">
              <a:spcAft>
                <a:spcPts val="600"/>
              </a:spcAft>
              <a:buNone/>
            </a:pPr>
            <a:r>
              <a:rPr lang="en-US" sz="1600" b="0" i="1" dirty="0" smtClean="0"/>
              <a:t>Download </a:t>
            </a:r>
            <a:r>
              <a:rPr lang="en-US" sz="1600" b="0" i="1" u="sng" dirty="0" smtClean="0"/>
              <a:t>Jack and Joanie’s financial statements. </a:t>
            </a:r>
            <a:br>
              <a:rPr lang="en-US" sz="1600" b="0" i="1" u="sng" dirty="0" smtClean="0"/>
            </a:br>
            <a:r>
              <a:rPr lang="en-US" sz="1600" b="0" i="1" dirty="0" smtClean="0"/>
              <a:t>Then, calculate the rate of return on assets.</a:t>
            </a:r>
            <a:br>
              <a:rPr lang="en-US" sz="1600" b="0" i="1" dirty="0" smtClean="0"/>
            </a:br>
            <a:r>
              <a:rPr lang="en-US" sz="1600" b="0" i="1" dirty="0" smtClean="0"/>
              <a:t>Click Submit to check your answers. </a:t>
            </a:r>
            <a:endParaRPr lang="en-US" sz="1600" b="0" i="1" dirty="0"/>
          </a:p>
        </p:txBody>
      </p:sp>
      <p:sp>
        <p:nvSpPr>
          <p:cNvPr id="20" name="Title 1"/>
          <p:cNvSpPr>
            <a:spLocks noGrp="1"/>
          </p:cNvSpPr>
          <p:nvPr>
            <p:ph type="title"/>
          </p:nvPr>
        </p:nvSpPr>
        <p:spPr>
          <a:xfrm>
            <a:off x="152400" y="152400"/>
            <a:ext cx="8001000" cy="792162"/>
          </a:xfrm>
        </p:spPr>
        <p:txBody>
          <a:bodyPr/>
          <a:lstStyle/>
          <a:p>
            <a:r>
              <a:rPr lang="en-US" dirty="0"/>
              <a:t>Measures of Profitability</a:t>
            </a:r>
          </a:p>
        </p:txBody>
      </p:sp>
      <p:sp>
        <p:nvSpPr>
          <p:cNvPr id="3" name="Rectangle 2"/>
          <p:cNvSpPr/>
          <p:nvPr/>
        </p:nvSpPr>
        <p:spPr>
          <a:xfrm>
            <a:off x="5181600" y="5943600"/>
            <a:ext cx="4572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0114751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Office Theme">
  <a:themeElements>
    <a:clrScheme name="UoW - Orange">
      <a:dk1>
        <a:sysClr val="windowText" lastClr="000000"/>
      </a:dk1>
      <a:lt1>
        <a:sysClr val="window" lastClr="FFFFFF"/>
      </a:lt1>
      <a:dk2>
        <a:srgbClr val="1F3461"/>
      </a:dk2>
      <a:lt2>
        <a:srgbClr val="EEECE1"/>
      </a:lt2>
      <a:accent1>
        <a:srgbClr val="265272"/>
      </a:accent1>
      <a:accent2>
        <a:srgbClr val="A04C04"/>
      </a:accent2>
      <a:accent3>
        <a:srgbClr val="609725"/>
      </a:accent3>
      <a:accent4>
        <a:srgbClr val="8064A2"/>
      </a:accent4>
      <a:accent5>
        <a:srgbClr val="1E7B66"/>
      </a:accent5>
      <a:accent6>
        <a:srgbClr val="DE6A05"/>
      </a:accent6>
      <a:hlink>
        <a:srgbClr val="0000FF"/>
      </a:hlink>
      <a:folHlink>
        <a:srgbClr val="800080"/>
      </a:folHlink>
    </a:clrScheme>
    <a:fontScheme name="Garamond - Arial">
      <a:majorFont>
        <a:latin typeface="Garamond"/>
        <a:ea typeface=""/>
        <a:cs typeface=""/>
      </a:majorFont>
      <a:minorFont>
        <a:latin typeface="Arial"/>
        <a:ea typeface=""/>
        <a:cs typeface=""/>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1626</TotalTime>
  <Words>1897</Words>
  <Application>Microsoft Office PowerPoint</Application>
  <PresentationFormat>On-screen Show (4:3)</PresentationFormat>
  <Paragraphs>290</Paragraphs>
  <Slides>29</Slides>
  <Notes>11</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Understanding Financial Performance</vt:lpstr>
      <vt:lpstr>Measures of Profitability</vt:lpstr>
      <vt:lpstr>Measures of Profitability</vt:lpstr>
      <vt:lpstr>Measures of Profitability</vt:lpstr>
      <vt:lpstr>Measures of Profitability</vt:lpstr>
      <vt:lpstr>Measures of Profitability</vt:lpstr>
      <vt:lpstr>Measures of Profitability</vt:lpstr>
      <vt:lpstr>Measures of Profitability</vt:lpstr>
      <vt:lpstr>Measures of Profitability</vt:lpstr>
      <vt:lpstr>Measures of Profitability</vt:lpstr>
      <vt:lpstr>Measures of Profitability</vt:lpstr>
      <vt:lpstr>Measures of Profitability</vt:lpstr>
      <vt:lpstr>Measures of Profitability</vt:lpstr>
      <vt:lpstr>Measures of Profitability</vt:lpstr>
      <vt:lpstr>Measures of Profitability</vt:lpstr>
      <vt:lpstr>Measures of Profitability</vt:lpstr>
      <vt:lpstr>Measures of Profitability</vt:lpstr>
      <vt:lpstr>Measures of Profitability</vt:lpstr>
      <vt:lpstr>Measures of Profitability</vt:lpstr>
      <vt:lpstr>Measures of Profitability</vt:lpstr>
      <vt:lpstr>Measures of Profitability</vt:lpstr>
      <vt:lpstr>Measures of Profitability</vt:lpstr>
      <vt:lpstr>Measures of Profitability</vt:lpstr>
      <vt:lpstr>Measures of Profitability</vt:lpstr>
      <vt:lpstr>Measures of Profitability</vt:lpstr>
      <vt:lpstr>Measures of Profitability</vt:lpstr>
      <vt:lpstr>Measures of Profitability</vt:lpstr>
      <vt:lpstr>Measures of Profitability</vt:lpstr>
      <vt:lpstr>Measures of Profitability</vt:lpstr>
    </vt:vector>
  </TitlesOfParts>
  <Company>ABG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dsutton</dc:creator>
  <cp:lastModifiedBy>John P. Hewlett</cp:lastModifiedBy>
  <cp:revision>373</cp:revision>
  <dcterms:created xsi:type="dcterms:W3CDTF">2011-06-28T16:29:34Z</dcterms:created>
  <dcterms:modified xsi:type="dcterms:W3CDTF">2012-10-18T00:56:32Z</dcterms:modified>
</cp:coreProperties>
</file>