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1" r:id="rId2"/>
    <p:sldId id="349" r:id="rId3"/>
    <p:sldId id="283" r:id="rId4"/>
    <p:sldId id="284" r:id="rId5"/>
    <p:sldId id="285" r:id="rId6"/>
    <p:sldId id="286" r:id="rId7"/>
    <p:sldId id="287" r:id="rId8"/>
    <p:sldId id="288" r:id="rId9"/>
    <p:sldId id="352" r:id="rId10"/>
    <p:sldId id="353" r:id="rId11"/>
    <p:sldId id="290" r:id="rId12"/>
    <p:sldId id="291" r:id="rId13"/>
    <p:sldId id="354" r:id="rId14"/>
    <p:sldId id="355" r:id="rId15"/>
    <p:sldId id="356" r:id="rId16"/>
    <p:sldId id="293" r:id="rId17"/>
    <p:sldId id="294" r:id="rId18"/>
    <p:sldId id="295" r:id="rId19"/>
    <p:sldId id="296" r:id="rId20"/>
    <p:sldId id="297" r:id="rId21"/>
    <p:sldId id="350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rence, Lisa" initials="LL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714" autoAdjust="0"/>
    <p:restoredTop sz="70943" autoAdjust="0"/>
  </p:normalViewPr>
  <p:slideViewPr>
    <p:cSldViewPr>
      <p:cViewPr>
        <p:scale>
          <a:sx n="100" d="100"/>
          <a:sy n="100" d="100"/>
        </p:scale>
        <p:origin x="-1566" y="-780"/>
      </p:cViewPr>
      <p:guideLst>
        <p:guide orient="horz" pos="1536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F53D-656E-4252-8C18-0BFC22AF0D3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88CB-ECB5-4715-893E-F55A7117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Getting on Track: Understanding Financial Performance. In this course you will learn how to analyze the health of your business using financial ratios.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next arrow to start at the beginning of the course or click the Menu link to select a lesson from the Main Menu. We recommend that you view the lessons in order the first time through the course.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ratios are most valuable when you have something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compare them to. This might be ratio calculations from previous years or industry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Benchmarks are guidelines or general rules of thumb related to a specific industry. For instance,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normal heart rate is between 60 and 100 beats per minute.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However, heart rate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can vary with age, athletic conditioning, exposure to stress and other variables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Thus, there is no single heart rate that can be considered normal.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benchmark range simply allows a doctor to interpret the measurement and to decide if further action is required.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benchmarks work much the same way.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Some benchmarks for profitability ratio values are shown on screen.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benchmarks are meant to be only a guideline for comparison purposes.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correlated benchmarks are presented in terms of green, yellow, and red lights.  A green light represents a financial strength with low risk.  A yellow light corresponds to moderate risk, and a red light means weakness and high risk.  A green light doesn’t guarantee success, nor does a red light imply failure.  A weakness in one area may be overcome by strengths in other areas.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Each farm operator should establish specific benchmarks for their specific farm situation.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Check what you have learned about measures of financial efficiency by answering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questions on screen. Click Submit to check your answers.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inancial efficiency refers to whether or not the physical resources of your business are being utilized and combined in a profitable manner.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Farm Financial Standards Council recommends five ratios for measuring financial efficiency;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Asset Turnover,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Operating Expense,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Interest Expense,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Depreciation Expense,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Net Farm Income from Operations.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lesson, you will learn how to calculate and evaluate the Asset Turnover, Operating Expense, and Interest Expense ratios.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Asset Turnover ratio is calculated by dividing Gross Farm Income by Average Farm Assets.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These values can be found on the income statement and beginning and ending balance sheets for the reporting period.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results of this calculation will help you assess how efficiently the business is using its assets to generate revenue.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Operating Expense ratio is calculated by dividing Operating Expense (excluding interest and depreciation) by Gross Farm Income.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These values can be found on the income statement.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Operating Expense ratio measures how efficiently the business is using operating inputs to generate income.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Interest Expense ratio is calculated by dividing Interest Expense by Gross Farm Income.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These values can be found on the income statement.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Interest Expense ratio measures the amount of gross farm income used to pay for interest on borrowed capital.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the ratios.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on the link to download Jack and Joanie’s financial statements. Then, calculate Jack and Joanie’s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asset turnover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ratio. 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Jack and Joanie’s operating expense ratio, using information from the income statement and book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value balance sheet for example year 10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Jack and Joanie’s interest expense ratio, using information from the income statement and book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value balance sheet for example year 10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867400" cy="2362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638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538908" cy="403754"/>
          </a:xfrm>
          <a:prstGeom prst="rect">
            <a:avLst/>
          </a:prstGeom>
          <a:noFill/>
        </p:spPr>
      </p:pic>
      <p:pic>
        <p:nvPicPr>
          <p:cNvPr id="102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442" y="5867400"/>
            <a:ext cx="968158" cy="842602"/>
          </a:xfrm>
          <a:prstGeom prst="rect">
            <a:avLst/>
          </a:prstGeom>
          <a:noFill/>
        </p:spPr>
      </p:pic>
      <p:pic>
        <p:nvPicPr>
          <p:cNvPr id="102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54" y="6345446"/>
            <a:ext cx="1718734" cy="436354"/>
          </a:xfrm>
          <a:prstGeom prst="rect">
            <a:avLst/>
          </a:prstGeom>
          <a:noFill/>
        </p:spPr>
      </p:pic>
      <p:pic>
        <p:nvPicPr>
          <p:cNvPr id="102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" y="6324600"/>
            <a:ext cx="1761067" cy="457877"/>
          </a:xfrm>
          <a:prstGeom prst="rect">
            <a:avLst/>
          </a:prstGeom>
          <a:noFill/>
        </p:spPr>
      </p:pic>
      <p:pic>
        <p:nvPicPr>
          <p:cNvPr id="103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7310" y="5867400"/>
            <a:ext cx="819630" cy="372797"/>
          </a:xfrm>
          <a:prstGeom prst="rect">
            <a:avLst/>
          </a:prstGeom>
          <a:noFill/>
        </p:spPr>
      </p:pic>
      <p:pic>
        <p:nvPicPr>
          <p:cNvPr id="103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009" y="5836885"/>
            <a:ext cx="1066800" cy="41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University of Wyoming\UOW11RW08e - Understanding Financial Performance\PowerPoint ILT\Content with Famil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6349863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420" y="6336343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7417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453" y="6346644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6" y="6300552"/>
            <a:ext cx="497896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Se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229600" cy="2514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13716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5280246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3551" y="5266726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49" y="5293083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07" y="5277027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759" y="5178602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Content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6962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D9D60E-C64D-40C9-9114-BEEC83CC599C}" type="slidenum">
              <a:rPr lang="en-US" sz="1400" smtClean="0">
                <a:solidFill>
                  <a:schemeClr val="bg2"/>
                </a:solidFill>
              </a:rPr>
              <a:pPr algn="r"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3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62125" y="6323013"/>
            <a:ext cx="127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6248400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400" y="6296025"/>
            <a:ext cx="1425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327775"/>
            <a:ext cx="14605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6307138"/>
            <a:ext cx="885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Financial Performance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DE6A05"/>
                </a:solidFill>
              </a:rPr>
              <a:t>on</a:t>
            </a:r>
            <a:r>
              <a:rPr lang="en-US" dirty="0" smtClean="0"/>
              <a:t> Track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Authors: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odney L. Sharp, John P. Hewlett, Jeffrey E.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Tranel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Asset Turnover Ratio               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2: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Determine the average farm assets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balance sheet by adding the total assets from the past two reporting periods and dividing it by 2.</a:t>
              </a:r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3: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Divide the gross farm income by this value.</a:t>
              </a:r>
              <a:endParaRPr lang="en-US" sz="1100" b="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89484"/>
            <a:ext cx="39052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248401" y="3102222"/>
            <a:ext cx="600980" cy="12198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>
            <a:off x="2590800" y="2438400"/>
            <a:ext cx="3657601" cy="7248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80394" y="3115383"/>
            <a:ext cx="2515206" cy="451406"/>
            <a:chOff x="380394" y="3115383"/>
            <a:chExt cx="2515206" cy="451406"/>
          </a:xfrm>
        </p:grpSpPr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380394" y="3115383"/>
              <a:ext cx="2515206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100" dirty="0" smtClean="0">
                  <a:solidFill>
                    <a:srgbClr val="8C4F34"/>
                  </a:solidFill>
                </a:rPr>
                <a:t>          139,544 </a:t>
              </a:r>
              <a:r>
                <a:rPr lang="en-US" sz="1100" dirty="0" smtClean="0"/>
                <a:t>+</a:t>
              </a:r>
              <a:r>
                <a:rPr lang="en-US" sz="1100" i="1" dirty="0" smtClean="0"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136,466</a:t>
              </a:r>
              <a:br>
                <a:rPr lang="en-US" sz="1100" dirty="0" smtClean="0">
                  <a:solidFill>
                    <a:srgbClr val="8C4F34"/>
                  </a:solidFill>
                </a:rPr>
              </a:br>
              <a:r>
                <a:rPr lang="en-US" sz="1100" dirty="0" smtClean="0">
                  <a:solidFill>
                    <a:srgbClr val="8C4F34"/>
                  </a:solidFill>
                </a:rPr>
                <a:t>                       2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43255" y="3335588"/>
              <a:ext cx="12102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6"/>
            <p:cNvSpPr txBox="1">
              <a:spLocks noChangeArrowheads="1"/>
            </p:cNvSpPr>
            <p:nvPr/>
          </p:nvSpPr>
          <p:spPr bwMode="auto">
            <a:xfrm>
              <a:off x="2055930" y="3192765"/>
              <a:ext cx="812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138,005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8501" y="4062833"/>
            <a:ext cx="2202957" cy="451406"/>
            <a:chOff x="380394" y="3115383"/>
            <a:chExt cx="2515206" cy="451406"/>
          </a:xfrm>
        </p:grpSpPr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380394" y="3115383"/>
              <a:ext cx="2515206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100" dirty="0" smtClean="0">
                  <a:solidFill>
                    <a:srgbClr val="8C4F34"/>
                  </a:solidFill>
                </a:rPr>
                <a:t>          56,822</a:t>
              </a:r>
              <a:br>
                <a:rPr lang="en-US" sz="1100" dirty="0" smtClean="0">
                  <a:solidFill>
                    <a:srgbClr val="8C4F34"/>
                  </a:solidFill>
                </a:rPr>
              </a:br>
              <a:r>
                <a:rPr lang="en-US" sz="1100" dirty="0" smtClean="0">
                  <a:solidFill>
                    <a:srgbClr val="8C4F34"/>
                  </a:solidFill>
                </a:rPr>
                <a:t>        138,005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41774" y="3335588"/>
              <a:ext cx="6983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6"/>
            <p:cNvSpPr txBox="1">
              <a:spLocks noChangeArrowheads="1"/>
            </p:cNvSpPr>
            <p:nvPr/>
          </p:nvSpPr>
          <p:spPr bwMode="auto">
            <a:xfrm>
              <a:off x="1464811" y="3192765"/>
              <a:ext cx="812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0.41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9296"/>
            <a:ext cx="501015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301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Calculate the </a:t>
            </a:r>
            <a:r>
              <a:rPr lang="en-US" dirty="0" smtClean="0">
                <a:solidFill>
                  <a:srgbClr val="A04C04"/>
                </a:solidFill>
              </a:rPr>
              <a:t>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0" i="1" dirty="0" smtClean="0"/>
              <a:t>Download </a:t>
            </a:r>
            <a:r>
              <a:rPr lang="en-US" sz="1800" b="0" i="1" u="sng" dirty="0" smtClean="0"/>
              <a:t>Jack and Joanie’s financial statements. </a:t>
            </a:r>
            <a:r>
              <a:rPr lang="en-US" sz="1800" b="0" i="1" dirty="0" smtClean="0"/>
              <a:t>Then, calculate the asset turnover ratio. Click Submit to check</a:t>
            </a:r>
            <a:br>
              <a:rPr lang="en-US" sz="1800" b="0" i="1" dirty="0" smtClean="0"/>
            </a:br>
            <a:r>
              <a:rPr lang="en-US" sz="1800" b="0" i="1" dirty="0" smtClean="0"/>
              <a:t>your answers.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23902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" y="2465778"/>
            <a:ext cx="4932363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52400" y="1096962"/>
            <a:ext cx="5334000" cy="130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mtClean="0">
                <a:solidFill>
                  <a:srgbClr val="A04C04"/>
                </a:solidFill>
              </a:rPr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1800" b="0" i="1" smtClean="0"/>
              <a:t>Download </a:t>
            </a:r>
            <a:r>
              <a:rPr lang="en-US" sz="1800" b="0" i="1" u="sng" smtClean="0"/>
              <a:t>Jack and Joanie’s financial statements. </a:t>
            </a:r>
            <a:r>
              <a:rPr lang="en-US" sz="1800" b="0" i="1" smtClean="0"/>
              <a:t>Then, calculate the asset turnover ratio. Click Submit to check</a:t>
            </a:r>
            <a:br>
              <a:rPr lang="en-US" sz="1800" b="0" i="1" smtClean="0"/>
            </a:br>
            <a:r>
              <a:rPr lang="en-US" sz="1800" b="0" i="1" smtClean="0"/>
              <a:t>your answers.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7614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Operating Expense Ratio        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</a:t>
              </a:r>
              <a:r>
                <a:rPr lang="en-US" sz="1100" i="1" dirty="0" smtClean="0"/>
                <a:t>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the </a:t>
              </a:r>
              <a:r>
                <a:rPr lang="en-US" sz="1100" b="0" dirty="0" smtClean="0"/>
                <a:t>total operating expenses on </a:t>
              </a:r>
              <a:r>
                <a:rPr lang="en-US" sz="1100" b="0" dirty="0"/>
                <a:t>Jack and Joanie’s income statement.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2: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the </a:t>
              </a:r>
              <a:r>
                <a:rPr lang="en-US" sz="1100" b="0" dirty="0" smtClean="0"/>
                <a:t>interest expense on </a:t>
              </a:r>
              <a:r>
                <a:rPr lang="en-US" sz="1100" b="0" dirty="0"/>
                <a:t>Jack and Joanie’s income statement</a:t>
              </a:r>
              <a:r>
                <a:rPr lang="en-US" sz="1100" b="0" dirty="0" smtClean="0"/>
                <a:t>.</a:t>
              </a:r>
              <a:endParaRPr lang="en-US" sz="1100" b="0" dirty="0"/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3933625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3721121"/>
            <a:ext cx="265035" cy="142354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" name="Straight Arrow Connector 66"/>
          <p:cNvCxnSpPr>
            <a:cxnSpLocks/>
            <a:endCxn id="68" idx="1"/>
          </p:cNvCxnSpPr>
          <p:nvPr/>
        </p:nvCxnSpPr>
        <p:spPr>
          <a:xfrm>
            <a:off x="2531789" y="2514600"/>
            <a:ext cx="3921397" cy="1477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>
            <a:off x="2286000" y="3276600"/>
            <a:ext cx="4298346" cy="51569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20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Operating Expense Ratio        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3: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the </a:t>
              </a:r>
              <a:r>
                <a:rPr lang="en-US" sz="1100" b="0" dirty="0" smtClean="0"/>
                <a:t>total depreciation expense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depreciation schedule. 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4: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Subtract the interest and depreciation expenses from the total operating expenses.</a:t>
              </a:r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455040" y="4042739"/>
              <a:ext cx="25091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C4F34"/>
                  </a:solidFill>
                </a:rPr>
                <a:t>39,979 </a:t>
              </a:r>
              <a:r>
                <a:rPr lang="en-US" sz="1400" dirty="0" smtClean="0"/>
                <a:t>–</a:t>
              </a:r>
              <a:r>
                <a:rPr lang="en-US" sz="1100" i="1" dirty="0" smtClean="0"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2,640  </a:t>
              </a:r>
              <a:r>
                <a:rPr lang="en-US" sz="1400" dirty="0"/>
                <a:t>–</a:t>
              </a:r>
              <a:r>
                <a:rPr lang="en-US" sz="1100" i="1" dirty="0"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7,103</a:t>
              </a:r>
              <a:br>
                <a:rPr lang="en-US" sz="1100" dirty="0" smtClean="0">
                  <a:solidFill>
                    <a:srgbClr val="8C4F34"/>
                  </a:solidFill>
                </a:rPr>
              </a:br>
              <a:r>
                <a:rPr lang="en-US" sz="1100" dirty="0" smtClean="0">
                  <a:solidFill>
                    <a:srgbClr val="8C4F34"/>
                  </a:solidFill>
                </a:rPr>
                <a:t> </a:t>
              </a:r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25,236</a:t>
              </a:r>
              <a:endParaRPr lang="en-US" sz="1100" dirty="0">
                <a:solidFill>
                  <a:srgbClr val="8C4F34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62533"/>
            <a:ext cx="39052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4012140"/>
            <a:ext cx="265035" cy="10461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>
            <a:off x="2438400" y="2362200"/>
            <a:ext cx="4145946" cy="170224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1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Operating Expense Ratio        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5: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Locate the gross farm income value on Jack and Joanie’s income statement.</a:t>
              </a:r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 smtClean="0"/>
                <a:t>Step 6: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Divide the result of Step 4 by the gross farm income.</a:t>
              </a:r>
              <a:endParaRPr lang="en-US" sz="1100" b="0" dirty="0"/>
            </a:p>
          </p:txBody>
        </p:sp>
      </p:grp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728501" y="3819614"/>
            <a:ext cx="2202957" cy="451406"/>
            <a:chOff x="380394" y="3115383"/>
            <a:chExt cx="2515206" cy="451406"/>
          </a:xfrm>
        </p:grpSpPr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380394" y="3115383"/>
              <a:ext cx="2515206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100" dirty="0" smtClean="0">
                  <a:solidFill>
                    <a:srgbClr val="8C4F34"/>
                  </a:solidFill>
                </a:rPr>
                <a:t>          25,236</a:t>
              </a:r>
              <a:br>
                <a:rPr lang="en-US" sz="1100" dirty="0" smtClean="0">
                  <a:solidFill>
                    <a:srgbClr val="8C4F34"/>
                  </a:solidFill>
                </a:rPr>
              </a:br>
              <a:r>
                <a:rPr lang="en-US" sz="1100" dirty="0" smtClean="0">
                  <a:solidFill>
                    <a:srgbClr val="8C4F34"/>
                  </a:solidFill>
                </a:rPr>
                <a:t>          56,822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41774" y="3335588"/>
              <a:ext cx="6983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6"/>
            <p:cNvSpPr txBox="1">
              <a:spLocks noChangeArrowheads="1"/>
            </p:cNvSpPr>
            <p:nvPr/>
          </p:nvSpPr>
          <p:spPr bwMode="auto">
            <a:xfrm>
              <a:off x="1464811" y="3192765"/>
              <a:ext cx="812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0.44</a:t>
              </a:r>
            </a:p>
          </p:txBody>
        </p:sp>
      </p:grpSp>
      <p:pic>
        <p:nvPicPr>
          <p:cNvPr id="32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2526505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>
            <a:cxnSpLocks/>
            <a:endCxn id="32" idx="1"/>
          </p:cNvCxnSpPr>
          <p:nvPr/>
        </p:nvCxnSpPr>
        <p:spPr>
          <a:xfrm>
            <a:off x="2661405" y="2310159"/>
            <a:ext cx="3791781" cy="2743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04324"/>
            <a:ext cx="4976191" cy="3139523"/>
          </a:xfrm>
          <a:prstGeom prst="rect">
            <a:avLst/>
          </a:prstGeom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301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Calculate the </a:t>
            </a:r>
            <a:r>
              <a:rPr lang="en-US" dirty="0" smtClean="0">
                <a:solidFill>
                  <a:srgbClr val="A04C04"/>
                </a:solidFill>
              </a:rPr>
              <a:t>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0" i="1" dirty="0" smtClean="0"/>
              <a:t>Download </a:t>
            </a:r>
            <a:r>
              <a:rPr lang="en-US" sz="1800" b="0" i="1" u="sng" dirty="0" smtClean="0"/>
              <a:t>Jack and Joanie’s financial statements. </a:t>
            </a:r>
            <a:r>
              <a:rPr lang="en-US" sz="1800" b="0" i="1" dirty="0" smtClean="0"/>
              <a:t>Then, calculate the asset turnover ratio. Click Submit to check</a:t>
            </a:r>
            <a:br>
              <a:rPr lang="en-US" sz="1800" b="0" i="1" dirty="0" smtClean="0"/>
            </a:br>
            <a:r>
              <a:rPr lang="en-US" sz="1800" b="0" i="1" dirty="0" smtClean="0"/>
              <a:t>your answers.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5863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38113"/>
            <a:ext cx="4976191" cy="3071944"/>
          </a:xfrm>
          <a:prstGeom prst="rect">
            <a:avLst/>
          </a:prstGeom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301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Calculate the </a:t>
            </a:r>
            <a:r>
              <a:rPr lang="en-US" dirty="0" smtClean="0">
                <a:solidFill>
                  <a:srgbClr val="A04C04"/>
                </a:solidFill>
              </a:rPr>
              <a:t>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0" i="1" dirty="0" smtClean="0"/>
              <a:t>Download </a:t>
            </a:r>
            <a:r>
              <a:rPr lang="en-US" sz="1800" b="0" i="1" u="sng" dirty="0" smtClean="0"/>
              <a:t>Jack and Joanie’s financial statements. </a:t>
            </a:r>
            <a:r>
              <a:rPr lang="en-US" sz="1800" b="0" i="1" dirty="0" smtClean="0"/>
              <a:t>Then, calculate the asset turnover ratio. Click Submit to check</a:t>
            </a:r>
            <a:br>
              <a:rPr lang="en-US" sz="1800" b="0" i="1" dirty="0" smtClean="0"/>
            </a:br>
            <a:r>
              <a:rPr lang="en-US" sz="1800" b="0" i="1" dirty="0" smtClean="0"/>
              <a:t>your answers.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42286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49010" y="1371600"/>
            <a:ext cx="7142390" cy="4159301"/>
            <a:chOff x="100239" y="1972582"/>
            <a:chExt cx="5861050" cy="3413125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973489" y="2232932"/>
              <a:ext cx="2009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100239" y="2732995"/>
              <a:ext cx="4133850" cy="2652712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156177" y="4955495"/>
              <a:ext cx="871537" cy="290512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64" y="3204482"/>
              <a:ext cx="133508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1998889" y="3510870"/>
              <a:ext cx="681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2657702" y="3574370"/>
              <a:ext cx="1012825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247877" y="4455432"/>
              <a:ext cx="194786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52" y="4815795"/>
              <a:ext cx="569912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47877" y="1972582"/>
              <a:ext cx="5713412" cy="3413125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247877" y="1974170"/>
              <a:ext cx="5713411" cy="4429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Interest Expense Ratio                                           </a:t>
              </a:r>
              <a:r>
                <a:rPr lang="en-US" sz="1400" dirty="0" smtClean="0">
                  <a:solidFill>
                    <a:schemeClr val="bg1"/>
                  </a:solidFill>
                </a:rPr>
                <a:t>                               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5599339" y="2415495"/>
              <a:ext cx="350838" cy="29702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5599339" y="2415495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5599339" y="5126945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5599339" y="4747532"/>
              <a:ext cx="350838" cy="354013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328839" y="2467882"/>
              <a:ext cx="1939925" cy="229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1:</a:t>
              </a:r>
            </a:p>
            <a:p>
              <a:pPr eaLnBrk="1" hangingPunct="1"/>
              <a:r>
                <a:rPr lang="en-US" sz="1100" b="0" dirty="0"/>
                <a:t>Locate the interest expense value on Jack and Joanie’s income statement.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/>
                <a:t>Step 2:</a:t>
              </a:r>
            </a:p>
            <a:p>
              <a:pPr eaLnBrk="1" hangingPunct="1"/>
              <a:r>
                <a:rPr lang="en-US" sz="1100" b="0" dirty="0"/>
                <a:t>Locate the gross farm income value on Jack and Joanie’s income statement.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dirty="0"/>
                <a:t>Step 3:</a:t>
              </a:r>
            </a:p>
            <a:p>
              <a:pPr eaLnBrk="1" hangingPunct="1"/>
              <a:r>
                <a:rPr lang="en-US" sz="1100" b="0" dirty="0"/>
                <a:t>Divide the first value by the second value.</a:t>
              </a:r>
            </a:p>
          </p:txBody>
        </p:sp>
        <p:sp>
          <p:nvSpPr>
            <p:cNvPr id="63" name="Rectangle 1"/>
            <p:cNvSpPr>
              <a:spLocks noChangeArrowheads="1"/>
            </p:cNvSpPr>
            <p:nvPr/>
          </p:nvSpPr>
          <p:spPr bwMode="auto">
            <a:xfrm>
              <a:off x="4259489" y="3144157"/>
              <a:ext cx="793750" cy="4127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3424464" y="3691845"/>
              <a:ext cx="711200" cy="10001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202" y="2604407"/>
              <a:ext cx="3203575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269307" y="4876120"/>
              <a:ext cx="2058987" cy="21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C4F34"/>
                  </a:solidFill>
                </a:rPr>
                <a:t>2,640 </a:t>
              </a:r>
              <a:r>
                <a:rPr lang="en-US" sz="1100" i="1" dirty="0">
                  <a:sym typeface="Symbol" pitchFamily="18" charset="2"/>
                </a:rPr>
                <a:t> </a:t>
              </a:r>
              <a:r>
                <a:rPr lang="en-US" sz="1100" dirty="0">
                  <a:solidFill>
                    <a:srgbClr val="8C4F34"/>
                  </a:solidFill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56,822 </a:t>
              </a:r>
              <a:r>
                <a:rPr lang="en-US" sz="1100" dirty="0"/>
                <a:t>=</a:t>
              </a:r>
              <a:r>
                <a:rPr lang="en-US" sz="1100" dirty="0">
                  <a:solidFill>
                    <a:srgbClr val="8C4F34"/>
                  </a:solidFill>
                </a:rPr>
                <a:t> 0.05 </a:t>
              </a:r>
            </a:p>
          </p:txBody>
        </p:sp>
        <p:cxnSp>
          <p:nvCxnSpPr>
            <p:cNvPr id="67" name="Straight Arrow Connector 66"/>
            <p:cNvCxnSpPr>
              <a:cxnSpLocks/>
              <a:endCxn id="68" idx="1"/>
            </p:cNvCxnSpPr>
            <p:nvPr/>
          </p:nvCxnSpPr>
          <p:spPr>
            <a:xfrm flipV="1">
              <a:off x="2167164" y="3008958"/>
              <a:ext cx="3035170" cy="6050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334" y="2961333"/>
              <a:ext cx="395287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Arrow Connector 29"/>
            <p:cNvCxnSpPr>
              <a:cxnSpLocks noChangeShapeType="1"/>
            </p:cNvCxnSpPr>
            <p:nvPr/>
          </p:nvCxnSpPr>
          <p:spPr bwMode="auto">
            <a:xfrm>
              <a:off x="1896854" y="2847999"/>
              <a:ext cx="3429435" cy="1143883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5326289" y="3957900"/>
              <a:ext cx="197291" cy="86610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4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/>
              <a:t>Financial ratios are </a:t>
            </a:r>
            <a:r>
              <a:rPr lang="en-US" b="0" dirty="0" smtClean="0"/>
              <a:t>most valuable </a:t>
            </a:r>
            <a:r>
              <a:rPr lang="en-US" b="0" dirty="0"/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accent2"/>
                </a:solidFill>
              </a:rPr>
              <a:t>benchmarks</a:t>
            </a:r>
            <a:r>
              <a:rPr lang="en-US" b="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Benchmarks: </a:t>
            </a:r>
            <a:r>
              <a:rPr lang="en-US" b="0" dirty="0"/>
              <a:t>resting</a:t>
            </a:r>
            <a:r>
              <a:rPr lang="en-US" dirty="0"/>
              <a:t> </a:t>
            </a:r>
            <a:r>
              <a:rPr lang="en-US" b="0" dirty="0"/>
              <a:t>heart rate</a:t>
            </a:r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 marL="0" indent="0">
              <a:spcAft>
                <a:spcPts val="600"/>
              </a:spcAft>
              <a:buNone/>
            </a:pPr>
            <a:r>
              <a:rPr lang="en-US" b="0" dirty="0"/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5" y="2499515"/>
            <a:ext cx="4921905" cy="25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5" y="2499515"/>
            <a:ext cx="4921905" cy="2517619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/>
              <a:t>Financial ratios are </a:t>
            </a:r>
            <a:r>
              <a:rPr lang="en-US" b="0" dirty="0" smtClean="0"/>
              <a:t>most valuable </a:t>
            </a:r>
            <a:r>
              <a:rPr lang="en-US" b="0" dirty="0"/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accent2"/>
                </a:solidFill>
              </a:rPr>
              <a:t>benchmarks</a:t>
            </a:r>
            <a:r>
              <a:rPr lang="en-US" b="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Benchmarks: </a:t>
            </a:r>
            <a:r>
              <a:rPr lang="en-US" b="0" dirty="0"/>
              <a:t>resting</a:t>
            </a:r>
            <a:r>
              <a:rPr lang="en-US" dirty="0"/>
              <a:t> </a:t>
            </a:r>
            <a:r>
              <a:rPr lang="en-US" b="0" dirty="0"/>
              <a:t>heart rate</a:t>
            </a:r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 marL="0" indent="0">
              <a:spcAft>
                <a:spcPts val="600"/>
              </a:spcAft>
              <a:buNone/>
            </a:pPr>
            <a:r>
              <a:rPr lang="en-US" b="0" dirty="0"/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22226" y="1544638"/>
            <a:ext cx="4442733" cy="3232413"/>
            <a:chOff x="2306410" y="2481717"/>
            <a:chExt cx="3362325" cy="2446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ight Arrow 10"/>
            <p:cNvSpPr>
              <a:spLocks noChangeArrowheads="1"/>
            </p:cNvSpPr>
            <p:nvPr/>
          </p:nvSpPr>
          <p:spPr bwMode="auto">
            <a:xfrm rot="7489606">
              <a:off x="3339079" y="2523786"/>
              <a:ext cx="412750" cy="328612"/>
            </a:xfrm>
            <a:prstGeom prst="rightArrow">
              <a:avLst>
                <a:gd name="adj1" fmla="val 50000"/>
                <a:gd name="adj2" fmla="val 4981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ounded Rectangular Callout 11"/>
            <p:cNvSpPr>
              <a:spLocks noChangeArrowheads="1"/>
            </p:cNvSpPr>
            <p:nvPr/>
          </p:nvSpPr>
          <p:spPr bwMode="auto">
            <a:xfrm>
              <a:off x="2306410" y="3588204"/>
              <a:ext cx="3362325" cy="1339850"/>
            </a:xfrm>
            <a:prstGeom prst="wedgeRoundRectCallout">
              <a:avLst>
                <a:gd name="adj1" fmla="val -18412"/>
                <a:gd name="adj2" fmla="val -104106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Benchmarks:</a:t>
              </a:r>
            </a:p>
            <a:p>
              <a:r>
                <a:rPr lang="en-US" sz="1400" b="0" dirty="0"/>
                <a:t>Guidelines or rules of thumb for the parameters that represent a “normal” state or situation. In financial benchmarks the “normal” state is dependent on a number of variables including the industry, market, and size/type of operation in which a particular result is generated.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7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791200" cy="48466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A04C04"/>
                </a:solidFill>
              </a:rPr>
              <a:t>Financial Efficiency Ratio Benchmarks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 smtClean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/>
          </a:p>
          <a:p>
            <a:pPr marL="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400" b="1" i="1" dirty="0" smtClean="0"/>
              <a:t>Possible </a:t>
            </a:r>
            <a:r>
              <a:rPr lang="en-US" sz="1400" b="1" i="1" dirty="0"/>
              <a:t>Actions For Improvement</a:t>
            </a:r>
            <a:r>
              <a:rPr lang="en-US" sz="1400" b="1" dirty="0"/>
              <a:t>: </a:t>
            </a:r>
            <a:r>
              <a:rPr lang="en-US" sz="1400" dirty="0"/>
              <a:t>Increase the value of production, reduce production costs where prudent, control or reduce family living withdrawals, improve marketing practices, properly structure debt to revenue generation. 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4999"/>
            <a:ext cx="4681143" cy="24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8" y="1910229"/>
            <a:ext cx="5305714" cy="37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1910229"/>
            <a:ext cx="4913498" cy="37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1965743"/>
            <a:ext cx="4913498" cy="36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1951765"/>
            <a:ext cx="4913498" cy="3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2062715"/>
            <a:ext cx="4913498" cy="34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" y="1910229"/>
            <a:ext cx="4675870" cy="37285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00600" y="5486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2055981"/>
            <a:ext cx="4913498" cy="34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4" y="1910229"/>
            <a:ext cx="4677661" cy="37285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24400" y="5410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4114800" cy="50752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A04C04"/>
                </a:solidFill>
              </a:rPr>
              <a:t>Financial Efficiency Measures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None/>
              <a:defRPr/>
            </a:pPr>
            <a:r>
              <a:rPr lang="en-US" b="0" dirty="0"/>
              <a:t>The Farm Financial Standards Council recommends five ratios for measuring financial efficiency:</a:t>
            </a:r>
          </a:p>
          <a:p>
            <a:pPr marL="112713" indent="-1127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b="0" dirty="0" smtClean="0"/>
              <a:t> Asset </a:t>
            </a:r>
            <a:r>
              <a:rPr lang="en-US" b="0" dirty="0"/>
              <a:t>Turnover</a:t>
            </a:r>
          </a:p>
          <a:p>
            <a:pPr marL="112713" indent="-1127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b="0" dirty="0" smtClean="0"/>
              <a:t> Operating </a:t>
            </a:r>
            <a:r>
              <a:rPr lang="en-US" b="0" dirty="0"/>
              <a:t>Expense</a:t>
            </a:r>
          </a:p>
          <a:p>
            <a:pPr marL="112713" indent="-1127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b="0" dirty="0" smtClean="0"/>
              <a:t> Interest </a:t>
            </a:r>
            <a:r>
              <a:rPr lang="en-US" b="0" dirty="0"/>
              <a:t>Expense</a:t>
            </a:r>
          </a:p>
          <a:p>
            <a:pPr marL="112713" indent="-1127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b="0" dirty="0" smtClean="0"/>
              <a:t> Depreciation </a:t>
            </a:r>
            <a:r>
              <a:rPr lang="en-US" b="0" dirty="0"/>
              <a:t>Expense</a:t>
            </a:r>
          </a:p>
          <a:p>
            <a:pPr marL="112713" indent="-1127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b="0" dirty="0" smtClean="0"/>
              <a:t> Net </a:t>
            </a:r>
            <a:r>
              <a:rPr lang="en-US" b="0" dirty="0"/>
              <a:t>Farm Income from Operations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497" y="2935109"/>
            <a:ext cx="1837003" cy="27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6" y="2393472"/>
            <a:ext cx="54864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55998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The Asset Turnover Ratio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7150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The Operating Expense Ratio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1" y="2350695"/>
            <a:ext cx="5452979" cy="32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7150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The Interest Expense Ratio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Financial Efficiency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2" y="2363964"/>
            <a:ext cx="5482858" cy="31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8371"/>
            <a:ext cx="4976191" cy="3691429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301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Calculate the </a:t>
            </a:r>
            <a:r>
              <a:rPr lang="en-US" dirty="0" smtClean="0">
                <a:solidFill>
                  <a:srgbClr val="A04C04"/>
                </a:solidFill>
              </a:rPr>
              <a:t>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0" i="1" dirty="0" smtClean="0"/>
              <a:t>Download </a:t>
            </a:r>
            <a:r>
              <a:rPr lang="en-US" sz="1800" b="0" i="1" u="sng" dirty="0" smtClean="0"/>
              <a:t>Jack and Joanie’s financial statements. </a:t>
            </a:r>
            <a:r>
              <a:rPr lang="en-US" sz="1800" b="0" i="1" dirty="0" smtClean="0"/>
              <a:t>Then, calculate the asset turnover ratio. Click Submit to check</a:t>
            </a:r>
            <a:br>
              <a:rPr lang="en-US" sz="1800" b="0" i="1" dirty="0" smtClean="0"/>
            </a:br>
            <a:r>
              <a:rPr lang="en-US" sz="1800" b="0" i="1" dirty="0" smtClean="0"/>
              <a:t>your answers. </a:t>
            </a:r>
            <a:endParaRPr lang="en-US" sz="1800" b="0" i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</p:spTree>
    <p:extLst>
      <p:ext uri="{BB962C8B-B14F-4D97-AF65-F5344CB8AC3E}">
        <p14:creationId xmlns:p14="http://schemas.microsoft.com/office/powerpoint/2010/main" val="35799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1" y="2328371"/>
            <a:ext cx="4948849" cy="3691429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301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Calculate the </a:t>
            </a:r>
            <a:r>
              <a:rPr lang="en-US" dirty="0" smtClean="0">
                <a:solidFill>
                  <a:srgbClr val="A04C04"/>
                </a:solidFill>
              </a:rPr>
              <a:t>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0" i="1" dirty="0" smtClean="0"/>
              <a:t>Download </a:t>
            </a:r>
            <a:r>
              <a:rPr lang="en-US" sz="1800" b="0" i="1" u="sng" dirty="0" smtClean="0"/>
              <a:t>Jack and Joanie’s financial statements. </a:t>
            </a:r>
            <a:r>
              <a:rPr lang="en-US" sz="1800" b="0" i="1" dirty="0" smtClean="0"/>
              <a:t>Then, calculate the asset turnover ratio. Click Submit to check</a:t>
            </a:r>
            <a:br>
              <a:rPr lang="en-US" sz="1800" b="0" i="1" dirty="0" smtClean="0"/>
            </a:br>
            <a:r>
              <a:rPr lang="en-US" sz="1800" b="0" i="1" dirty="0" smtClean="0"/>
              <a:t>your answers. </a:t>
            </a: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6616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Financial Efficiency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49010" y="1371600"/>
            <a:ext cx="7142390" cy="4159301"/>
            <a:chOff x="100239" y="1972582"/>
            <a:chExt cx="5861050" cy="3413125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973489" y="2232932"/>
              <a:ext cx="2009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100239" y="2732995"/>
              <a:ext cx="4133850" cy="2652712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156177" y="4955495"/>
              <a:ext cx="871537" cy="290512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64" y="3204482"/>
              <a:ext cx="133508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1998889" y="3510870"/>
              <a:ext cx="681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2657702" y="3574370"/>
              <a:ext cx="1012825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247877" y="4455432"/>
              <a:ext cx="194786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352" y="4815795"/>
              <a:ext cx="569912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47877" y="1972582"/>
              <a:ext cx="5713412" cy="3413125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247877" y="1974170"/>
              <a:ext cx="5713411" cy="4429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</a:t>
              </a:r>
              <a:r>
                <a:rPr lang="en-US" sz="1400" dirty="0" smtClean="0">
                  <a:solidFill>
                    <a:schemeClr val="bg1"/>
                  </a:solidFill>
                </a:rPr>
                <a:t>Asset Turnover Ratio                                                                             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5599339" y="2415495"/>
              <a:ext cx="350838" cy="29702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5599339" y="2415495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5599339" y="5126945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5599339" y="4747532"/>
              <a:ext cx="350838" cy="354013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328839" y="2467882"/>
              <a:ext cx="1939925" cy="63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1:</a:t>
              </a:r>
            </a:p>
            <a:p>
              <a:pPr eaLnBrk="1" hangingPunct="1"/>
              <a:r>
                <a:rPr lang="en-US" sz="1100" b="0" dirty="0" smtClean="0"/>
                <a:t>Locate </a:t>
              </a:r>
              <a:r>
                <a:rPr lang="en-US" sz="1100" b="0" dirty="0"/>
                <a:t>the gross farm income value on Jack and Joanie’s income statement</a:t>
              </a:r>
              <a:r>
                <a:rPr lang="en-US" sz="1100" b="0" dirty="0" smtClean="0"/>
                <a:t>.</a:t>
              </a:r>
              <a:endParaRPr lang="en-US" sz="1100" b="0" dirty="0"/>
            </a:p>
          </p:txBody>
        </p:sp>
        <p:sp>
          <p:nvSpPr>
            <p:cNvPr id="63" name="Rectangle 1"/>
            <p:cNvSpPr>
              <a:spLocks noChangeArrowheads="1"/>
            </p:cNvSpPr>
            <p:nvPr/>
          </p:nvSpPr>
          <p:spPr bwMode="auto">
            <a:xfrm>
              <a:off x="4259489" y="3144157"/>
              <a:ext cx="793750" cy="4127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3424464" y="3691845"/>
              <a:ext cx="711200" cy="10001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202" y="2604407"/>
              <a:ext cx="3203575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Straight Arrow Connector 66"/>
            <p:cNvCxnSpPr>
              <a:cxnSpLocks/>
              <a:endCxn id="68" idx="1"/>
            </p:cNvCxnSpPr>
            <p:nvPr/>
          </p:nvCxnSpPr>
          <p:spPr>
            <a:xfrm>
              <a:off x="1998889" y="2732995"/>
              <a:ext cx="3203445" cy="275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334" y="2961333"/>
              <a:ext cx="395287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Pentagon 28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45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oW - Orange">
      <a:dk1>
        <a:sysClr val="windowText" lastClr="000000"/>
      </a:dk1>
      <a:lt1>
        <a:sysClr val="window" lastClr="FFFFFF"/>
      </a:lt1>
      <a:dk2>
        <a:srgbClr val="1F3461"/>
      </a:dk2>
      <a:lt2>
        <a:srgbClr val="EEECE1"/>
      </a:lt2>
      <a:accent1>
        <a:srgbClr val="265272"/>
      </a:accent1>
      <a:accent2>
        <a:srgbClr val="A04C04"/>
      </a:accent2>
      <a:accent3>
        <a:srgbClr val="609725"/>
      </a:accent3>
      <a:accent4>
        <a:srgbClr val="8064A2"/>
      </a:accent4>
      <a:accent5>
        <a:srgbClr val="1E7B66"/>
      </a:accent5>
      <a:accent6>
        <a:srgbClr val="DE6A05"/>
      </a:accent6>
      <a:hlink>
        <a:srgbClr val="0000FF"/>
      </a:hlink>
      <a:folHlink>
        <a:srgbClr val="800080"/>
      </a:folHlink>
    </a:clrScheme>
    <a:fontScheme name="Garamond -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1712</Words>
  <Application>Microsoft Office PowerPoint</Application>
  <PresentationFormat>On-screen Show (4:3)</PresentationFormat>
  <Paragraphs>276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Understanding Financial Performance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  <vt:lpstr>Measures of Financial Efficiency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dsutton</dc:creator>
  <cp:lastModifiedBy>John P. Hewlett</cp:lastModifiedBy>
  <cp:revision>368</cp:revision>
  <dcterms:created xsi:type="dcterms:W3CDTF">2011-06-28T16:29:34Z</dcterms:created>
  <dcterms:modified xsi:type="dcterms:W3CDTF">2012-10-18T15:13:46Z</dcterms:modified>
</cp:coreProperties>
</file>