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51" r:id="rId2"/>
    <p:sldId id="350" r:id="rId3"/>
    <p:sldId id="308" r:id="rId4"/>
    <p:sldId id="309" r:id="rId5"/>
    <p:sldId id="310" r:id="rId6"/>
    <p:sldId id="311" r:id="rId7"/>
    <p:sldId id="312" r:id="rId8"/>
    <p:sldId id="354" r:id="rId9"/>
    <p:sldId id="355" r:id="rId10"/>
    <p:sldId id="356" r:id="rId11"/>
    <p:sldId id="357" r:id="rId12"/>
    <p:sldId id="314" r:id="rId13"/>
    <p:sldId id="315" r:id="rId14"/>
    <p:sldId id="358" r:id="rId15"/>
    <p:sldId id="359" r:id="rId16"/>
    <p:sldId id="360" r:id="rId17"/>
    <p:sldId id="361" r:id="rId18"/>
    <p:sldId id="362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wrence, Lisa" initials="LL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4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4714" autoAdjust="0"/>
    <p:restoredTop sz="70924" autoAdjust="0"/>
  </p:normalViewPr>
  <p:slideViewPr>
    <p:cSldViewPr snapToGrid="0" snapToObjects="1">
      <p:cViewPr>
        <p:scale>
          <a:sx n="100" d="100"/>
          <a:sy n="100" d="100"/>
        </p:scale>
        <p:origin x="-1566" y="-780"/>
      </p:cViewPr>
      <p:guideLst>
        <p:guide orient="horz" pos="1536"/>
        <p:guide pos="1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F53D-656E-4252-8C18-0BFC22AF0D3B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88CB-ECB5-4715-893E-F55A7117D6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3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 to Getting on Track: Understanding Financial Performance. In this course you will learn how to analyze the health of your business using financial ratios.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next arrow to start at the beginning of the course or click the Menu link to select a lesson from the Main Menu. We recommend that you view the lessons in order the first time through the course.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9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endParaRPr kumimoji="0" 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Some benchmarks for financial efficiency ratio values are shown on screen.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benchmarks are meant to be only a guideline for comparison purposes.</a:t>
            </a: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correlated benchmarks are presented in terms of green, yellow, and red lights.  A green light represents a financial strength with low risk.  A yellow light corresponds to moderate risk, and a red light means weakness and high risk.  A green light doesn’t guarantee success, nor does a red light imply failure.  A weakness in one area may be overcome by strengths in other areas.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Each farm operator should establish specific benchmarks for their specific farm operation.</a:t>
            </a: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33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Check what you have learned about measures of repayment capacity by answering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the questions on screen. Click Submit to check your answers.</a:t>
            </a: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13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70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Audio: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endParaRPr kumimoji="0" 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>
              <a:spcAft>
                <a:spcPts val="300"/>
              </a:spcAft>
            </a:pPr>
            <a:r>
              <a: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epayment capacity refers to the ability of a borrower to repay term farm debt from farm and non-farm income.</a:t>
            </a:r>
          </a:p>
          <a:p>
            <a:pPr lvl="0">
              <a:spcAft>
                <a:spcPts val="300"/>
              </a:spcAft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>
              <a:spcAft>
                <a:spcPts val="300"/>
              </a:spcAft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Farm Financial Standards Council recommends five ratios for measuring repayment capacity: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Capital Debt Repayment Capacity,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 Debt and Capital Lease Coverage Ratio,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Capital Debt Repayment Margin,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Replacement Margin,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Replacement Margin Coverage Ratio.</a:t>
            </a:r>
          </a:p>
          <a:p>
            <a:pPr lvl="0">
              <a:spcAft>
                <a:spcPts val="300"/>
              </a:spcAft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Aft>
                <a:spcPts val="300"/>
              </a:spcAft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lesson, you will learn how to calculate and evaluate the Capital Debt Repayment Capacity and Term Debt and Capital Lease Coverage ratio.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6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Capital Debt Repayment Capacity is calculated with the formula shown on screen.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These values can be found on the income statement, balance sheet, and family financial records.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results of this calculation indicate the amount of funds available to cover debt and lease payments or to make alternative investments. 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3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Term Debt and Capital Lease Coverage ratio is calculated with the formula shown on screen.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These values can be found on the income statement, balance sheet, and family financial records.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Term Debt and Capital Lease Coverage ratio measures the ability of the business to cover debt and lease payments, replace assets, or make alternative investments.</a:t>
            </a:r>
            <a:r>
              <a:rPr lang="en-US" sz="10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33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Now, 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try calculating the ratios.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Click on the link to download Jack and Joanie’s financial statements. Then, calculate Jack and Joanie’s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capital debt repayment capacity. Click the calculator icon to access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calculator tool.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Click Submit to check your answer. </a:t>
            </a: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75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Now, 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try calculating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Jack and Joanie’s term debt and capital lease coverage ratio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using information from the income statement, book value balance sheet, and family financial records for example year 10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  <a:b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Click the calculator icon to access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calculator tool.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Click Submit to check your answer. </a:t>
            </a: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3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Financial ratios are most valuable when you have something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 compare them to. This might be ratio calculations from previous years or industry benchmarks.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Benchmarks are guidelines or general rules of thumb related to a specific industry. For instance,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normal oxygen saturation level  is between 95-99 percent.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However, the level 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can vary with age, general health, and other variables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Thus, there is no single oxygen saturation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percentage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that can be considered normal.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T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he benchmark range simply allows a doctor to interpret the measurement and to decide if further action is required.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>
              <a:spcAft>
                <a:spcPts val="9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Financial benchmarks work much the same way.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65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98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:\University of Wyoming\UOW11RW08e - Understating Finical Performance\PowerPoint ILT\Titl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5867400" cy="23622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429000"/>
            <a:ext cx="5638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26" name="Picture 2" descr="U:\University of Wyoming\UWY11RW03I - Basic Financial Statements\Logos\2 line_UWSignature brow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91200"/>
            <a:ext cx="1538908" cy="403754"/>
          </a:xfrm>
          <a:prstGeom prst="rect">
            <a:avLst/>
          </a:prstGeom>
          <a:noFill/>
        </p:spPr>
      </p:pic>
      <p:pic>
        <p:nvPicPr>
          <p:cNvPr id="1027" name="Picture 3" descr="U:\University of Wyoming\UWY11RW03I - Basic Financial Statements\Logos\CSU-ext-ctr-green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3442" y="5867400"/>
            <a:ext cx="968158" cy="842602"/>
          </a:xfrm>
          <a:prstGeom prst="rect">
            <a:avLst/>
          </a:prstGeom>
          <a:noFill/>
        </p:spPr>
      </p:pic>
      <p:pic>
        <p:nvPicPr>
          <p:cNvPr id="1028" name="Picture 4" descr="U:\University of Wyoming\UWY11RW03I - Basic Financial Statements\Logos\PSASLogo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9854" y="6345446"/>
            <a:ext cx="1718734" cy="436354"/>
          </a:xfrm>
          <a:prstGeom prst="rect">
            <a:avLst/>
          </a:prstGeom>
          <a:noFill/>
        </p:spPr>
      </p:pic>
      <p:pic>
        <p:nvPicPr>
          <p:cNvPr id="1029" name="Picture 5" descr="U:\University of Wyoming\UWY11RW03I - Basic Financial Statements\Logos\R2Logo sm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933" y="6324600"/>
            <a:ext cx="1761067" cy="457877"/>
          </a:xfrm>
          <a:prstGeom prst="rect">
            <a:avLst/>
          </a:prstGeom>
          <a:noFill/>
        </p:spPr>
      </p:pic>
      <p:pic>
        <p:nvPicPr>
          <p:cNvPr id="1030" name="Picture 6" descr="U:\University of Wyoming\UWY11RW03I - Basic Financial Statements\Logos\RMAlogoHuge2Clr.jp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7310" y="5867400"/>
            <a:ext cx="819630" cy="372797"/>
          </a:xfrm>
          <a:prstGeom prst="rect">
            <a:avLst/>
          </a:prstGeom>
          <a:noFill/>
        </p:spPr>
      </p:pic>
      <p:pic>
        <p:nvPicPr>
          <p:cNvPr id="1031" name="Picture 7" descr="U:\University of Wyoming\UWY11RW03I - Basic Financial Statements\Logos\WFMECLogo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4009" y="5836885"/>
            <a:ext cx="1066800" cy="411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ami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University of Wyoming\UOW11RW08e - Understanding Financial Performance\PowerPoint ILT\Content with Family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5075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1" name="Picture 2" descr="U:\University of Wyoming\UWY11RW03I - Basic Financial Statements\Logos\2 line_UWSignature brow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2542" y="6349863"/>
            <a:ext cx="1276383" cy="334877"/>
          </a:xfrm>
          <a:prstGeom prst="rect">
            <a:avLst/>
          </a:prstGeom>
          <a:noFill/>
        </p:spPr>
      </p:pic>
      <p:pic>
        <p:nvPicPr>
          <p:cNvPr id="12" name="Picture 4" descr="U:\University of Wyoming\UWY11RW03I - Basic Financial Statements\Logos\PSASLogo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88420" y="6336343"/>
            <a:ext cx="1425538" cy="361917"/>
          </a:xfrm>
          <a:prstGeom prst="rect">
            <a:avLst/>
          </a:prstGeom>
          <a:noFill/>
        </p:spPr>
      </p:pic>
      <p:pic>
        <p:nvPicPr>
          <p:cNvPr id="13" name="Picture 5" descr="U:\University of Wyoming\UWY11RW03I - Basic Financial Statements\Logos\R2Logo sm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327417"/>
            <a:ext cx="1460647" cy="379768"/>
          </a:xfrm>
          <a:prstGeom prst="rect">
            <a:avLst/>
          </a:prstGeom>
          <a:noFill/>
        </p:spPr>
      </p:pic>
      <p:pic>
        <p:nvPicPr>
          <p:cNvPr id="14" name="Picture 6" descr="U:\University of Wyoming\UWY11RW03I - Basic Financial Statements\Logos\RMAlogoHuge2Clr.jpg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6362700"/>
            <a:ext cx="679811" cy="309202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15" name="Picture 7" descr="U:\University of Wyoming\UWY11RW03I - Basic Financial Statements\Logos\WFMECLogo.jp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3453" y="6346644"/>
            <a:ext cx="884815" cy="3413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96" y="6300552"/>
            <a:ext cx="497896" cy="43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68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:\University of Wyoming\UOW11RW08e - Understating Finical Performance\PowerPoint ILT\Sec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90800"/>
            <a:ext cx="8229600" cy="2514600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8229600" cy="1371600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2" descr="U:\University of Wyoming\UWY11RW03I - Basic Financial Statements\Logos\2 line_UWSignature brow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2542" y="5280246"/>
            <a:ext cx="1276383" cy="334877"/>
          </a:xfrm>
          <a:prstGeom prst="rect">
            <a:avLst/>
          </a:prstGeom>
          <a:noFill/>
        </p:spPr>
      </p:pic>
      <p:pic>
        <p:nvPicPr>
          <p:cNvPr id="12" name="Picture 4" descr="U:\University of Wyoming\UWY11RW03I - Basic Financial Statements\Logos\PSASLogo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3551" y="5266726"/>
            <a:ext cx="1425538" cy="361917"/>
          </a:xfrm>
          <a:prstGeom prst="rect">
            <a:avLst/>
          </a:prstGeom>
          <a:noFill/>
        </p:spPr>
      </p:pic>
      <p:pic>
        <p:nvPicPr>
          <p:cNvPr id="13" name="Picture 5" descr="U:\University of Wyoming\UWY11RW03I - Basic Financial Statements\Logos\R2Logo sm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257800"/>
            <a:ext cx="1460647" cy="379768"/>
          </a:xfrm>
          <a:prstGeom prst="rect">
            <a:avLst/>
          </a:prstGeom>
          <a:noFill/>
        </p:spPr>
      </p:pic>
      <p:pic>
        <p:nvPicPr>
          <p:cNvPr id="14" name="Picture 6" descr="U:\University of Wyoming\UWY11RW03I - Basic Financial Statements\Logos\RMAlogoHuge2Clr.jpg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6649" y="5293083"/>
            <a:ext cx="679811" cy="309202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15" name="Picture 7" descr="U:\University of Wyoming\UWY11RW03I - Basic Financial Statements\Logos\WFMECLogo.jp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7907" y="5277027"/>
            <a:ext cx="884815" cy="3413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7" name="Picture 3" descr="U:\University of Wyoming\UWY11RW03I - Basic Financial Statements\Logos\CSU-ext-ctr-green.jpg"/>
          <p:cNvPicPr>
            <a:picLocks noChangeAspect="1" noChangeArrowheads="1"/>
          </p:cNvPicPr>
          <p:nvPr userDrawn="1"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95759" y="5178602"/>
            <a:ext cx="617538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1430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jpe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:\University of Wyoming\UOW11RW08e - Understating Finical Performance\PowerPoint ILT\Content.jp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96962"/>
            <a:ext cx="8229600" cy="507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610600" y="6550223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DD9D60E-C64D-40C9-9114-BEEC83CC599C}" type="slidenum">
              <a:rPr lang="en-US" sz="1400" smtClean="0">
                <a:solidFill>
                  <a:schemeClr val="bg2"/>
                </a:solidFill>
              </a:rPr>
              <a:pPr algn="r"/>
              <a:t>‹#›</a:t>
            </a:fld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13" name="Picture 2" descr="U:\University of Wyoming\UWY11RW03I - Basic Financial Statements\Logos\2 line_UWSignature brown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762125" y="6323013"/>
            <a:ext cx="12763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U:\University of Wyoming\UWY11RW03I - Basic Financial Statements\Logos\CSU-ext-ctr-green.jpg"/>
          <p:cNvPicPr>
            <a:picLocks noChangeAspect="1" noChangeArrowheads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76975" y="6248400"/>
            <a:ext cx="617538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U:\University of Wyoming\UWY11RW03I - Basic Financial Statements\Logos\PSASLogo.jpg"/>
          <p:cNvPicPr>
            <a:picLocks noChangeAspect="1" noChangeArrowheads="1"/>
          </p:cNvPicPr>
          <p:nvPr userDrawn="1"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27400" y="6296025"/>
            <a:ext cx="14255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U:\University of Wyoming\UWY11RW03I - Basic Financial Statements\Logos\R2Logo sm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6327775"/>
            <a:ext cx="14605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U:\University of Wyoming\UWY11RW03I - Basic Financial Statements\Logos\RMAlogoHuge2Clr.jpg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6362700"/>
            <a:ext cx="67945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U:\University of Wyoming\UWY11RW03I - Basic Financial Statements\Logos\WFMECLogo.jpg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300" y="6307138"/>
            <a:ext cx="8858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2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i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emf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emf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emf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Understanding</a:t>
            </a:r>
            <a:br>
              <a:rPr lang="en-US" dirty="0" smtClean="0"/>
            </a:br>
            <a:r>
              <a:rPr lang="en-US" dirty="0" smtClean="0"/>
              <a:t>Financial Performance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Getting </a:t>
            </a:r>
            <a:r>
              <a:rPr lang="en-US" dirty="0" smtClean="0">
                <a:solidFill>
                  <a:srgbClr val="DE6A05"/>
                </a:solidFill>
              </a:rPr>
              <a:t>on</a:t>
            </a:r>
            <a:r>
              <a:rPr lang="en-US" dirty="0" smtClean="0"/>
              <a:t> Track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Authors: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odney L. Sharp, John P. Hewlett, Jeffrey E.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Tranel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2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130175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/>
              <a:t>Calculate the Ratios, Cont.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i="1" dirty="0">
                <a:solidFill>
                  <a:srgbClr val="8C4F34"/>
                </a:solidFill>
              </a:rPr>
              <a:t>Calculate Jack and Joanie’s equity/asset ratio. Click Submit to check your answers. 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Measures of Repayment Capacity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9010" y="1371600"/>
            <a:ext cx="7142390" cy="4159301"/>
            <a:chOff x="249010" y="1371600"/>
            <a:chExt cx="7142390" cy="4159301"/>
          </a:xfrm>
        </p:grpSpPr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2531789" y="1688868"/>
              <a:ext cx="2449151" cy="44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b="0"/>
            </a:p>
          </p:txBody>
        </p:sp>
        <p:sp>
          <p:nvSpPr>
            <p:cNvPr id="49" name="Rounded Rectangle 12"/>
            <p:cNvSpPr>
              <a:spLocks noChangeArrowheads="1"/>
            </p:cNvSpPr>
            <p:nvPr/>
          </p:nvSpPr>
          <p:spPr bwMode="auto">
            <a:xfrm>
              <a:off x="249010" y="2298254"/>
              <a:ext cx="5037590" cy="3232647"/>
            </a:xfrm>
            <a:prstGeom prst="roundRect">
              <a:avLst>
                <a:gd name="adj" fmla="val 16667"/>
              </a:avLst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300"/>
                </a:spcAft>
              </a:pPr>
              <a:r>
                <a:rPr lang="en-US" sz="1200"/>
                <a:t>Current Ratio</a:t>
              </a:r>
            </a:p>
          </p:txBody>
        </p:sp>
        <p:sp>
          <p:nvSpPr>
            <p:cNvPr id="50" name="Rounded Rectangle 13"/>
            <p:cNvSpPr>
              <a:spLocks noChangeArrowheads="1"/>
            </p:cNvSpPr>
            <p:nvPr/>
          </p:nvSpPr>
          <p:spPr bwMode="auto">
            <a:xfrm>
              <a:off x="3973036" y="5006636"/>
              <a:ext cx="1062072" cy="354024"/>
            </a:xfrm>
            <a:prstGeom prst="roundRect">
              <a:avLst>
                <a:gd name="adj" fmla="val 16667"/>
              </a:avLst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100">
                  <a:solidFill>
                    <a:schemeClr val="bg1"/>
                  </a:solidFill>
                </a:rPr>
                <a:t>SUBMIT</a:t>
              </a:r>
            </a:p>
          </p:txBody>
        </p:sp>
        <p:pic>
          <p:nvPicPr>
            <p:cNvPr id="51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441" y="2872817"/>
              <a:ext cx="1626964" cy="1361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16"/>
            <p:cNvSpPr txBox="1">
              <a:spLocks noChangeArrowheads="1"/>
            </p:cNvSpPr>
            <p:nvPr/>
          </p:nvSpPr>
          <p:spPr bwMode="auto">
            <a:xfrm>
              <a:off x="2562742" y="3246188"/>
              <a:ext cx="829926" cy="448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/>
                <a:t>=</a:t>
              </a:r>
            </a:p>
          </p:txBody>
        </p:sp>
        <p:sp>
          <p:nvSpPr>
            <p:cNvPr id="53" name="Rectangle 1"/>
            <p:cNvSpPr>
              <a:spLocks noChangeArrowheads="1"/>
            </p:cNvSpPr>
            <p:nvPr/>
          </p:nvSpPr>
          <p:spPr bwMode="auto">
            <a:xfrm>
              <a:off x="3365584" y="3323570"/>
              <a:ext cx="1234248" cy="37143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r>
                <a:rPr lang="en-US"/>
                <a:t>1.75</a:t>
              </a:r>
            </a:p>
          </p:txBody>
        </p:sp>
        <p:sp>
          <p:nvSpPr>
            <p:cNvPr id="54" name="TextBox 1"/>
            <p:cNvSpPr txBox="1">
              <a:spLocks noChangeArrowheads="1"/>
            </p:cNvSpPr>
            <p:nvPr/>
          </p:nvSpPr>
          <p:spPr bwMode="auto">
            <a:xfrm>
              <a:off x="428925" y="4397250"/>
              <a:ext cx="2373703" cy="673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000" i="1">
                  <a:solidFill>
                    <a:srgbClr val="FF0000"/>
                  </a:solidFill>
                </a:rPr>
                <a:t>That’s incorrect. Try again or click on the Hint icon for a little help.</a:t>
              </a:r>
              <a:endParaRPr lang="en-US" sz="1000" i="1">
                <a:solidFill>
                  <a:srgbClr val="006600"/>
                </a:solidFill>
              </a:endParaRPr>
            </a:p>
          </p:txBody>
        </p:sp>
        <p:pic>
          <p:nvPicPr>
            <p:cNvPr id="55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670" y="4836395"/>
              <a:ext cx="694506" cy="694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ectangle 2"/>
            <p:cNvSpPr>
              <a:spLocks noChangeArrowheads="1"/>
            </p:cNvSpPr>
            <p:nvPr/>
          </p:nvSpPr>
          <p:spPr bwMode="auto">
            <a:xfrm>
              <a:off x="428925" y="1371600"/>
              <a:ext cx="6962475" cy="4159301"/>
            </a:xfrm>
            <a:prstGeom prst="rect">
              <a:avLst/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3"/>
            <p:cNvSpPr>
              <a:spLocks noChangeArrowheads="1"/>
            </p:cNvSpPr>
            <p:nvPr/>
          </p:nvSpPr>
          <p:spPr bwMode="auto">
            <a:xfrm>
              <a:off x="428925" y="1373535"/>
              <a:ext cx="6962474" cy="539741"/>
            </a:xfrm>
            <a:prstGeom prst="rect">
              <a:avLst/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400" dirty="0">
                  <a:solidFill>
                    <a:schemeClr val="bg1"/>
                  </a:solidFill>
                </a:rPr>
                <a:t>Calculating Capital Debt Repayment Capacity                                                              X</a:t>
              </a:r>
            </a:p>
          </p:txBody>
        </p:sp>
        <p:sp>
          <p:nvSpPr>
            <p:cNvPr id="58" name="Rectangle 3"/>
            <p:cNvSpPr>
              <a:spLocks noChangeArrowheads="1"/>
            </p:cNvSpPr>
            <p:nvPr/>
          </p:nvSpPr>
          <p:spPr bwMode="auto">
            <a:xfrm>
              <a:off x="6950321" y="1911342"/>
              <a:ext cx="427538" cy="3619559"/>
            </a:xfrm>
            <a:prstGeom prst="rect">
              <a:avLst/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Isosceles Triangle 4"/>
            <p:cNvSpPr>
              <a:spLocks noChangeArrowheads="1"/>
            </p:cNvSpPr>
            <p:nvPr/>
          </p:nvSpPr>
          <p:spPr bwMode="auto">
            <a:xfrm>
              <a:off x="6950321" y="1911342"/>
              <a:ext cx="427538" cy="290184"/>
            </a:xfrm>
            <a:prstGeom prst="triangle">
              <a:avLst>
                <a:gd name="adj" fmla="val 50000"/>
              </a:avLst>
            </a:prstGeom>
            <a:solidFill>
              <a:srgbClr val="F4F3E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Isosceles Triangle 25"/>
            <p:cNvSpPr>
              <a:spLocks noChangeArrowheads="1"/>
            </p:cNvSpPr>
            <p:nvPr/>
          </p:nvSpPr>
          <p:spPr bwMode="auto">
            <a:xfrm rot="10800000">
              <a:off x="6950321" y="5215569"/>
              <a:ext cx="427538" cy="290184"/>
            </a:xfrm>
            <a:prstGeom prst="triangle">
              <a:avLst>
                <a:gd name="adj" fmla="val 50000"/>
              </a:avLst>
            </a:prstGeom>
            <a:solidFill>
              <a:srgbClr val="F4F3E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6950321" y="4753208"/>
              <a:ext cx="427538" cy="431407"/>
            </a:xfrm>
            <a:prstGeom prst="rect">
              <a:avLst/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Box 5"/>
            <p:cNvSpPr txBox="1">
              <a:spLocks noChangeArrowheads="1"/>
            </p:cNvSpPr>
            <p:nvPr/>
          </p:nvSpPr>
          <p:spPr bwMode="auto">
            <a:xfrm>
              <a:off x="527586" y="1975182"/>
              <a:ext cx="2364030" cy="2970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100" i="1" dirty="0"/>
                <a:t>Step </a:t>
              </a:r>
              <a:r>
                <a:rPr lang="en-US" sz="1100" i="1" dirty="0" smtClean="0"/>
                <a:t>3:</a:t>
              </a:r>
              <a:endParaRPr lang="en-US" sz="1100" i="1" dirty="0"/>
            </a:p>
            <a:p>
              <a:pPr eaLnBrk="1" hangingPunct="1"/>
              <a:r>
                <a:rPr lang="en-US" sz="1100" b="0" dirty="0"/>
                <a:t>Locate </a:t>
              </a:r>
              <a:r>
                <a:rPr lang="en-US" sz="1100" b="0" dirty="0" smtClean="0"/>
                <a:t>the non-farm income value on </a:t>
              </a:r>
              <a:r>
                <a:rPr lang="en-US" sz="1100" b="0" dirty="0"/>
                <a:t>Jack and Joanie’s </a:t>
              </a:r>
              <a:r>
                <a:rPr lang="en-US" sz="1100" b="0" dirty="0" smtClean="0"/>
                <a:t>statement of owner equity and add that to the previous total. </a:t>
              </a:r>
            </a:p>
            <a:p>
              <a:pPr eaLnBrk="1" hangingPunct="1"/>
              <a:endParaRPr lang="en-US" sz="1100" b="0" dirty="0"/>
            </a:p>
            <a:p>
              <a:pPr eaLnBrk="1" hangingPunct="1"/>
              <a:endParaRPr lang="en-US" sz="1100" b="0" dirty="0" smtClean="0"/>
            </a:p>
            <a:p>
              <a:pPr eaLnBrk="1" hangingPunct="1"/>
              <a:r>
                <a:rPr lang="en-US" sz="1100" i="1" dirty="0" smtClean="0"/>
                <a:t>Step 4:</a:t>
              </a:r>
              <a:endParaRPr lang="en-US" sz="1100" i="1" dirty="0"/>
            </a:p>
            <a:p>
              <a:pPr eaLnBrk="1" hangingPunct="1"/>
              <a:r>
                <a:rPr lang="en-US" sz="1100" b="0" dirty="0" smtClean="0"/>
                <a:t>Locate the total family living expenses on the statement of owner equity and subtract it from the result of Step 3.</a:t>
              </a:r>
            </a:p>
            <a:p>
              <a:pPr eaLnBrk="1" hangingPunct="1"/>
              <a:endParaRPr lang="en-US" sz="1100" b="0" dirty="0"/>
            </a:p>
            <a:p>
              <a:pPr eaLnBrk="1" hangingPunct="1"/>
              <a:endParaRPr lang="en-US" sz="1100" b="0" dirty="0" smtClean="0"/>
            </a:p>
            <a:p>
              <a:pPr eaLnBrk="1" hangingPunct="1"/>
              <a:r>
                <a:rPr lang="en-US" sz="1100" i="1" dirty="0" smtClean="0"/>
                <a:t>Step 5:</a:t>
              </a:r>
              <a:br>
                <a:rPr lang="en-US" sz="1100" i="1" dirty="0" smtClean="0"/>
              </a:br>
              <a:r>
                <a:rPr lang="en-US" sz="1100" b="0" dirty="0" smtClean="0"/>
                <a:t>Subtract the amount recorded for income taxes from the total.</a:t>
              </a:r>
              <a:endParaRPr lang="en-US" sz="1100" dirty="0" smtClean="0"/>
            </a:p>
          </p:txBody>
        </p:sp>
        <p:sp>
          <p:nvSpPr>
            <p:cNvPr id="66" name="TextBox 16"/>
            <p:cNvSpPr txBox="1">
              <a:spLocks noChangeArrowheads="1"/>
            </p:cNvSpPr>
            <p:nvPr/>
          </p:nvSpPr>
          <p:spPr bwMode="auto">
            <a:xfrm>
              <a:off x="455040" y="4010896"/>
              <a:ext cx="25091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100" dirty="0" smtClean="0">
                  <a:solidFill>
                    <a:srgbClr val="8C4F34"/>
                  </a:solidFill>
                </a:rPr>
                <a:t>73,083 </a:t>
              </a:r>
              <a:r>
                <a:rPr lang="en-US" sz="1400" dirty="0" smtClean="0"/>
                <a:t>–</a:t>
              </a:r>
              <a:r>
                <a:rPr lang="en-US" sz="1100" i="1" dirty="0" smtClean="0">
                  <a:sym typeface="Symbol" pitchFamily="18" charset="2"/>
                </a:rPr>
                <a:t> </a:t>
              </a:r>
              <a:r>
                <a:rPr lang="en-US" sz="1100" dirty="0" smtClean="0">
                  <a:solidFill>
                    <a:srgbClr val="8C4F34"/>
                  </a:solidFill>
                </a:rPr>
                <a:t>51,239 </a:t>
              </a:r>
              <a:r>
                <a:rPr lang="en-US" sz="1100" dirty="0" smtClean="0"/>
                <a:t>=</a:t>
              </a:r>
              <a:r>
                <a:rPr lang="en-US" sz="1100" dirty="0" smtClean="0">
                  <a:solidFill>
                    <a:srgbClr val="8C4F34"/>
                  </a:solidFill>
                </a:rPr>
                <a:t> 21,844</a:t>
              </a:r>
              <a:endParaRPr lang="en-US" sz="1100" dirty="0">
                <a:solidFill>
                  <a:srgbClr val="8C4F34"/>
                </a:solidFill>
              </a:endParaRPr>
            </a:p>
          </p:txBody>
        </p:sp>
      </p:grpSp>
      <p:sp>
        <p:nvSpPr>
          <p:cNvPr id="3" name="Pentagon 2"/>
          <p:cNvSpPr/>
          <p:nvPr/>
        </p:nvSpPr>
        <p:spPr>
          <a:xfrm>
            <a:off x="5784482" y="5360660"/>
            <a:ext cx="2196259" cy="845177"/>
          </a:xfrm>
          <a:prstGeom prst="homePlat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Next Slide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131" y="2062533"/>
            <a:ext cx="390525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6584346" y="3307556"/>
            <a:ext cx="265035" cy="66026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9" name="Straight Arrow Connector 29"/>
          <p:cNvCxnSpPr>
            <a:cxnSpLocks noChangeShapeType="1"/>
            <a:endCxn id="70" idx="1"/>
          </p:cNvCxnSpPr>
          <p:nvPr/>
        </p:nvCxnSpPr>
        <p:spPr bwMode="auto">
          <a:xfrm flipV="1">
            <a:off x="2531789" y="3340569"/>
            <a:ext cx="4052557" cy="213212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16"/>
          <p:cNvSpPr txBox="1">
            <a:spLocks noChangeArrowheads="1"/>
          </p:cNvSpPr>
          <p:nvPr/>
        </p:nvSpPr>
        <p:spPr bwMode="auto">
          <a:xfrm>
            <a:off x="455040" y="2834498"/>
            <a:ext cx="250912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 dirty="0">
                <a:solidFill>
                  <a:srgbClr val="8C4F34"/>
                </a:solidFill>
              </a:rPr>
              <a:t>21,844 </a:t>
            </a:r>
            <a:r>
              <a:rPr lang="en-US" sz="1100" dirty="0" smtClean="0"/>
              <a:t>+</a:t>
            </a:r>
            <a:r>
              <a:rPr lang="en-US" sz="1100" i="1" dirty="0" smtClean="0">
                <a:sym typeface="Symbol" pitchFamily="18" charset="2"/>
              </a:rPr>
              <a:t> </a:t>
            </a:r>
            <a:r>
              <a:rPr lang="en-US" sz="1100" dirty="0" smtClean="0">
                <a:solidFill>
                  <a:srgbClr val="8C4F34"/>
                </a:solidFill>
              </a:rPr>
              <a:t>51,239 </a:t>
            </a:r>
            <a:r>
              <a:rPr lang="en-US" sz="1100" dirty="0" smtClean="0"/>
              <a:t>=</a:t>
            </a:r>
            <a:r>
              <a:rPr lang="en-US" sz="1100" dirty="0" smtClean="0">
                <a:solidFill>
                  <a:srgbClr val="8C4F34"/>
                </a:solidFill>
              </a:rPr>
              <a:t> 73,083 </a:t>
            </a:r>
            <a:endParaRPr lang="en-US" sz="1100" dirty="0">
              <a:solidFill>
                <a:srgbClr val="8C4F34"/>
              </a:solidFill>
            </a:endParaRPr>
          </a:p>
        </p:txBody>
      </p:sp>
      <p:pic>
        <p:nvPicPr>
          <p:cNvPr id="28" name="Picture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639" y="2655864"/>
            <a:ext cx="233920" cy="8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Arrow Connector 28"/>
          <p:cNvCxnSpPr>
            <a:cxnSpLocks/>
            <a:endCxn id="28" idx="1"/>
          </p:cNvCxnSpPr>
          <p:nvPr/>
        </p:nvCxnSpPr>
        <p:spPr>
          <a:xfrm>
            <a:off x="2758279" y="2306136"/>
            <a:ext cx="3871360" cy="3938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6"/>
          <p:cNvSpPr txBox="1">
            <a:spLocks noChangeArrowheads="1"/>
          </p:cNvSpPr>
          <p:nvPr/>
        </p:nvSpPr>
        <p:spPr bwMode="auto">
          <a:xfrm>
            <a:off x="455040" y="4836395"/>
            <a:ext cx="25091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 dirty="0" smtClean="0">
                <a:solidFill>
                  <a:srgbClr val="8C4F34"/>
                </a:solidFill>
              </a:rPr>
              <a:t>21,844 </a:t>
            </a:r>
            <a:r>
              <a:rPr lang="en-US" sz="1400" dirty="0" smtClean="0"/>
              <a:t>–</a:t>
            </a:r>
            <a:r>
              <a:rPr lang="en-US" sz="1100" i="1" dirty="0" smtClean="0">
                <a:sym typeface="Symbol" pitchFamily="18" charset="2"/>
              </a:rPr>
              <a:t> </a:t>
            </a:r>
            <a:r>
              <a:rPr lang="en-US" sz="1100" dirty="0" smtClean="0">
                <a:solidFill>
                  <a:srgbClr val="8C4F34"/>
                </a:solidFill>
                <a:sym typeface="Symbol" pitchFamily="18" charset="2"/>
              </a:rPr>
              <a:t>4,348</a:t>
            </a:r>
            <a:r>
              <a:rPr lang="en-US" sz="1100" dirty="0" smtClean="0">
                <a:solidFill>
                  <a:srgbClr val="8C4F34"/>
                </a:solidFill>
              </a:rPr>
              <a:t> </a:t>
            </a:r>
            <a:r>
              <a:rPr lang="en-US" sz="1100" dirty="0" smtClean="0"/>
              <a:t>=</a:t>
            </a:r>
            <a:r>
              <a:rPr lang="en-US" sz="1100" dirty="0" smtClean="0">
                <a:solidFill>
                  <a:srgbClr val="8C4F34"/>
                </a:solidFill>
              </a:rPr>
              <a:t> 17,496</a:t>
            </a:r>
            <a:endParaRPr lang="en-US" sz="1100" dirty="0">
              <a:solidFill>
                <a:srgbClr val="8C4F34"/>
              </a:solidFill>
            </a:endParaRPr>
          </a:p>
        </p:txBody>
      </p:sp>
      <p:pic>
        <p:nvPicPr>
          <p:cNvPr id="40" name="Picture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346" y="3377665"/>
            <a:ext cx="278075" cy="7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Arrow Connector 40"/>
          <p:cNvCxnSpPr>
            <a:cxnSpLocks/>
            <a:endCxn id="40" idx="1"/>
          </p:cNvCxnSpPr>
          <p:nvPr/>
        </p:nvCxnSpPr>
        <p:spPr>
          <a:xfrm flipV="1">
            <a:off x="2531789" y="3416839"/>
            <a:ext cx="4052557" cy="13411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99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130175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/>
              <a:t>Calculate the Ratios, Cont.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i="1" dirty="0">
                <a:solidFill>
                  <a:srgbClr val="8C4F34"/>
                </a:solidFill>
              </a:rPr>
              <a:t>Calculate Jack and Joanie’s equity/asset ratio. Click Submit to check your answers. 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Measures of Repayment Capacity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9010" y="1371600"/>
            <a:ext cx="7142390" cy="4159301"/>
            <a:chOff x="249010" y="1371600"/>
            <a:chExt cx="7142390" cy="4159301"/>
          </a:xfrm>
        </p:grpSpPr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2531789" y="1688868"/>
              <a:ext cx="2449151" cy="44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b="0"/>
            </a:p>
          </p:txBody>
        </p:sp>
        <p:sp>
          <p:nvSpPr>
            <p:cNvPr id="49" name="Rounded Rectangle 12"/>
            <p:cNvSpPr>
              <a:spLocks noChangeArrowheads="1"/>
            </p:cNvSpPr>
            <p:nvPr/>
          </p:nvSpPr>
          <p:spPr bwMode="auto">
            <a:xfrm>
              <a:off x="249010" y="2298254"/>
              <a:ext cx="5037590" cy="3232647"/>
            </a:xfrm>
            <a:prstGeom prst="roundRect">
              <a:avLst>
                <a:gd name="adj" fmla="val 16667"/>
              </a:avLst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300"/>
                </a:spcAft>
              </a:pPr>
              <a:r>
                <a:rPr lang="en-US" sz="1200"/>
                <a:t>Current Ratio</a:t>
              </a:r>
            </a:p>
          </p:txBody>
        </p:sp>
        <p:sp>
          <p:nvSpPr>
            <p:cNvPr id="50" name="Rounded Rectangle 13"/>
            <p:cNvSpPr>
              <a:spLocks noChangeArrowheads="1"/>
            </p:cNvSpPr>
            <p:nvPr/>
          </p:nvSpPr>
          <p:spPr bwMode="auto">
            <a:xfrm>
              <a:off x="3973036" y="5006636"/>
              <a:ext cx="1062072" cy="354024"/>
            </a:xfrm>
            <a:prstGeom prst="roundRect">
              <a:avLst>
                <a:gd name="adj" fmla="val 16667"/>
              </a:avLst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100">
                  <a:solidFill>
                    <a:schemeClr val="bg1"/>
                  </a:solidFill>
                </a:rPr>
                <a:t>SUBMIT</a:t>
              </a:r>
            </a:p>
          </p:txBody>
        </p:sp>
        <p:pic>
          <p:nvPicPr>
            <p:cNvPr id="51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441" y="2872817"/>
              <a:ext cx="1626964" cy="1361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16"/>
            <p:cNvSpPr txBox="1">
              <a:spLocks noChangeArrowheads="1"/>
            </p:cNvSpPr>
            <p:nvPr/>
          </p:nvSpPr>
          <p:spPr bwMode="auto">
            <a:xfrm>
              <a:off x="2562742" y="3246188"/>
              <a:ext cx="829926" cy="448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/>
                <a:t>=</a:t>
              </a:r>
            </a:p>
          </p:txBody>
        </p:sp>
        <p:sp>
          <p:nvSpPr>
            <p:cNvPr id="53" name="Rectangle 1"/>
            <p:cNvSpPr>
              <a:spLocks noChangeArrowheads="1"/>
            </p:cNvSpPr>
            <p:nvPr/>
          </p:nvSpPr>
          <p:spPr bwMode="auto">
            <a:xfrm>
              <a:off x="3365584" y="3323570"/>
              <a:ext cx="1234248" cy="37143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r>
                <a:rPr lang="en-US"/>
                <a:t>1.75</a:t>
              </a:r>
            </a:p>
          </p:txBody>
        </p:sp>
        <p:sp>
          <p:nvSpPr>
            <p:cNvPr id="54" name="TextBox 1"/>
            <p:cNvSpPr txBox="1">
              <a:spLocks noChangeArrowheads="1"/>
            </p:cNvSpPr>
            <p:nvPr/>
          </p:nvSpPr>
          <p:spPr bwMode="auto">
            <a:xfrm>
              <a:off x="428925" y="4397250"/>
              <a:ext cx="2373703" cy="673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000" i="1">
                  <a:solidFill>
                    <a:srgbClr val="FF0000"/>
                  </a:solidFill>
                </a:rPr>
                <a:t>That’s incorrect. Try again or click on the Hint icon for a little help.</a:t>
              </a:r>
              <a:endParaRPr lang="en-US" sz="1000" i="1">
                <a:solidFill>
                  <a:srgbClr val="006600"/>
                </a:solidFill>
              </a:endParaRPr>
            </a:p>
          </p:txBody>
        </p:sp>
        <p:pic>
          <p:nvPicPr>
            <p:cNvPr id="55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670" y="4836395"/>
              <a:ext cx="694506" cy="694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ectangle 2"/>
            <p:cNvSpPr>
              <a:spLocks noChangeArrowheads="1"/>
            </p:cNvSpPr>
            <p:nvPr/>
          </p:nvSpPr>
          <p:spPr bwMode="auto">
            <a:xfrm>
              <a:off x="428925" y="1371600"/>
              <a:ext cx="6962475" cy="4159301"/>
            </a:xfrm>
            <a:prstGeom prst="rect">
              <a:avLst/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3"/>
            <p:cNvSpPr>
              <a:spLocks noChangeArrowheads="1"/>
            </p:cNvSpPr>
            <p:nvPr/>
          </p:nvSpPr>
          <p:spPr bwMode="auto">
            <a:xfrm>
              <a:off x="428925" y="1373535"/>
              <a:ext cx="6962474" cy="539741"/>
            </a:xfrm>
            <a:prstGeom prst="rect">
              <a:avLst/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400" dirty="0">
                  <a:solidFill>
                    <a:schemeClr val="bg1"/>
                  </a:solidFill>
                </a:rPr>
                <a:t>Calculating </a:t>
              </a:r>
              <a:r>
                <a:rPr lang="en-US" sz="1400" dirty="0" smtClean="0">
                  <a:solidFill>
                    <a:schemeClr val="bg1"/>
                  </a:solidFill>
                </a:rPr>
                <a:t>Capital Debt Repayment Capacity                                                              </a:t>
              </a:r>
              <a:r>
                <a:rPr lang="en-US" sz="1400" dirty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58" name="Rectangle 3"/>
            <p:cNvSpPr>
              <a:spLocks noChangeArrowheads="1"/>
            </p:cNvSpPr>
            <p:nvPr/>
          </p:nvSpPr>
          <p:spPr bwMode="auto">
            <a:xfrm>
              <a:off x="6950321" y="1911342"/>
              <a:ext cx="427538" cy="3619559"/>
            </a:xfrm>
            <a:prstGeom prst="rect">
              <a:avLst/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Isosceles Triangle 4"/>
            <p:cNvSpPr>
              <a:spLocks noChangeArrowheads="1"/>
            </p:cNvSpPr>
            <p:nvPr/>
          </p:nvSpPr>
          <p:spPr bwMode="auto">
            <a:xfrm>
              <a:off x="6950321" y="1911342"/>
              <a:ext cx="427538" cy="290184"/>
            </a:xfrm>
            <a:prstGeom prst="triangle">
              <a:avLst>
                <a:gd name="adj" fmla="val 50000"/>
              </a:avLst>
            </a:prstGeom>
            <a:solidFill>
              <a:srgbClr val="F4F3E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Isosceles Triangle 25"/>
            <p:cNvSpPr>
              <a:spLocks noChangeArrowheads="1"/>
            </p:cNvSpPr>
            <p:nvPr/>
          </p:nvSpPr>
          <p:spPr bwMode="auto">
            <a:xfrm rot="10800000">
              <a:off x="6950321" y="5215569"/>
              <a:ext cx="427538" cy="290184"/>
            </a:xfrm>
            <a:prstGeom prst="triangle">
              <a:avLst>
                <a:gd name="adj" fmla="val 50000"/>
              </a:avLst>
            </a:prstGeom>
            <a:solidFill>
              <a:srgbClr val="F4F3E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6950321" y="4753208"/>
              <a:ext cx="427538" cy="431407"/>
            </a:xfrm>
            <a:prstGeom prst="rect">
              <a:avLst/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Box 5"/>
            <p:cNvSpPr txBox="1">
              <a:spLocks noChangeArrowheads="1"/>
            </p:cNvSpPr>
            <p:nvPr/>
          </p:nvSpPr>
          <p:spPr bwMode="auto">
            <a:xfrm>
              <a:off x="527586" y="1975182"/>
              <a:ext cx="236403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100" i="1" dirty="0"/>
                <a:t>Step </a:t>
              </a:r>
              <a:r>
                <a:rPr lang="en-US" sz="1100" i="1" dirty="0" smtClean="0"/>
                <a:t>6:</a:t>
              </a:r>
              <a:endParaRPr lang="en-US" sz="1100" i="1" dirty="0"/>
            </a:p>
            <a:p>
              <a:pPr eaLnBrk="1" hangingPunct="1"/>
              <a:r>
                <a:rPr lang="en-US" sz="1100" b="0" dirty="0" smtClean="0"/>
                <a:t>Add the amount for interest on long-term debts on </a:t>
              </a:r>
              <a:r>
                <a:rPr lang="en-US" sz="1100" b="0" dirty="0"/>
                <a:t>Jack and Joanie’s income </a:t>
              </a:r>
              <a:r>
                <a:rPr lang="en-US" sz="1100" b="0" dirty="0" smtClean="0"/>
                <a:t>statement</a:t>
              </a:r>
              <a:r>
                <a:rPr lang="en-US" sz="1100" b="0" dirty="0"/>
                <a:t> </a:t>
              </a:r>
              <a:r>
                <a:rPr lang="en-US" sz="1100" b="0" dirty="0" smtClean="0"/>
                <a:t>to arrive at the capital debt repayment capacity.</a:t>
              </a:r>
              <a:endParaRPr lang="en-US" sz="1100" b="0" dirty="0"/>
            </a:p>
          </p:txBody>
        </p:sp>
      </p:grpSp>
      <p:pic>
        <p:nvPicPr>
          <p:cNvPr id="27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442" y="2089484"/>
            <a:ext cx="3903939" cy="321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6" y="3737192"/>
            <a:ext cx="419899" cy="11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7" name="Straight Arrow Connector 66"/>
          <p:cNvCxnSpPr>
            <a:cxnSpLocks/>
          </p:cNvCxnSpPr>
          <p:nvPr/>
        </p:nvCxnSpPr>
        <p:spPr>
          <a:xfrm>
            <a:off x="2452688" y="2442843"/>
            <a:ext cx="4000498" cy="13523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455040" y="3339792"/>
            <a:ext cx="250912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 dirty="0" smtClean="0">
                <a:solidFill>
                  <a:srgbClr val="8C4F34"/>
                </a:solidFill>
              </a:rPr>
              <a:t>17,496 </a:t>
            </a:r>
            <a:r>
              <a:rPr lang="en-US" sz="1100" dirty="0" smtClean="0"/>
              <a:t>+</a:t>
            </a:r>
            <a:r>
              <a:rPr lang="en-US" sz="1100" i="1" dirty="0" smtClean="0">
                <a:sym typeface="Symbol" pitchFamily="18" charset="2"/>
              </a:rPr>
              <a:t> </a:t>
            </a:r>
            <a:r>
              <a:rPr lang="en-US" sz="1100" dirty="0" smtClean="0">
                <a:solidFill>
                  <a:srgbClr val="8C4F34"/>
                </a:solidFill>
                <a:sym typeface="Symbol" pitchFamily="18" charset="2"/>
              </a:rPr>
              <a:t>2,640</a:t>
            </a:r>
            <a:r>
              <a:rPr lang="en-US" sz="1100" dirty="0" smtClean="0">
                <a:solidFill>
                  <a:srgbClr val="8C4F34"/>
                </a:solidFill>
              </a:rPr>
              <a:t> </a:t>
            </a:r>
            <a:r>
              <a:rPr lang="en-US" sz="1100" dirty="0" smtClean="0"/>
              <a:t>=</a:t>
            </a:r>
            <a:r>
              <a:rPr lang="en-US" sz="1100" dirty="0" smtClean="0">
                <a:solidFill>
                  <a:srgbClr val="8C4F34"/>
                </a:solidFill>
              </a:rPr>
              <a:t> 20,136 </a:t>
            </a:r>
            <a:endParaRPr lang="en-US" sz="1100" dirty="0">
              <a:solidFill>
                <a:srgbClr val="8C4F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>
            <a:normAutofit/>
          </a:bodyPr>
          <a:lstStyle/>
          <a:p>
            <a:r>
              <a:rPr lang="en-US" dirty="0"/>
              <a:t>Measures of Repayment Capacity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52400" y="1096962"/>
            <a:ext cx="5486400" cy="13017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600" dirty="0">
                <a:solidFill>
                  <a:srgbClr val="A04C04"/>
                </a:solidFill>
              </a:rPr>
              <a:t>Calculate the Ratios, Cont.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b="0" i="1" dirty="0"/>
              <a:t>Calculate Jack and Joanie’s term debt and capital lease coverage ratio. Click Submit to </a:t>
            </a:r>
            <a:r>
              <a:rPr lang="en-US" sz="1800" b="0" i="1" dirty="0" smtClean="0"/>
              <a:t>check</a:t>
            </a:r>
            <a:br>
              <a:rPr lang="en-US" sz="1800" b="0" i="1" dirty="0" smtClean="0"/>
            </a:br>
            <a:r>
              <a:rPr lang="en-US" sz="1800" b="0" i="1" dirty="0" smtClean="0"/>
              <a:t>your </a:t>
            </a:r>
            <a:r>
              <a:rPr lang="en-US" sz="1800" b="0" i="1" dirty="0"/>
              <a:t>answers.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2" y="2619414"/>
            <a:ext cx="4361042" cy="271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>
            <a:normAutofit/>
          </a:bodyPr>
          <a:lstStyle/>
          <a:p>
            <a:r>
              <a:rPr lang="en-US" dirty="0"/>
              <a:t>Measures of Repayment Capacity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52400" y="1096962"/>
            <a:ext cx="5486400" cy="13017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600" dirty="0">
                <a:solidFill>
                  <a:srgbClr val="A04C04"/>
                </a:solidFill>
              </a:rPr>
              <a:t>Calculate the Ratios, Cont.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b="0" i="1" dirty="0"/>
              <a:t>Calculate Jack and Joanie’s term debt and capital lease coverage ratio. Click Submit to </a:t>
            </a:r>
            <a:r>
              <a:rPr lang="en-US" sz="1800" b="0" i="1" dirty="0" smtClean="0"/>
              <a:t>check</a:t>
            </a:r>
            <a:br>
              <a:rPr lang="en-US" sz="1800" b="0" i="1" dirty="0" smtClean="0"/>
            </a:br>
            <a:r>
              <a:rPr lang="en-US" sz="1800" b="0" i="1" dirty="0" smtClean="0"/>
              <a:t>your </a:t>
            </a:r>
            <a:r>
              <a:rPr lang="en-US" sz="1800" b="0" i="1" dirty="0"/>
              <a:t>answers. 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01" y="2619414"/>
            <a:ext cx="4057623" cy="271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8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130175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/>
              <a:t>Calculate the Ratios, Cont.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i="1" dirty="0">
                <a:solidFill>
                  <a:srgbClr val="8C4F34"/>
                </a:solidFill>
              </a:rPr>
              <a:t>Calculate Jack and Joanie’s equity/asset ratio. Click Submit to check your answers. 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Measures of Repayment Capacity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9010" y="1371600"/>
            <a:ext cx="7142390" cy="4159301"/>
            <a:chOff x="249010" y="1371600"/>
            <a:chExt cx="7142390" cy="4159301"/>
          </a:xfrm>
        </p:grpSpPr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2531789" y="1688868"/>
              <a:ext cx="2449151" cy="44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b="0"/>
            </a:p>
          </p:txBody>
        </p:sp>
        <p:sp>
          <p:nvSpPr>
            <p:cNvPr id="49" name="Rounded Rectangle 12"/>
            <p:cNvSpPr>
              <a:spLocks noChangeArrowheads="1"/>
            </p:cNvSpPr>
            <p:nvPr/>
          </p:nvSpPr>
          <p:spPr bwMode="auto">
            <a:xfrm>
              <a:off x="249010" y="2298254"/>
              <a:ext cx="5037590" cy="3232647"/>
            </a:xfrm>
            <a:prstGeom prst="roundRect">
              <a:avLst>
                <a:gd name="adj" fmla="val 16667"/>
              </a:avLst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300"/>
                </a:spcAft>
              </a:pPr>
              <a:r>
                <a:rPr lang="en-US" sz="1200"/>
                <a:t>Current Ratio</a:t>
              </a:r>
            </a:p>
          </p:txBody>
        </p:sp>
        <p:sp>
          <p:nvSpPr>
            <p:cNvPr id="50" name="Rounded Rectangle 13"/>
            <p:cNvSpPr>
              <a:spLocks noChangeArrowheads="1"/>
            </p:cNvSpPr>
            <p:nvPr/>
          </p:nvSpPr>
          <p:spPr bwMode="auto">
            <a:xfrm>
              <a:off x="3973036" y="5006636"/>
              <a:ext cx="1062072" cy="354024"/>
            </a:xfrm>
            <a:prstGeom prst="roundRect">
              <a:avLst>
                <a:gd name="adj" fmla="val 16667"/>
              </a:avLst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100">
                  <a:solidFill>
                    <a:schemeClr val="bg1"/>
                  </a:solidFill>
                </a:rPr>
                <a:t>SUBMIT</a:t>
              </a:r>
            </a:p>
          </p:txBody>
        </p:sp>
        <p:pic>
          <p:nvPicPr>
            <p:cNvPr id="51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441" y="2872817"/>
              <a:ext cx="1626964" cy="1361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16"/>
            <p:cNvSpPr txBox="1">
              <a:spLocks noChangeArrowheads="1"/>
            </p:cNvSpPr>
            <p:nvPr/>
          </p:nvSpPr>
          <p:spPr bwMode="auto">
            <a:xfrm>
              <a:off x="2562742" y="3246188"/>
              <a:ext cx="829926" cy="448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/>
                <a:t>=</a:t>
              </a:r>
            </a:p>
          </p:txBody>
        </p:sp>
        <p:sp>
          <p:nvSpPr>
            <p:cNvPr id="53" name="Rectangle 1"/>
            <p:cNvSpPr>
              <a:spLocks noChangeArrowheads="1"/>
            </p:cNvSpPr>
            <p:nvPr/>
          </p:nvSpPr>
          <p:spPr bwMode="auto">
            <a:xfrm>
              <a:off x="3365584" y="3323570"/>
              <a:ext cx="1234248" cy="37143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r>
                <a:rPr lang="en-US"/>
                <a:t>1.75</a:t>
              </a:r>
            </a:p>
          </p:txBody>
        </p:sp>
        <p:sp>
          <p:nvSpPr>
            <p:cNvPr id="54" name="TextBox 1"/>
            <p:cNvSpPr txBox="1">
              <a:spLocks noChangeArrowheads="1"/>
            </p:cNvSpPr>
            <p:nvPr/>
          </p:nvSpPr>
          <p:spPr bwMode="auto">
            <a:xfrm>
              <a:off x="428925" y="4397250"/>
              <a:ext cx="2373703" cy="673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000" i="1">
                  <a:solidFill>
                    <a:srgbClr val="FF0000"/>
                  </a:solidFill>
                </a:rPr>
                <a:t>That’s incorrect. Try again or click on the Hint icon for a little help.</a:t>
              </a:r>
              <a:endParaRPr lang="en-US" sz="1000" i="1">
                <a:solidFill>
                  <a:srgbClr val="006600"/>
                </a:solidFill>
              </a:endParaRPr>
            </a:p>
          </p:txBody>
        </p:sp>
        <p:pic>
          <p:nvPicPr>
            <p:cNvPr id="55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670" y="4836395"/>
              <a:ext cx="694506" cy="694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ectangle 2"/>
            <p:cNvSpPr>
              <a:spLocks noChangeArrowheads="1"/>
            </p:cNvSpPr>
            <p:nvPr/>
          </p:nvSpPr>
          <p:spPr bwMode="auto">
            <a:xfrm>
              <a:off x="428925" y="1371600"/>
              <a:ext cx="6962475" cy="4159301"/>
            </a:xfrm>
            <a:prstGeom prst="rect">
              <a:avLst/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3"/>
            <p:cNvSpPr>
              <a:spLocks noChangeArrowheads="1"/>
            </p:cNvSpPr>
            <p:nvPr/>
          </p:nvSpPr>
          <p:spPr bwMode="auto">
            <a:xfrm>
              <a:off x="428925" y="1373535"/>
              <a:ext cx="6962474" cy="539741"/>
            </a:xfrm>
            <a:prstGeom prst="rect">
              <a:avLst/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400" dirty="0">
                  <a:solidFill>
                    <a:schemeClr val="bg1"/>
                  </a:solidFill>
                </a:rPr>
                <a:t>Calculating </a:t>
              </a:r>
              <a:r>
                <a:rPr lang="en-US" sz="1400" dirty="0" smtClean="0">
                  <a:solidFill>
                    <a:schemeClr val="bg1"/>
                  </a:solidFill>
                </a:rPr>
                <a:t>Term Debt and Capital Lease Coverage Ratio                                           </a:t>
              </a:r>
              <a:r>
                <a:rPr lang="en-US" sz="1400" dirty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58" name="Rectangle 3"/>
            <p:cNvSpPr>
              <a:spLocks noChangeArrowheads="1"/>
            </p:cNvSpPr>
            <p:nvPr/>
          </p:nvSpPr>
          <p:spPr bwMode="auto">
            <a:xfrm>
              <a:off x="6950321" y="1911342"/>
              <a:ext cx="427538" cy="3619559"/>
            </a:xfrm>
            <a:prstGeom prst="rect">
              <a:avLst/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Isosceles Triangle 4"/>
            <p:cNvSpPr>
              <a:spLocks noChangeArrowheads="1"/>
            </p:cNvSpPr>
            <p:nvPr/>
          </p:nvSpPr>
          <p:spPr bwMode="auto">
            <a:xfrm>
              <a:off x="6950321" y="1911342"/>
              <a:ext cx="427538" cy="290184"/>
            </a:xfrm>
            <a:prstGeom prst="triangle">
              <a:avLst>
                <a:gd name="adj" fmla="val 50000"/>
              </a:avLst>
            </a:prstGeom>
            <a:solidFill>
              <a:srgbClr val="F4F3E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Isosceles Triangle 25"/>
            <p:cNvSpPr>
              <a:spLocks noChangeArrowheads="1"/>
            </p:cNvSpPr>
            <p:nvPr/>
          </p:nvSpPr>
          <p:spPr bwMode="auto">
            <a:xfrm rot="10800000">
              <a:off x="6950321" y="5215569"/>
              <a:ext cx="427538" cy="290184"/>
            </a:xfrm>
            <a:prstGeom prst="triangle">
              <a:avLst>
                <a:gd name="adj" fmla="val 50000"/>
              </a:avLst>
            </a:prstGeom>
            <a:solidFill>
              <a:srgbClr val="F4F3E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6950321" y="4753208"/>
              <a:ext cx="427538" cy="431407"/>
            </a:xfrm>
            <a:prstGeom prst="rect">
              <a:avLst/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Box 5"/>
            <p:cNvSpPr txBox="1">
              <a:spLocks noChangeArrowheads="1"/>
            </p:cNvSpPr>
            <p:nvPr/>
          </p:nvSpPr>
          <p:spPr bwMode="auto">
            <a:xfrm>
              <a:off x="527586" y="1975182"/>
              <a:ext cx="236403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100" i="1" dirty="0"/>
                <a:t>Step 1</a:t>
              </a:r>
              <a:r>
                <a:rPr lang="en-US" sz="1100" i="1" dirty="0" smtClean="0"/>
                <a:t>:</a:t>
              </a:r>
              <a:endParaRPr lang="en-US" sz="1100" i="1" dirty="0"/>
            </a:p>
            <a:p>
              <a:pPr eaLnBrk="1" hangingPunct="1"/>
              <a:r>
                <a:rPr lang="en-US" sz="1100" b="0" dirty="0"/>
                <a:t>Locate </a:t>
              </a:r>
              <a:r>
                <a:rPr lang="en-US" sz="1100" b="0" dirty="0" smtClean="0"/>
                <a:t>the net farm income value on </a:t>
              </a:r>
              <a:r>
                <a:rPr lang="en-US" sz="1100" b="0" dirty="0"/>
                <a:t>Jack and Joanie’s income statement</a:t>
              </a:r>
              <a:r>
                <a:rPr lang="en-US" sz="1100" b="0" dirty="0" smtClean="0"/>
                <a:t>.</a:t>
              </a:r>
              <a:endParaRPr lang="en-US" sz="1100" b="0" dirty="0"/>
            </a:p>
          </p:txBody>
        </p:sp>
      </p:grpSp>
      <p:sp>
        <p:nvSpPr>
          <p:cNvPr id="3" name="Pentagon 2"/>
          <p:cNvSpPr/>
          <p:nvPr/>
        </p:nvSpPr>
        <p:spPr>
          <a:xfrm>
            <a:off x="5784482" y="5360660"/>
            <a:ext cx="2196259" cy="845177"/>
          </a:xfrm>
          <a:prstGeom prst="homePlat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Next Slide</a:t>
            </a:r>
            <a:endParaRPr lang="en-US" sz="2000" b="1" dirty="0"/>
          </a:p>
        </p:txBody>
      </p:sp>
      <p:pic>
        <p:nvPicPr>
          <p:cNvPr id="27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442" y="2089484"/>
            <a:ext cx="3903939" cy="321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6" y="5006636"/>
            <a:ext cx="419899" cy="11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7" name="Straight Arrow Connector 66"/>
          <p:cNvCxnSpPr>
            <a:cxnSpLocks/>
            <a:endCxn id="68" idx="1"/>
          </p:cNvCxnSpPr>
          <p:nvPr/>
        </p:nvCxnSpPr>
        <p:spPr>
          <a:xfrm>
            <a:off x="2531789" y="2359902"/>
            <a:ext cx="3921397" cy="27047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83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130175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/>
              <a:t>Calculate the Ratios, Cont.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i="1" dirty="0">
                <a:solidFill>
                  <a:srgbClr val="8C4F34"/>
                </a:solidFill>
              </a:rPr>
              <a:t>Calculate Jack and Joanie’s equity/asset ratio. Click Submit to check your answers. 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Measures of Repayment Capacity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9010" y="1371600"/>
            <a:ext cx="7142390" cy="4159301"/>
            <a:chOff x="249010" y="1371600"/>
            <a:chExt cx="7142390" cy="4159301"/>
          </a:xfrm>
        </p:grpSpPr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2531789" y="1688868"/>
              <a:ext cx="2449151" cy="44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b="0"/>
            </a:p>
          </p:txBody>
        </p:sp>
        <p:sp>
          <p:nvSpPr>
            <p:cNvPr id="49" name="Rounded Rectangle 12"/>
            <p:cNvSpPr>
              <a:spLocks noChangeArrowheads="1"/>
            </p:cNvSpPr>
            <p:nvPr/>
          </p:nvSpPr>
          <p:spPr bwMode="auto">
            <a:xfrm>
              <a:off x="249010" y="2298254"/>
              <a:ext cx="5037590" cy="3232647"/>
            </a:xfrm>
            <a:prstGeom prst="roundRect">
              <a:avLst>
                <a:gd name="adj" fmla="val 16667"/>
              </a:avLst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300"/>
                </a:spcAft>
              </a:pPr>
              <a:r>
                <a:rPr lang="en-US" sz="1200"/>
                <a:t>Current Ratio</a:t>
              </a:r>
            </a:p>
          </p:txBody>
        </p:sp>
        <p:sp>
          <p:nvSpPr>
            <p:cNvPr id="50" name="Rounded Rectangle 13"/>
            <p:cNvSpPr>
              <a:spLocks noChangeArrowheads="1"/>
            </p:cNvSpPr>
            <p:nvPr/>
          </p:nvSpPr>
          <p:spPr bwMode="auto">
            <a:xfrm>
              <a:off x="3973036" y="5006636"/>
              <a:ext cx="1062072" cy="354024"/>
            </a:xfrm>
            <a:prstGeom prst="roundRect">
              <a:avLst>
                <a:gd name="adj" fmla="val 16667"/>
              </a:avLst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100">
                  <a:solidFill>
                    <a:schemeClr val="bg1"/>
                  </a:solidFill>
                </a:rPr>
                <a:t>SUBMIT</a:t>
              </a:r>
            </a:p>
          </p:txBody>
        </p:sp>
        <p:pic>
          <p:nvPicPr>
            <p:cNvPr id="51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441" y="2872817"/>
              <a:ext cx="1626964" cy="1361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16"/>
            <p:cNvSpPr txBox="1">
              <a:spLocks noChangeArrowheads="1"/>
            </p:cNvSpPr>
            <p:nvPr/>
          </p:nvSpPr>
          <p:spPr bwMode="auto">
            <a:xfrm>
              <a:off x="2562742" y="3246188"/>
              <a:ext cx="829926" cy="448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/>
                <a:t>=</a:t>
              </a:r>
            </a:p>
          </p:txBody>
        </p:sp>
        <p:sp>
          <p:nvSpPr>
            <p:cNvPr id="53" name="Rectangle 1"/>
            <p:cNvSpPr>
              <a:spLocks noChangeArrowheads="1"/>
            </p:cNvSpPr>
            <p:nvPr/>
          </p:nvSpPr>
          <p:spPr bwMode="auto">
            <a:xfrm>
              <a:off x="3365584" y="3323570"/>
              <a:ext cx="1234248" cy="37143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r>
                <a:rPr lang="en-US"/>
                <a:t>1.75</a:t>
              </a:r>
            </a:p>
          </p:txBody>
        </p:sp>
        <p:sp>
          <p:nvSpPr>
            <p:cNvPr id="54" name="TextBox 1"/>
            <p:cNvSpPr txBox="1">
              <a:spLocks noChangeArrowheads="1"/>
            </p:cNvSpPr>
            <p:nvPr/>
          </p:nvSpPr>
          <p:spPr bwMode="auto">
            <a:xfrm>
              <a:off x="428925" y="4397250"/>
              <a:ext cx="2373703" cy="673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000" i="1">
                  <a:solidFill>
                    <a:srgbClr val="FF0000"/>
                  </a:solidFill>
                </a:rPr>
                <a:t>That’s incorrect. Try again or click on the Hint icon for a little help.</a:t>
              </a:r>
              <a:endParaRPr lang="en-US" sz="1000" i="1">
                <a:solidFill>
                  <a:srgbClr val="006600"/>
                </a:solidFill>
              </a:endParaRPr>
            </a:p>
          </p:txBody>
        </p:sp>
        <p:pic>
          <p:nvPicPr>
            <p:cNvPr id="55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670" y="4836395"/>
              <a:ext cx="694506" cy="694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ectangle 2"/>
            <p:cNvSpPr>
              <a:spLocks noChangeArrowheads="1"/>
            </p:cNvSpPr>
            <p:nvPr/>
          </p:nvSpPr>
          <p:spPr bwMode="auto">
            <a:xfrm>
              <a:off x="428925" y="1371600"/>
              <a:ext cx="6962475" cy="4159301"/>
            </a:xfrm>
            <a:prstGeom prst="rect">
              <a:avLst/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3"/>
            <p:cNvSpPr>
              <a:spLocks noChangeArrowheads="1"/>
            </p:cNvSpPr>
            <p:nvPr/>
          </p:nvSpPr>
          <p:spPr bwMode="auto">
            <a:xfrm>
              <a:off x="428925" y="1373535"/>
              <a:ext cx="6962474" cy="539741"/>
            </a:xfrm>
            <a:prstGeom prst="rect">
              <a:avLst/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400" dirty="0">
                  <a:solidFill>
                    <a:schemeClr val="bg1"/>
                  </a:solidFill>
                </a:rPr>
                <a:t>Calculating Term Debt and Capital Lease Coverage Ratio                                           X</a:t>
              </a:r>
            </a:p>
          </p:txBody>
        </p:sp>
        <p:sp>
          <p:nvSpPr>
            <p:cNvPr id="58" name="Rectangle 3"/>
            <p:cNvSpPr>
              <a:spLocks noChangeArrowheads="1"/>
            </p:cNvSpPr>
            <p:nvPr/>
          </p:nvSpPr>
          <p:spPr bwMode="auto">
            <a:xfrm>
              <a:off x="6950321" y="1911342"/>
              <a:ext cx="427538" cy="3619559"/>
            </a:xfrm>
            <a:prstGeom prst="rect">
              <a:avLst/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Isosceles Triangle 4"/>
            <p:cNvSpPr>
              <a:spLocks noChangeArrowheads="1"/>
            </p:cNvSpPr>
            <p:nvPr/>
          </p:nvSpPr>
          <p:spPr bwMode="auto">
            <a:xfrm>
              <a:off x="6950321" y="1911342"/>
              <a:ext cx="427538" cy="290184"/>
            </a:xfrm>
            <a:prstGeom prst="triangle">
              <a:avLst>
                <a:gd name="adj" fmla="val 50000"/>
              </a:avLst>
            </a:prstGeom>
            <a:solidFill>
              <a:srgbClr val="F4F3E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Isosceles Triangle 25"/>
            <p:cNvSpPr>
              <a:spLocks noChangeArrowheads="1"/>
            </p:cNvSpPr>
            <p:nvPr/>
          </p:nvSpPr>
          <p:spPr bwMode="auto">
            <a:xfrm rot="10800000">
              <a:off x="6950321" y="5215569"/>
              <a:ext cx="427538" cy="290184"/>
            </a:xfrm>
            <a:prstGeom prst="triangle">
              <a:avLst>
                <a:gd name="adj" fmla="val 50000"/>
              </a:avLst>
            </a:prstGeom>
            <a:solidFill>
              <a:srgbClr val="F4F3E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6950321" y="4753208"/>
              <a:ext cx="427538" cy="431407"/>
            </a:xfrm>
            <a:prstGeom prst="rect">
              <a:avLst/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Box 5"/>
            <p:cNvSpPr txBox="1">
              <a:spLocks noChangeArrowheads="1"/>
            </p:cNvSpPr>
            <p:nvPr/>
          </p:nvSpPr>
          <p:spPr bwMode="auto">
            <a:xfrm>
              <a:off x="527586" y="1975182"/>
              <a:ext cx="2364030" cy="9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100" i="1" dirty="0"/>
                <a:t>Step </a:t>
              </a:r>
              <a:r>
                <a:rPr lang="en-US" sz="1100" i="1" dirty="0" smtClean="0"/>
                <a:t>2:</a:t>
              </a:r>
              <a:endParaRPr lang="en-US" sz="1100" i="1" dirty="0"/>
            </a:p>
            <a:p>
              <a:pPr eaLnBrk="1" hangingPunct="1"/>
              <a:r>
                <a:rPr lang="en-US" sz="1100" b="0" dirty="0"/>
                <a:t>Locate the </a:t>
              </a:r>
              <a:r>
                <a:rPr lang="en-US" sz="1100" b="0" dirty="0" smtClean="0"/>
                <a:t>total depreciation expense on </a:t>
              </a:r>
              <a:r>
                <a:rPr lang="en-US" sz="1100" b="0" dirty="0"/>
                <a:t>Jack and Joanie’s </a:t>
              </a:r>
              <a:r>
                <a:rPr lang="en-US" sz="1100" b="0" dirty="0" smtClean="0"/>
                <a:t>depreciation schedule</a:t>
              </a:r>
              <a:r>
                <a:rPr lang="en-US" sz="1100" b="0" dirty="0"/>
                <a:t> </a:t>
              </a:r>
              <a:r>
                <a:rPr lang="en-US" sz="1100" b="0" dirty="0" smtClean="0"/>
                <a:t>add it to the net farm income.</a:t>
              </a:r>
            </a:p>
          </p:txBody>
        </p:sp>
      </p:grpSp>
      <p:sp>
        <p:nvSpPr>
          <p:cNvPr id="3" name="Pentagon 2"/>
          <p:cNvSpPr/>
          <p:nvPr/>
        </p:nvSpPr>
        <p:spPr>
          <a:xfrm>
            <a:off x="5784482" y="5360660"/>
            <a:ext cx="2196259" cy="845177"/>
          </a:xfrm>
          <a:prstGeom prst="homePlat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Next Slide</a:t>
            </a:r>
            <a:endParaRPr lang="en-US" sz="20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131" y="2062533"/>
            <a:ext cx="390525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6584346" y="4012140"/>
            <a:ext cx="265035" cy="104617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9" name="Straight Arrow Connector 29"/>
          <p:cNvCxnSpPr>
            <a:cxnSpLocks noChangeShapeType="1"/>
            <a:endCxn id="70" idx="1"/>
          </p:cNvCxnSpPr>
          <p:nvPr/>
        </p:nvCxnSpPr>
        <p:spPr bwMode="auto">
          <a:xfrm>
            <a:off x="2438400" y="2362200"/>
            <a:ext cx="4145946" cy="1702249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16"/>
          <p:cNvSpPr txBox="1">
            <a:spLocks noChangeArrowheads="1"/>
          </p:cNvSpPr>
          <p:nvPr/>
        </p:nvSpPr>
        <p:spPr bwMode="auto">
          <a:xfrm>
            <a:off x="455040" y="3092299"/>
            <a:ext cx="250912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 dirty="0" smtClean="0">
                <a:solidFill>
                  <a:srgbClr val="8C4F34"/>
                </a:solidFill>
              </a:rPr>
              <a:t>14,741 </a:t>
            </a:r>
            <a:r>
              <a:rPr lang="en-US" sz="1100" dirty="0" smtClean="0"/>
              <a:t>+</a:t>
            </a:r>
            <a:r>
              <a:rPr lang="en-US" sz="1100" i="1" dirty="0" smtClean="0">
                <a:sym typeface="Symbol" pitchFamily="18" charset="2"/>
              </a:rPr>
              <a:t> </a:t>
            </a:r>
            <a:r>
              <a:rPr lang="en-US" sz="1100" dirty="0" smtClean="0">
                <a:solidFill>
                  <a:srgbClr val="8C4F34"/>
                </a:solidFill>
              </a:rPr>
              <a:t>7,103 </a:t>
            </a:r>
            <a:r>
              <a:rPr lang="en-US" sz="1100" dirty="0" smtClean="0"/>
              <a:t>=</a:t>
            </a:r>
            <a:r>
              <a:rPr lang="en-US" sz="1100" dirty="0" smtClean="0">
                <a:solidFill>
                  <a:srgbClr val="8C4F34"/>
                </a:solidFill>
              </a:rPr>
              <a:t> 21,844 </a:t>
            </a:r>
            <a:endParaRPr lang="en-US" sz="1100" dirty="0">
              <a:solidFill>
                <a:srgbClr val="8C4F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99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130175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/>
              <a:t>Calculate the Ratios, Cont.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i="1" dirty="0">
                <a:solidFill>
                  <a:srgbClr val="8C4F34"/>
                </a:solidFill>
              </a:rPr>
              <a:t>Calculate Jack and Joanie’s equity/asset ratio. Click Submit to check your answers. 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Measures of Repayment Capacity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9010" y="1371600"/>
            <a:ext cx="7142390" cy="4159301"/>
            <a:chOff x="249010" y="1371600"/>
            <a:chExt cx="7142390" cy="4159301"/>
          </a:xfrm>
        </p:grpSpPr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2531789" y="1688868"/>
              <a:ext cx="2449151" cy="44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b="0"/>
            </a:p>
          </p:txBody>
        </p:sp>
        <p:sp>
          <p:nvSpPr>
            <p:cNvPr id="49" name="Rounded Rectangle 12"/>
            <p:cNvSpPr>
              <a:spLocks noChangeArrowheads="1"/>
            </p:cNvSpPr>
            <p:nvPr/>
          </p:nvSpPr>
          <p:spPr bwMode="auto">
            <a:xfrm>
              <a:off x="249010" y="2298254"/>
              <a:ext cx="5037590" cy="3232647"/>
            </a:xfrm>
            <a:prstGeom prst="roundRect">
              <a:avLst>
                <a:gd name="adj" fmla="val 16667"/>
              </a:avLst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300"/>
                </a:spcAft>
              </a:pPr>
              <a:r>
                <a:rPr lang="en-US" sz="1200"/>
                <a:t>Current Ratio</a:t>
              </a:r>
            </a:p>
          </p:txBody>
        </p:sp>
        <p:sp>
          <p:nvSpPr>
            <p:cNvPr id="50" name="Rounded Rectangle 13"/>
            <p:cNvSpPr>
              <a:spLocks noChangeArrowheads="1"/>
            </p:cNvSpPr>
            <p:nvPr/>
          </p:nvSpPr>
          <p:spPr bwMode="auto">
            <a:xfrm>
              <a:off x="3973036" y="5006636"/>
              <a:ext cx="1062072" cy="354024"/>
            </a:xfrm>
            <a:prstGeom prst="roundRect">
              <a:avLst>
                <a:gd name="adj" fmla="val 16667"/>
              </a:avLst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100">
                  <a:solidFill>
                    <a:schemeClr val="bg1"/>
                  </a:solidFill>
                </a:rPr>
                <a:t>SUBMIT</a:t>
              </a:r>
            </a:p>
          </p:txBody>
        </p:sp>
        <p:pic>
          <p:nvPicPr>
            <p:cNvPr id="51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441" y="2872817"/>
              <a:ext cx="1626964" cy="1361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16"/>
            <p:cNvSpPr txBox="1">
              <a:spLocks noChangeArrowheads="1"/>
            </p:cNvSpPr>
            <p:nvPr/>
          </p:nvSpPr>
          <p:spPr bwMode="auto">
            <a:xfrm>
              <a:off x="2562742" y="3246188"/>
              <a:ext cx="829926" cy="448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/>
                <a:t>=</a:t>
              </a:r>
            </a:p>
          </p:txBody>
        </p:sp>
        <p:sp>
          <p:nvSpPr>
            <p:cNvPr id="53" name="Rectangle 1"/>
            <p:cNvSpPr>
              <a:spLocks noChangeArrowheads="1"/>
            </p:cNvSpPr>
            <p:nvPr/>
          </p:nvSpPr>
          <p:spPr bwMode="auto">
            <a:xfrm>
              <a:off x="3365584" y="3323570"/>
              <a:ext cx="1234248" cy="37143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r>
                <a:rPr lang="en-US"/>
                <a:t>1.75</a:t>
              </a:r>
            </a:p>
          </p:txBody>
        </p:sp>
        <p:sp>
          <p:nvSpPr>
            <p:cNvPr id="54" name="TextBox 1"/>
            <p:cNvSpPr txBox="1">
              <a:spLocks noChangeArrowheads="1"/>
            </p:cNvSpPr>
            <p:nvPr/>
          </p:nvSpPr>
          <p:spPr bwMode="auto">
            <a:xfrm>
              <a:off x="428925" y="4397250"/>
              <a:ext cx="2373703" cy="673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000" i="1">
                  <a:solidFill>
                    <a:srgbClr val="FF0000"/>
                  </a:solidFill>
                </a:rPr>
                <a:t>That’s incorrect. Try again or click on the Hint icon for a little help.</a:t>
              </a:r>
              <a:endParaRPr lang="en-US" sz="1000" i="1">
                <a:solidFill>
                  <a:srgbClr val="006600"/>
                </a:solidFill>
              </a:endParaRPr>
            </a:p>
          </p:txBody>
        </p:sp>
        <p:pic>
          <p:nvPicPr>
            <p:cNvPr id="55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670" y="4836395"/>
              <a:ext cx="694506" cy="694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ectangle 2"/>
            <p:cNvSpPr>
              <a:spLocks noChangeArrowheads="1"/>
            </p:cNvSpPr>
            <p:nvPr/>
          </p:nvSpPr>
          <p:spPr bwMode="auto">
            <a:xfrm>
              <a:off x="428925" y="1371600"/>
              <a:ext cx="6962475" cy="4159301"/>
            </a:xfrm>
            <a:prstGeom prst="rect">
              <a:avLst/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3"/>
            <p:cNvSpPr>
              <a:spLocks noChangeArrowheads="1"/>
            </p:cNvSpPr>
            <p:nvPr/>
          </p:nvSpPr>
          <p:spPr bwMode="auto">
            <a:xfrm>
              <a:off x="428925" y="1373535"/>
              <a:ext cx="6962474" cy="539741"/>
            </a:xfrm>
            <a:prstGeom prst="rect">
              <a:avLst/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400" dirty="0">
                  <a:solidFill>
                    <a:schemeClr val="bg1"/>
                  </a:solidFill>
                </a:rPr>
                <a:t>Calculating Term Debt and Capital Lease Coverage Ratio                                           X</a:t>
              </a:r>
            </a:p>
          </p:txBody>
        </p:sp>
        <p:sp>
          <p:nvSpPr>
            <p:cNvPr id="58" name="Rectangle 3"/>
            <p:cNvSpPr>
              <a:spLocks noChangeArrowheads="1"/>
            </p:cNvSpPr>
            <p:nvPr/>
          </p:nvSpPr>
          <p:spPr bwMode="auto">
            <a:xfrm>
              <a:off x="6950321" y="1911342"/>
              <a:ext cx="427538" cy="3619559"/>
            </a:xfrm>
            <a:prstGeom prst="rect">
              <a:avLst/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Isosceles Triangle 4"/>
            <p:cNvSpPr>
              <a:spLocks noChangeArrowheads="1"/>
            </p:cNvSpPr>
            <p:nvPr/>
          </p:nvSpPr>
          <p:spPr bwMode="auto">
            <a:xfrm>
              <a:off x="6950321" y="1911342"/>
              <a:ext cx="427538" cy="290184"/>
            </a:xfrm>
            <a:prstGeom prst="triangle">
              <a:avLst>
                <a:gd name="adj" fmla="val 50000"/>
              </a:avLst>
            </a:prstGeom>
            <a:solidFill>
              <a:srgbClr val="F4F3E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Isosceles Triangle 25"/>
            <p:cNvSpPr>
              <a:spLocks noChangeArrowheads="1"/>
            </p:cNvSpPr>
            <p:nvPr/>
          </p:nvSpPr>
          <p:spPr bwMode="auto">
            <a:xfrm rot="10800000">
              <a:off x="6950321" y="5215569"/>
              <a:ext cx="427538" cy="290184"/>
            </a:xfrm>
            <a:prstGeom prst="triangle">
              <a:avLst>
                <a:gd name="adj" fmla="val 50000"/>
              </a:avLst>
            </a:prstGeom>
            <a:solidFill>
              <a:srgbClr val="F4F3E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6950321" y="4753208"/>
              <a:ext cx="427538" cy="431407"/>
            </a:xfrm>
            <a:prstGeom prst="rect">
              <a:avLst/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Box 5"/>
            <p:cNvSpPr txBox="1">
              <a:spLocks noChangeArrowheads="1"/>
            </p:cNvSpPr>
            <p:nvPr/>
          </p:nvSpPr>
          <p:spPr bwMode="auto">
            <a:xfrm>
              <a:off x="527586" y="1975182"/>
              <a:ext cx="2364030" cy="2970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100" i="1" dirty="0"/>
                <a:t>Step </a:t>
              </a:r>
              <a:r>
                <a:rPr lang="en-US" sz="1100" i="1" dirty="0" smtClean="0"/>
                <a:t>3:</a:t>
              </a:r>
              <a:endParaRPr lang="en-US" sz="1100" i="1" dirty="0"/>
            </a:p>
            <a:p>
              <a:pPr eaLnBrk="1" hangingPunct="1"/>
              <a:r>
                <a:rPr lang="en-US" sz="1100" b="0" dirty="0"/>
                <a:t>Locate </a:t>
              </a:r>
              <a:r>
                <a:rPr lang="en-US" sz="1100" b="0" dirty="0" smtClean="0"/>
                <a:t>the non-farm income value on </a:t>
              </a:r>
              <a:r>
                <a:rPr lang="en-US" sz="1100" b="0" dirty="0"/>
                <a:t>Jack and Joanie’s </a:t>
              </a:r>
              <a:r>
                <a:rPr lang="en-US" sz="1100" b="0" dirty="0" smtClean="0"/>
                <a:t>statement of owner equity and add that to the previous total. </a:t>
              </a:r>
            </a:p>
            <a:p>
              <a:pPr eaLnBrk="1" hangingPunct="1"/>
              <a:endParaRPr lang="en-US" sz="1100" b="0" dirty="0"/>
            </a:p>
            <a:p>
              <a:pPr eaLnBrk="1" hangingPunct="1"/>
              <a:endParaRPr lang="en-US" sz="1100" b="0" dirty="0" smtClean="0"/>
            </a:p>
            <a:p>
              <a:pPr eaLnBrk="1" hangingPunct="1"/>
              <a:r>
                <a:rPr lang="en-US" sz="1100" i="1" dirty="0" smtClean="0"/>
                <a:t>Step 4:</a:t>
              </a:r>
              <a:endParaRPr lang="en-US" sz="1100" i="1" dirty="0"/>
            </a:p>
            <a:p>
              <a:pPr eaLnBrk="1" hangingPunct="1"/>
              <a:r>
                <a:rPr lang="en-US" sz="1100" b="0" dirty="0" smtClean="0"/>
                <a:t>Locate the total family living expenses on the statement of owner equity and subtract it from the result of Step 3.</a:t>
              </a:r>
            </a:p>
            <a:p>
              <a:pPr eaLnBrk="1" hangingPunct="1"/>
              <a:endParaRPr lang="en-US" sz="1100" b="0" dirty="0"/>
            </a:p>
            <a:p>
              <a:pPr eaLnBrk="1" hangingPunct="1"/>
              <a:endParaRPr lang="en-US" sz="1100" b="0" dirty="0" smtClean="0"/>
            </a:p>
            <a:p>
              <a:pPr eaLnBrk="1" hangingPunct="1"/>
              <a:r>
                <a:rPr lang="en-US" sz="1100" i="1" dirty="0" smtClean="0"/>
                <a:t>Step 5:</a:t>
              </a:r>
              <a:br>
                <a:rPr lang="en-US" sz="1100" i="1" dirty="0" smtClean="0"/>
              </a:br>
              <a:r>
                <a:rPr lang="en-US" sz="1100" b="0" dirty="0" smtClean="0"/>
                <a:t>Subtract the amount recorded for income taxes from the total.</a:t>
              </a:r>
              <a:endParaRPr lang="en-US" sz="1100" dirty="0" smtClean="0"/>
            </a:p>
          </p:txBody>
        </p:sp>
        <p:sp>
          <p:nvSpPr>
            <p:cNvPr id="66" name="TextBox 16"/>
            <p:cNvSpPr txBox="1">
              <a:spLocks noChangeArrowheads="1"/>
            </p:cNvSpPr>
            <p:nvPr/>
          </p:nvSpPr>
          <p:spPr bwMode="auto">
            <a:xfrm>
              <a:off x="455040" y="4010896"/>
              <a:ext cx="25091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100" dirty="0" smtClean="0">
                  <a:solidFill>
                    <a:srgbClr val="8C4F34"/>
                  </a:solidFill>
                </a:rPr>
                <a:t>73,083 </a:t>
              </a:r>
              <a:r>
                <a:rPr lang="en-US" sz="1400" dirty="0" smtClean="0"/>
                <a:t>–</a:t>
              </a:r>
              <a:r>
                <a:rPr lang="en-US" sz="1100" i="1" dirty="0" smtClean="0">
                  <a:sym typeface="Symbol" pitchFamily="18" charset="2"/>
                </a:rPr>
                <a:t> </a:t>
              </a:r>
              <a:r>
                <a:rPr lang="en-US" sz="1100" dirty="0" smtClean="0">
                  <a:solidFill>
                    <a:srgbClr val="8C4F34"/>
                  </a:solidFill>
                </a:rPr>
                <a:t>51,239 </a:t>
              </a:r>
              <a:r>
                <a:rPr lang="en-US" sz="1100" dirty="0" smtClean="0"/>
                <a:t>=</a:t>
              </a:r>
              <a:r>
                <a:rPr lang="en-US" sz="1100" dirty="0" smtClean="0">
                  <a:solidFill>
                    <a:srgbClr val="8C4F34"/>
                  </a:solidFill>
                </a:rPr>
                <a:t> 21,844</a:t>
              </a:r>
              <a:endParaRPr lang="en-US" sz="1100" dirty="0">
                <a:solidFill>
                  <a:srgbClr val="8C4F34"/>
                </a:solidFill>
              </a:endParaRPr>
            </a:p>
          </p:txBody>
        </p:sp>
      </p:grpSp>
      <p:sp>
        <p:nvSpPr>
          <p:cNvPr id="3" name="Pentagon 2"/>
          <p:cNvSpPr/>
          <p:nvPr/>
        </p:nvSpPr>
        <p:spPr>
          <a:xfrm>
            <a:off x="5784482" y="5360660"/>
            <a:ext cx="2196259" cy="845177"/>
          </a:xfrm>
          <a:prstGeom prst="homePlat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Next Slide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131" y="2062533"/>
            <a:ext cx="390525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6584346" y="3307556"/>
            <a:ext cx="265035" cy="66026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9" name="Straight Arrow Connector 29"/>
          <p:cNvCxnSpPr>
            <a:cxnSpLocks noChangeShapeType="1"/>
            <a:endCxn id="70" idx="1"/>
          </p:cNvCxnSpPr>
          <p:nvPr/>
        </p:nvCxnSpPr>
        <p:spPr bwMode="auto">
          <a:xfrm flipV="1">
            <a:off x="2531789" y="3340569"/>
            <a:ext cx="4052557" cy="213212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16"/>
          <p:cNvSpPr txBox="1">
            <a:spLocks noChangeArrowheads="1"/>
          </p:cNvSpPr>
          <p:nvPr/>
        </p:nvSpPr>
        <p:spPr bwMode="auto">
          <a:xfrm>
            <a:off x="455040" y="2834498"/>
            <a:ext cx="250912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 dirty="0">
                <a:solidFill>
                  <a:srgbClr val="8C4F34"/>
                </a:solidFill>
              </a:rPr>
              <a:t>21,844 </a:t>
            </a:r>
            <a:r>
              <a:rPr lang="en-US" sz="1100" dirty="0" smtClean="0"/>
              <a:t>+</a:t>
            </a:r>
            <a:r>
              <a:rPr lang="en-US" sz="1100" i="1" dirty="0" smtClean="0">
                <a:sym typeface="Symbol" pitchFamily="18" charset="2"/>
              </a:rPr>
              <a:t> </a:t>
            </a:r>
            <a:r>
              <a:rPr lang="en-US" sz="1100" dirty="0" smtClean="0">
                <a:solidFill>
                  <a:srgbClr val="8C4F34"/>
                </a:solidFill>
              </a:rPr>
              <a:t>51,239 </a:t>
            </a:r>
            <a:r>
              <a:rPr lang="en-US" sz="1100" dirty="0" smtClean="0"/>
              <a:t>=</a:t>
            </a:r>
            <a:r>
              <a:rPr lang="en-US" sz="1100" dirty="0" smtClean="0">
                <a:solidFill>
                  <a:srgbClr val="8C4F34"/>
                </a:solidFill>
              </a:rPr>
              <a:t> 73,083 </a:t>
            </a:r>
            <a:endParaRPr lang="en-US" sz="1100" dirty="0">
              <a:solidFill>
                <a:srgbClr val="8C4F34"/>
              </a:solidFill>
            </a:endParaRPr>
          </a:p>
        </p:txBody>
      </p:sp>
      <p:pic>
        <p:nvPicPr>
          <p:cNvPr id="28" name="Picture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639" y="2655864"/>
            <a:ext cx="233920" cy="8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Arrow Connector 28"/>
          <p:cNvCxnSpPr>
            <a:cxnSpLocks/>
            <a:endCxn id="28" idx="1"/>
          </p:cNvCxnSpPr>
          <p:nvPr/>
        </p:nvCxnSpPr>
        <p:spPr>
          <a:xfrm>
            <a:off x="2758279" y="2306136"/>
            <a:ext cx="3871360" cy="3938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6"/>
          <p:cNvSpPr txBox="1">
            <a:spLocks noChangeArrowheads="1"/>
          </p:cNvSpPr>
          <p:nvPr/>
        </p:nvSpPr>
        <p:spPr bwMode="auto">
          <a:xfrm>
            <a:off x="455040" y="4836395"/>
            <a:ext cx="25091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 dirty="0" smtClean="0">
                <a:solidFill>
                  <a:srgbClr val="8C4F34"/>
                </a:solidFill>
              </a:rPr>
              <a:t>21,844 </a:t>
            </a:r>
            <a:r>
              <a:rPr lang="en-US" sz="1400" dirty="0" smtClean="0"/>
              <a:t>–</a:t>
            </a:r>
            <a:r>
              <a:rPr lang="en-US" sz="1100" i="1" dirty="0" smtClean="0">
                <a:sym typeface="Symbol" pitchFamily="18" charset="2"/>
              </a:rPr>
              <a:t> </a:t>
            </a:r>
            <a:r>
              <a:rPr lang="en-US" sz="1100" dirty="0" smtClean="0">
                <a:solidFill>
                  <a:srgbClr val="8C4F34"/>
                </a:solidFill>
                <a:sym typeface="Symbol" pitchFamily="18" charset="2"/>
              </a:rPr>
              <a:t>4,348</a:t>
            </a:r>
            <a:r>
              <a:rPr lang="en-US" sz="1100" dirty="0" smtClean="0">
                <a:solidFill>
                  <a:srgbClr val="8C4F34"/>
                </a:solidFill>
              </a:rPr>
              <a:t> </a:t>
            </a:r>
            <a:r>
              <a:rPr lang="en-US" sz="1100" dirty="0" smtClean="0"/>
              <a:t>=</a:t>
            </a:r>
            <a:r>
              <a:rPr lang="en-US" sz="1100" dirty="0" smtClean="0">
                <a:solidFill>
                  <a:srgbClr val="8C4F34"/>
                </a:solidFill>
              </a:rPr>
              <a:t> 17,496</a:t>
            </a:r>
            <a:endParaRPr lang="en-US" sz="1100" dirty="0">
              <a:solidFill>
                <a:srgbClr val="8C4F34"/>
              </a:solidFill>
            </a:endParaRPr>
          </a:p>
        </p:txBody>
      </p:sp>
      <p:pic>
        <p:nvPicPr>
          <p:cNvPr id="40" name="Picture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346" y="3377665"/>
            <a:ext cx="278075" cy="7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Arrow Connector 40"/>
          <p:cNvCxnSpPr>
            <a:cxnSpLocks/>
            <a:endCxn id="40" idx="1"/>
          </p:cNvCxnSpPr>
          <p:nvPr/>
        </p:nvCxnSpPr>
        <p:spPr>
          <a:xfrm flipV="1">
            <a:off x="2531789" y="3416839"/>
            <a:ext cx="4052557" cy="13411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18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130175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/>
              <a:t>Calculate the Ratios, Cont.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i="1" dirty="0">
                <a:solidFill>
                  <a:srgbClr val="8C4F34"/>
                </a:solidFill>
              </a:rPr>
              <a:t>Calculate Jack and Joanie’s equity/asset ratio. Click Submit to check your answers. 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Measures of Repayment Capacity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9010" y="1371600"/>
            <a:ext cx="7142390" cy="4159301"/>
            <a:chOff x="249010" y="1371600"/>
            <a:chExt cx="7142390" cy="4159301"/>
          </a:xfrm>
        </p:grpSpPr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2531789" y="1688868"/>
              <a:ext cx="2449151" cy="44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b="0"/>
            </a:p>
          </p:txBody>
        </p:sp>
        <p:sp>
          <p:nvSpPr>
            <p:cNvPr id="49" name="Rounded Rectangle 12"/>
            <p:cNvSpPr>
              <a:spLocks noChangeArrowheads="1"/>
            </p:cNvSpPr>
            <p:nvPr/>
          </p:nvSpPr>
          <p:spPr bwMode="auto">
            <a:xfrm>
              <a:off x="249010" y="2298254"/>
              <a:ext cx="5037590" cy="3232647"/>
            </a:xfrm>
            <a:prstGeom prst="roundRect">
              <a:avLst>
                <a:gd name="adj" fmla="val 16667"/>
              </a:avLst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300"/>
                </a:spcAft>
              </a:pPr>
              <a:r>
                <a:rPr lang="en-US" sz="1200"/>
                <a:t>Current Ratio</a:t>
              </a:r>
            </a:p>
          </p:txBody>
        </p:sp>
        <p:sp>
          <p:nvSpPr>
            <p:cNvPr id="50" name="Rounded Rectangle 13"/>
            <p:cNvSpPr>
              <a:spLocks noChangeArrowheads="1"/>
            </p:cNvSpPr>
            <p:nvPr/>
          </p:nvSpPr>
          <p:spPr bwMode="auto">
            <a:xfrm>
              <a:off x="3973036" y="5006636"/>
              <a:ext cx="1062072" cy="354024"/>
            </a:xfrm>
            <a:prstGeom prst="roundRect">
              <a:avLst>
                <a:gd name="adj" fmla="val 16667"/>
              </a:avLst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100">
                  <a:solidFill>
                    <a:schemeClr val="bg1"/>
                  </a:solidFill>
                </a:rPr>
                <a:t>SUBMIT</a:t>
              </a:r>
            </a:p>
          </p:txBody>
        </p:sp>
        <p:pic>
          <p:nvPicPr>
            <p:cNvPr id="51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441" y="2872817"/>
              <a:ext cx="1626964" cy="1361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16"/>
            <p:cNvSpPr txBox="1">
              <a:spLocks noChangeArrowheads="1"/>
            </p:cNvSpPr>
            <p:nvPr/>
          </p:nvSpPr>
          <p:spPr bwMode="auto">
            <a:xfrm>
              <a:off x="2562742" y="3246188"/>
              <a:ext cx="829926" cy="448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/>
                <a:t>=</a:t>
              </a:r>
            </a:p>
          </p:txBody>
        </p:sp>
        <p:sp>
          <p:nvSpPr>
            <p:cNvPr id="53" name="Rectangle 1"/>
            <p:cNvSpPr>
              <a:spLocks noChangeArrowheads="1"/>
            </p:cNvSpPr>
            <p:nvPr/>
          </p:nvSpPr>
          <p:spPr bwMode="auto">
            <a:xfrm>
              <a:off x="3365584" y="3323570"/>
              <a:ext cx="1234248" cy="37143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r>
                <a:rPr lang="en-US"/>
                <a:t>1.75</a:t>
              </a:r>
            </a:p>
          </p:txBody>
        </p:sp>
        <p:sp>
          <p:nvSpPr>
            <p:cNvPr id="54" name="TextBox 1"/>
            <p:cNvSpPr txBox="1">
              <a:spLocks noChangeArrowheads="1"/>
            </p:cNvSpPr>
            <p:nvPr/>
          </p:nvSpPr>
          <p:spPr bwMode="auto">
            <a:xfrm>
              <a:off x="428925" y="4397250"/>
              <a:ext cx="2373703" cy="673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000" i="1">
                  <a:solidFill>
                    <a:srgbClr val="FF0000"/>
                  </a:solidFill>
                </a:rPr>
                <a:t>That’s incorrect. Try again or click on the Hint icon for a little help.</a:t>
              </a:r>
              <a:endParaRPr lang="en-US" sz="1000" i="1">
                <a:solidFill>
                  <a:srgbClr val="006600"/>
                </a:solidFill>
              </a:endParaRPr>
            </a:p>
          </p:txBody>
        </p:sp>
        <p:pic>
          <p:nvPicPr>
            <p:cNvPr id="55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670" y="4836395"/>
              <a:ext cx="694506" cy="694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ectangle 2"/>
            <p:cNvSpPr>
              <a:spLocks noChangeArrowheads="1"/>
            </p:cNvSpPr>
            <p:nvPr/>
          </p:nvSpPr>
          <p:spPr bwMode="auto">
            <a:xfrm>
              <a:off x="428925" y="1371600"/>
              <a:ext cx="6962475" cy="4159301"/>
            </a:xfrm>
            <a:prstGeom prst="rect">
              <a:avLst/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3"/>
            <p:cNvSpPr>
              <a:spLocks noChangeArrowheads="1"/>
            </p:cNvSpPr>
            <p:nvPr/>
          </p:nvSpPr>
          <p:spPr bwMode="auto">
            <a:xfrm>
              <a:off x="428925" y="1373535"/>
              <a:ext cx="6962474" cy="539741"/>
            </a:xfrm>
            <a:prstGeom prst="rect">
              <a:avLst/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400" dirty="0">
                  <a:solidFill>
                    <a:schemeClr val="bg1"/>
                  </a:solidFill>
                </a:rPr>
                <a:t>Calculating Term Debt and Capital Lease Coverage Ratio                                           X</a:t>
              </a:r>
            </a:p>
          </p:txBody>
        </p:sp>
        <p:sp>
          <p:nvSpPr>
            <p:cNvPr id="58" name="Rectangle 3"/>
            <p:cNvSpPr>
              <a:spLocks noChangeArrowheads="1"/>
            </p:cNvSpPr>
            <p:nvPr/>
          </p:nvSpPr>
          <p:spPr bwMode="auto">
            <a:xfrm>
              <a:off x="6950321" y="1911342"/>
              <a:ext cx="427538" cy="3619559"/>
            </a:xfrm>
            <a:prstGeom prst="rect">
              <a:avLst/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Isosceles Triangle 4"/>
            <p:cNvSpPr>
              <a:spLocks noChangeArrowheads="1"/>
            </p:cNvSpPr>
            <p:nvPr/>
          </p:nvSpPr>
          <p:spPr bwMode="auto">
            <a:xfrm>
              <a:off x="6950321" y="1911342"/>
              <a:ext cx="427538" cy="290184"/>
            </a:xfrm>
            <a:prstGeom prst="triangle">
              <a:avLst>
                <a:gd name="adj" fmla="val 50000"/>
              </a:avLst>
            </a:prstGeom>
            <a:solidFill>
              <a:srgbClr val="F4F3E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Isosceles Triangle 25"/>
            <p:cNvSpPr>
              <a:spLocks noChangeArrowheads="1"/>
            </p:cNvSpPr>
            <p:nvPr/>
          </p:nvSpPr>
          <p:spPr bwMode="auto">
            <a:xfrm rot="10800000">
              <a:off x="6950321" y="5215569"/>
              <a:ext cx="427538" cy="290184"/>
            </a:xfrm>
            <a:prstGeom prst="triangle">
              <a:avLst>
                <a:gd name="adj" fmla="val 50000"/>
              </a:avLst>
            </a:prstGeom>
            <a:solidFill>
              <a:srgbClr val="F4F3E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6950321" y="4753208"/>
              <a:ext cx="427538" cy="431407"/>
            </a:xfrm>
            <a:prstGeom prst="rect">
              <a:avLst/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Box 5"/>
            <p:cNvSpPr txBox="1">
              <a:spLocks noChangeArrowheads="1"/>
            </p:cNvSpPr>
            <p:nvPr/>
          </p:nvSpPr>
          <p:spPr bwMode="auto">
            <a:xfrm>
              <a:off x="527586" y="1975182"/>
              <a:ext cx="236403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100" i="1" dirty="0"/>
                <a:t>Step </a:t>
              </a:r>
              <a:r>
                <a:rPr lang="en-US" sz="1100" i="1" dirty="0" smtClean="0"/>
                <a:t>6:</a:t>
              </a:r>
              <a:endParaRPr lang="en-US" sz="1100" i="1" dirty="0"/>
            </a:p>
            <a:p>
              <a:pPr eaLnBrk="1" hangingPunct="1"/>
              <a:r>
                <a:rPr lang="en-US" sz="1100" b="0" dirty="0" smtClean="0"/>
                <a:t>Add the amount for interest on long-term debts on </a:t>
              </a:r>
              <a:r>
                <a:rPr lang="en-US" sz="1100" b="0" dirty="0"/>
                <a:t>Jack and Joanie’s income </a:t>
              </a:r>
              <a:r>
                <a:rPr lang="en-US" sz="1100" b="0" dirty="0" smtClean="0"/>
                <a:t>statement</a:t>
              </a:r>
              <a:r>
                <a:rPr lang="en-US" sz="1100" b="0" dirty="0"/>
                <a:t> </a:t>
              </a:r>
              <a:r>
                <a:rPr lang="en-US" sz="1100" b="0" dirty="0" smtClean="0"/>
                <a:t>to arrive at the capital debt repayment capacity.</a:t>
              </a:r>
            </a:p>
          </p:txBody>
        </p:sp>
      </p:grpSp>
      <p:pic>
        <p:nvPicPr>
          <p:cNvPr id="27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442" y="2089484"/>
            <a:ext cx="3903939" cy="321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6" y="3737192"/>
            <a:ext cx="419899" cy="11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7" name="Straight Arrow Connector 66"/>
          <p:cNvCxnSpPr>
            <a:cxnSpLocks/>
          </p:cNvCxnSpPr>
          <p:nvPr/>
        </p:nvCxnSpPr>
        <p:spPr>
          <a:xfrm>
            <a:off x="2452688" y="2442843"/>
            <a:ext cx="4000498" cy="13523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455040" y="3078182"/>
            <a:ext cx="250912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 dirty="0" smtClean="0">
                <a:solidFill>
                  <a:srgbClr val="8C4F34"/>
                </a:solidFill>
              </a:rPr>
              <a:t>17,496 </a:t>
            </a:r>
            <a:r>
              <a:rPr lang="en-US" sz="1100" dirty="0" smtClean="0"/>
              <a:t>+</a:t>
            </a:r>
            <a:r>
              <a:rPr lang="en-US" sz="1100" i="1" dirty="0" smtClean="0">
                <a:sym typeface="Symbol" pitchFamily="18" charset="2"/>
              </a:rPr>
              <a:t> </a:t>
            </a:r>
            <a:r>
              <a:rPr lang="en-US" sz="1100" dirty="0" smtClean="0">
                <a:solidFill>
                  <a:srgbClr val="8C4F34"/>
                </a:solidFill>
                <a:sym typeface="Symbol" pitchFamily="18" charset="2"/>
              </a:rPr>
              <a:t>2,640</a:t>
            </a:r>
            <a:r>
              <a:rPr lang="en-US" sz="1100" dirty="0" smtClean="0">
                <a:solidFill>
                  <a:srgbClr val="8C4F34"/>
                </a:solidFill>
              </a:rPr>
              <a:t> </a:t>
            </a:r>
            <a:r>
              <a:rPr lang="en-US" sz="1100" dirty="0" smtClean="0"/>
              <a:t>=</a:t>
            </a:r>
            <a:r>
              <a:rPr lang="en-US" sz="1100" dirty="0" smtClean="0">
                <a:solidFill>
                  <a:srgbClr val="8C4F34"/>
                </a:solidFill>
              </a:rPr>
              <a:t> 20,136 </a:t>
            </a:r>
            <a:endParaRPr lang="en-US" sz="1100" dirty="0">
              <a:solidFill>
                <a:srgbClr val="8C4F34"/>
              </a:solidFill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5784482" y="5360660"/>
            <a:ext cx="2196259" cy="845177"/>
          </a:xfrm>
          <a:prstGeom prst="homePlat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Next Slide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1292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130175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/>
              <a:t>Calculate the Ratios, Cont.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i="1" dirty="0">
                <a:solidFill>
                  <a:srgbClr val="8C4F34"/>
                </a:solidFill>
              </a:rPr>
              <a:t>Calculate Jack and Joanie’s equity/asset ratio. Click Submit to check your answers. 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Measures of Repayment Capacity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9010" y="1371600"/>
            <a:ext cx="7142390" cy="4159301"/>
            <a:chOff x="249010" y="1371600"/>
            <a:chExt cx="7142390" cy="4159301"/>
          </a:xfrm>
        </p:grpSpPr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2531789" y="1688868"/>
              <a:ext cx="2449151" cy="44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b="0"/>
            </a:p>
          </p:txBody>
        </p:sp>
        <p:sp>
          <p:nvSpPr>
            <p:cNvPr id="49" name="Rounded Rectangle 12"/>
            <p:cNvSpPr>
              <a:spLocks noChangeArrowheads="1"/>
            </p:cNvSpPr>
            <p:nvPr/>
          </p:nvSpPr>
          <p:spPr bwMode="auto">
            <a:xfrm>
              <a:off x="249010" y="2298254"/>
              <a:ext cx="5037590" cy="3232647"/>
            </a:xfrm>
            <a:prstGeom prst="roundRect">
              <a:avLst>
                <a:gd name="adj" fmla="val 16667"/>
              </a:avLst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300"/>
                </a:spcAft>
              </a:pPr>
              <a:r>
                <a:rPr lang="en-US" sz="1200"/>
                <a:t>Current Ratio</a:t>
              </a:r>
            </a:p>
          </p:txBody>
        </p:sp>
        <p:sp>
          <p:nvSpPr>
            <p:cNvPr id="50" name="Rounded Rectangle 13"/>
            <p:cNvSpPr>
              <a:spLocks noChangeArrowheads="1"/>
            </p:cNvSpPr>
            <p:nvPr/>
          </p:nvSpPr>
          <p:spPr bwMode="auto">
            <a:xfrm>
              <a:off x="3973036" y="5006636"/>
              <a:ext cx="1062072" cy="354024"/>
            </a:xfrm>
            <a:prstGeom prst="roundRect">
              <a:avLst>
                <a:gd name="adj" fmla="val 16667"/>
              </a:avLst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100">
                  <a:solidFill>
                    <a:schemeClr val="bg1"/>
                  </a:solidFill>
                </a:rPr>
                <a:t>SUBMIT</a:t>
              </a:r>
            </a:p>
          </p:txBody>
        </p:sp>
        <p:pic>
          <p:nvPicPr>
            <p:cNvPr id="51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441" y="2872817"/>
              <a:ext cx="1626964" cy="1361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16"/>
            <p:cNvSpPr txBox="1">
              <a:spLocks noChangeArrowheads="1"/>
            </p:cNvSpPr>
            <p:nvPr/>
          </p:nvSpPr>
          <p:spPr bwMode="auto">
            <a:xfrm>
              <a:off x="2562742" y="3246188"/>
              <a:ext cx="829926" cy="448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/>
                <a:t>=</a:t>
              </a:r>
            </a:p>
          </p:txBody>
        </p:sp>
        <p:sp>
          <p:nvSpPr>
            <p:cNvPr id="53" name="Rectangle 1"/>
            <p:cNvSpPr>
              <a:spLocks noChangeArrowheads="1"/>
            </p:cNvSpPr>
            <p:nvPr/>
          </p:nvSpPr>
          <p:spPr bwMode="auto">
            <a:xfrm>
              <a:off x="3365584" y="3323570"/>
              <a:ext cx="1234248" cy="37143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r>
                <a:rPr lang="en-US"/>
                <a:t>1.75</a:t>
              </a:r>
            </a:p>
          </p:txBody>
        </p:sp>
        <p:sp>
          <p:nvSpPr>
            <p:cNvPr id="54" name="TextBox 1"/>
            <p:cNvSpPr txBox="1">
              <a:spLocks noChangeArrowheads="1"/>
            </p:cNvSpPr>
            <p:nvPr/>
          </p:nvSpPr>
          <p:spPr bwMode="auto">
            <a:xfrm>
              <a:off x="428925" y="4397250"/>
              <a:ext cx="2373703" cy="673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000" i="1">
                  <a:solidFill>
                    <a:srgbClr val="FF0000"/>
                  </a:solidFill>
                </a:rPr>
                <a:t>That’s incorrect. Try again or click on the Hint icon for a little help.</a:t>
              </a:r>
              <a:endParaRPr lang="en-US" sz="1000" i="1">
                <a:solidFill>
                  <a:srgbClr val="006600"/>
                </a:solidFill>
              </a:endParaRPr>
            </a:p>
          </p:txBody>
        </p:sp>
        <p:pic>
          <p:nvPicPr>
            <p:cNvPr id="55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670" y="4836395"/>
              <a:ext cx="694506" cy="694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ectangle 2"/>
            <p:cNvSpPr>
              <a:spLocks noChangeArrowheads="1"/>
            </p:cNvSpPr>
            <p:nvPr/>
          </p:nvSpPr>
          <p:spPr bwMode="auto">
            <a:xfrm>
              <a:off x="428925" y="1371600"/>
              <a:ext cx="6962475" cy="4159301"/>
            </a:xfrm>
            <a:prstGeom prst="rect">
              <a:avLst/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3"/>
            <p:cNvSpPr>
              <a:spLocks noChangeArrowheads="1"/>
            </p:cNvSpPr>
            <p:nvPr/>
          </p:nvSpPr>
          <p:spPr bwMode="auto">
            <a:xfrm>
              <a:off x="428925" y="1373535"/>
              <a:ext cx="6962474" cy="539741"/>
            </a:xfrm>
            <a:prstGeom prst="rect">
              <a:avLst/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400" dirty="0">
                  <a:solidFill>
                    <a:schemeClr val="bg1"/>
                  </a:solidFill>
                </a:rPr>
                <a:t>Calculating Term Debt and Capital Lease Coverage Ratio                                           X</a:t>
              </a:r>
            </a:p>
          </p:txBody>
        </p:sp>
        <p:sp>
          <p:nvSpPr>
            <p:cNvPr id="58" name="Rectangle 3"/>
            <p:cNvSpPr>
              <a:spLocks noChangeArrowheads="1"/>
            </p:cNvSpPr>
            <p:nvPr/>
          </p:nvSpPr>
          <p:spPr bwMode="auto">
            <a:xfrm>
              <a:off x="6950321" y="1911342"/>
              <a:ext cx="427538" cy="3619559"/>
            </a:xfrm>
            <a:prstGeom prst="rect">
              <a:avLst/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Isosceles Triangle 4"/>
            <p:cNvSpPr>
              <a:spLocks noChangeArrowheads="1"/>
            </p:cNvSpPr>
            <p:nvPr/>
          </p:nvSpPr>
          <p:spPr bwMode="auto">
            <a:xfrm>
              <a:off x="6950321" y="1911342"/>
              <a:ext cx="427538" cy="290184"/>
            </a:xfrm>
            <a:prstGeom prst="triangle">
              <a:avLst>
                <a:gd name="adj" fmla="val 50000"/>
              </a:avLst>
            </a:prstGeom>
            <a:solidFill>
              <a:srgbClr val="F4F3E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Isosceles Triangle 25"/>
            <p:cNvSpPr>
              <a:spLocks noChangeArrowheads="1"/>
            </p:cNvSpPr>
            <p:nvPr/>
          </p:nvSpPr>
          <p:spPr bwMode="auto">
            <a:xfrm rot="10800000">
              <a:off x="6950321" y="5215569"/>
              <a:ext cx="427538" cy="290184"/>
            </a:xfrm>
            <a:prstGeom prst="triangle">
              <a:avLst>
                <a:gd name="adj" fmla="val 50000"/>
              </a:avLst>
            </a:prstGeom>
            <a:solidFill>
              <a:srgbClr val="F4F3E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6950321" y="4753208"/>
              <a:ext cx="427538" cy="431407"/>
            </a:xfrm>
            <a:prstGeom prst="rect">
              <a:avLst/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Box 5"/>
            <p:cNvSpPr txBox="1">
              <a:spLocks noChangeArrowheads="1"/>
            </p:cNvSpPr>
            <p:nvPr/>
          </p:nvSpPr>
          <p:spPr bwMode="auto">
            <a:xfrm>
              <a:off x="527586" y="1975182"/>
              <a:ext cx="2364030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100" i="1" dirty="0"/>
                <a:t>Step </a:t>
              </a:r>
              <a:r>
                <a:rPr lang="en-US" sz="1100" i="1" dirty="0" smtClean="0"/>
                <a:t>7:</a:t>
              </a:r>
              <a:endParaRPr lang="en-US" sz="1100" i="1" dirty="0"/>
            </a:p>
            <a:p>
              <a:pPr eaLnBrk="1" hangingPunct="1"/>
              <a:r>
                <a:rPr lang="en-US" sz="1100" b="0" dirty="0" smtClean="0"/>
                <a:t>Divide the capital debt repayment capacity by the scheduled payments for principal and interest on term loans and capital leases listed as total payments on </a:t>
              </a:r>
              <a:r>
                <a:rPr lang="en-US" sz="1100" b="0" dirty="0"/>
                <a:t>Jack and Joanie’s </a:t>
              </a:r>
              <a:r>
                <a:rPr lang="en-US" sz="1100" b="0" dirty="0" smtClean="0"/>
                <a:t>Capital Purchases – Loans and Cash Worksheet.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835" y="2089484"/>
            <a:ext cx="39052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7" y="4142889"/>
            <a:ext cx="419899" cy="11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7" name="Straight Arrow Connector 66"/>
          <p:cNvCxnSpPr>
            <a:cxnSpLocks/>
            <a:endCxn id="68" idx="1"/>
          </p:cNvCxnSpPr>
          <p:nvPr/>
        </p:nvCxnSpPr>
        <p:spPr>
          <a:xfrm>
            <a:off x="2452688" y="2442843"/>
            <a:ext cx="4019549" cy="17580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608122" y="3611427"/>
            <a:ext cx="2202957" cy="451406"/>
            <a:chOff x="380394" y="3115383"/>
            <a:chExt cx="2515206" cy="451406"/>
          </a:xfrm>
        </p:grpSpPr>
        <p:sp>
          <p:nvSpPr>
            <p:cNvPr id="28" name="TextBox 16"/>
            <p:cNvSpPr txBox="1">
              <a:spLocks noChangeArrowheads="1"/>
            </p:cNvSpPr>
            <p:nvPr/>
          </p:nvSpPr>
          <p:spPr bwMode="auto">
            <a:xfrm>
              <a:off x="380394" y="3115383"/>
              <a:ext cx="2515206" cy="45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ts val="1400"/>
                </a:lnSpc>
              </a:pPr>
              <a:r>
                <a:rPr lang="en-US" sz="1100" dirty="0" smtClean="0">
                  <a:solidFill>
                    <a:srgbClr val="8C4F34"/>
                  </a:solidFill>
                </a:rPr>
                <a:t>        20,136</a:t>
              </a:r>
              <a:br>
                <a:rPr lang="en-US" sz="1100" dirty="0" smtClean="0">
                  <a:solidFill>
                    <a:srgbClr val="8C4F34"/>
                  </a:solidFill>
                </a:rPr>
              </a:br>
              <a:r>
                <a:rPr lang="en-US" sz="1100" dirty="0" smtClean="0">
                  <a:solidFill>
                    <a:srgbClr val="8C4F34"/>
                  </a:solidFill>
                </a:rPr>
                <a:t>        12,288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741774" y="3335588"/>
              <a:ext cx="6983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16"/>
            <p:cNvSpPr txBox="1">
              <a:spLocks noChangeArrowheads="1"/>
            </p:cNvSpPr>
            <p:nvPr/>
          </p:nvSpPr>
          <p:spPr bwMode="auto">
            <a:xfrm>
              <a:off x="1464811" y="3192765"/>
              <a:ext cx="81249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100" dirty="0" smtClean="0"/>
                <a:t>=</a:t>
              </a:r>
              <a:r>
                <a:rPr lang="en-US" sz="1100" dirty="0" smtClean="0">
                  <a:solidFill>
                    <a:srgbClr val="8C4F34"/>
                  </a:solidFill>
                </a:rPr>
                <a:t> 1.64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58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48466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A04C04"/>
                </a:solidFill>
              </a:rPr>
              <a:t>Evaluating the Results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b="0" dirty="0"/>
              <a:t>Financial ratios are </a:t>
            </a:r>
            <a:r>
              <a:rPr lang="en-US" b="0" dirty="0" smtClean="0"/>
              <a:t>most valuable </a:t>
            </a:r>
            <a:r>
              <a:rPr lang="en-US" b="0" dirty="0"/>
              <a:t>when you have a value to compare them to. This might be your ratio calculations from previous years or industry </a:t>
            </a:r>
            <a:r>
              <a:rPr lang="en-US" u="sng" dirty="0">
                <a:solidFill>
                  <a:schemeClr val="accent2"/>
                </a:solidFill>
              </a:rPr>
              <a:t>benchmarks</a:t>
            </a:r>
            <a:r>
              <a:rPr lang="en-US" b="0" dirty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Benchmarks: </a:t>
            </a:r>
            <a:r>
              <a:rPr lang="en-US" b="0" dirty="0"/>
              <a:t>oxygen saturation</a:t>
            </a:r>
          </a:p>
          <a:p>
            <a:pPr>
              <a:spcAft>
                <a:spcPts val="600"/>
              </a:spcAft>
            </a:pPr>
            <a:endParaRPr lang="en-US" b="0" dirty="0"/>
          </a:p>
          <a:p>
            <a:pPr>
              <a:spcAft>
                <a:spcPts val="600"/>
              </a:spcAft>
            </a:pPr>
            <a:endParaRPr lang="en-US" b="0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b="0" dirty="0"/>
          </a:p>
          <a:p>
            <a:pPr marL="0" indent="0">
              <a:spcAft>
                <a:spcPts val="600"/>
              </a:spcAft>
              <a:buNone/>
            </a:pPr>
            <a:r>
              <a:rPr lang="en-US" b="0" dirty="0"/>
              <a:t>Financial benchmarks work much the same way. Variations will occur between size of operations, owned versus leased, types of operation, location of operation, and other factors.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Measures of Repayment Capacity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471671"/>
            <a:ext cx="4678029" cy="240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Repayment Capacity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Lesson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0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48466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A04C04"/>
                </a:solidFill>
              </a:rPr>
              <a:t>Evaluating the Results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b="0" dirty="0"/>
              <a:t>Financial ratios are </a:t>
            </a:r>
            <a:r>
              <a:rPr lang="en-US" b="0" dirty="0" smtClean="0"/>
              <a:t>most valuable </a:t>
            </a:r>
            <a:r>
              <a:rPr lang="en-US" b="0" dirty="0"/>
              <a:t>when you have a value to compare them to. This might be your ratio calculations from previous years or industry </a:t>
            </a:r>
            <a:r>
              <a:rPr lang="en-US" u="sng" dirty="0">
                <a:solidFill>
                  <a:schemeClr val="accent2"/>
                </a:solidFill>
              </a:rPr>
              <a:t>benchmarks</a:t>
            </a:r>
            <a:r>
              <a:rPr lang="en-US" b="0" dirty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Benchmarks: </a:t>
            </a:r>
            <a:r>
              <a:rPr lang="en-US" b="0" dirty="0"/>
              <a:t>oxygen saturation</a:t>
            </a:r>
          </a:p>
          <a:p>
            <a:pPr>
              <a:spcAft>
                <a:spcPts val="600"/>
              </a:spcAft>
            </a:pPr>
            <a:endParaRPr lang="en-US" b="0" dirty="0"/>
          </a:p>
          <a:p>
            <a:pPr>
              <a:spcAft>
                <a:spcPts val="600"/>
              </a:spcAft>
            </a:pPr>
            <a:endParaRPr lang="en-US" b="0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b="0" dirty="0"/>
          </a:p>
          <a:p>
            <a:pPr marL="0" indent="0">
              <a:spcAft>
                <a:spcPts val="600"/>
              </a:spcAft>
              <a:buNone/>
            </a:pPr>
            <a:r>
              <a:rPr lang="en-US" b="0" dirty="0"/>
              <a:t>Financial benchmarks work much the same way. Variations will occur between size of operations, owned versus leased, types of operation, location of operation, and other factors.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Measures of Repayment Capacity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471671"/>
            <a:ext cx="4678029" cy="240056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603525" y="1544638"/>
            <a:ext cx="4555217" cy="3314253"/>
            <a:chOff x="1860097" y="1654403"/>
            <a:chExt cx="3362325" cy="24463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Right Arrow 10"/>
            <p:cNvSpPr>
              <a:spLocks noChangeArrowheads="1"/>
            </p:cNvSpPr>
            <p:nvPr/>
          </p:nvSpPr>
          <p:spPr bwMode="auto">
            <a:xfrm rot="7489606">
              <a:off x="2892766" y="1696472"/>
              <a:ext cx="412750" cy="328612"/>
            </a:xfrm>
            <a:prstGeom prst="rightArrow">
              <a:avLst>
                <a:gd name="adj1" fmla="val 50000"/>
                <a:gd name="adj2" fmla="val 49811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ounded Rectangular Callout 11"/>
            <p:cNvSpPr>
              <a:spLocks noChangeArrowheads="1"/>
            </p:cNvSpPr>
            <p:nvPr/>
          </p:nvSpPr>
          <p:spPr bwMode="auto">
            <a:xfrm>
              <a:off x="1860097" y="2760890"/>
              <a:ext cx="3362325" cy="1339850"/>
            </a:xfrm>
            <a:prstGeom prst="wedgeRoundRectCallout">
              <a:avLst>
                <a:gd name="adj1" fmla="val -18412"/>
                <a:gd name="adj2" fmla="val -104106"/>
                <a:gd name="adj3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400" dirty="0"/>
                <a:t>Benchmarks:</a:t>
              </a:r>
            </a:p>
            <a:p>
              <a:r>
                <a:rPr lang="en-US" sz="1400" b="0" dirty="0"/>
                <a:t>Guidelines or rules of thumb for the parameters that represent a “normal” state or situation. In financial benchmarks the “normal” state is dependent on a number of variables including the industry, market, and size/type of operation in which a particular result is generated.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50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48466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A04C04"/>
                </a:solidFill>
              </a:rPr>
              <a:t>Financial Efficiency </a:t>
            </a:r>
            <a:r>
              <a:rPr lang="en-US" dirty="0" smtClean="0">
                <a:solidFill>
                  <a:srgbClr val="A04C04"/>
                </a:solidFill>
              </a:rPr>
              <a:t>Benchmarks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dirty="0"/>
          </a:p>
          <a:p>
            <a:pPr marL="0" lvl="2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1100" i="1" dirty="0" smtClean="0"/>
          </a:p>
          <a:p>
            <a:pPr marL="0" lvl="2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1100" i="1" dirty="0"/>
          </a:p>
          <a:p>
            <a:pPr marL="0" lvl="2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1400" i="1" dirty="0" smtClean="0"/>
              <a:t>Possible </a:t>
            </a:r>
            <a:r>
              <a:rPr lang="en-US" sz="1400" i="1" dirty="0"/>
              <a:t>Actions For Improvement</a:t>
            </a:r>
            <a:r>
              <a:rPr lang="en-US" sz="1400" dirty="0"/>
              <a:t>: </a:t>
            </a:r>
            <a:r>
              <a:rPr lang="en-US" sz="1400" dirty="0">
                <a:solidFill>
                  <a:srgbClr val="000000"/>
                </a:solidFill>
              </a:rPr>
              <a:t>Increase the value of production, reduce production costs where prudent, control or reduce family living withdrawals, improve marketing practices, properly structure debt to revenue generation. </a:t>
            </a:r>
            <a:r>
              <a:rPr lang="en-US" sz="1400" dirty="0"/>
              <a:t>	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140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Measures of Repayment Capacity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8" y="1943371"/>
            <a:ext cx="4904762" cy="2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1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50752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A04C04"/>
                </a:solidFill>
              </a:rPr>
              <a:t>What Have You Learned</a:t>
            </a:r>
            <a:r>
              <a:rPr lang="en-US" dirty="0" smtClean="0">
                <a:solidFill>
                  <a:srgbClr val="A04C04"/>
                </a:solidFill>
              </a:rPr>
              <a:t>?</a:t>
            </a:r>
            <a:endParaRPr lang="en-US" dirty="0">
              <a:solidFill>
                <a:srgbClr val="A04C04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Measures of Repayment Capacity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" y="1826676"/>
            <a:ext cx="5609524" cy="39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0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50752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A04C04"/>
                </a:solidFill>
              </a:rPr>
              <a:t>What Have You Learned</a:t>
            </a:r>
            <a:r>
              <a:rPr lang="en-US" dirty="0" smtClean="0">
                <a:solidFill>
                  <a:srgbClr val="A04C04"/>
                </a:solidFill>
              </a:rPr>
              <a:t>?</a:t>
            </a:r>
            <a:endParaRPr lang="en-US" dirty="0">
              <a:solidFill>
                <a:srgbClr val="A04C04"/>
              </a:solidFill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Measures of Repayment Capacity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0" y="1826676"/>
            <a:ext cx="5108800" cy="3926667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724400" y="5486400"/>
            <a:ext cx="73999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4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50752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A04C04"/>
                </a:solidFill>
              </a:rPr>
              <a:t>What Have You Learned</a:t>
            </a:r>
            <a:r>
              <a:rPr lang="en-US" dirty="0" smtClean="0">
                <a:solidFill>
                  <a:srgbClr val="A04C04"/>
                </a:solidFill>
              </a:rPr>
              <a:t>?</a:t>
            </a:r>
            <a:endParaRPr lang="en-US" dirty="0">
              <a:solidFill>
                <a:srgbClr val="A04C04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Measures of Repayment Capacity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" y="1828035"/>
            <a:ext cx="5609524" cy="39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8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50752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A04C04"/>
                </a:solidFill>
              </a:rPr>
              <a:t>What Have You Learned</a:t>
            </a:r>
            <a:r>
              <a:rPr lang="en-US" dirty="0" smtClean="0">
                <a:solidFill>
                  <a:srgbClr val="A04C04"/>
                </a:solidFill>
              </a:rPr>
              <a:t>?</a:t>
            </a:r>
            <a:endParaRPr lang="en-US" dirty="0">
              <a:solidFill>
                <a:srgbClr val="A04C04"/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Measures of Repayment Capacity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89" y="1826676"/>
            <a:ext cx="5130402" cy="392666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724400" y="5486400"/>
            <a:ext cx="73999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2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50752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A04C04"/>
                </a:solidFill>
              </a:rPr>
              <a:t>What Have You Learned</a:t>
            </a:r>
            <a:r>
              <a:rPr lang="en-US" dirty="0" smtClean="0">
                <a:solidFill>
                  <a:srgbClr val="A04C04"/>
                </a:solidFill>
              </a:rPr>
              <a:t>?</a:t>
            </a:r>
            <a:endParaRPr lang="en-US" dirty="0">
              <a:solidFill>
                <a:srgbClr val="A04C04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Measures of Repayment Capacity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1" y="1826675"/>
            <a:ext cx="5587039" cy="413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50752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A04C04"/>
                </a:solidFill>
              </a:rPr>
              <a:t>What Have You Learned</a:t>
            </a:r>
            <a:r>
              <a:rPr lang="en-US" dirty="0" smtClean="0">
                <a:solidFill>
                  <a:srgbClr val="A04C04"/>
                </a:solidFill>
              </a:rPr>
              <a:t>?</a:t>
            </a:r>
            <a:endParaRPr lang="en-US" dirty="0">
              <a:solidFill>
                <a:srgbClr val="A04C04"/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Measures of Repayment Capacity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07" y="1826676"/>
            <a:ext cx="5114565" cy="392666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724400" y="5486400"/>
            <a:ext cx="73999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4493306" cy="33988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US" dirty="0">
                <a:solidFill>
                  <a:srgbClr val="A04C04"/>
                </a:solidFill>
              </a:rPr>
              <a:t>Repayment Capacity Measures</a:t>
            </a:r>
          </a:p>
          <a:p>
            <a:pPr marL="0" indent="0">
              <a:spcAft>
                <a:spcPts val="300"/>
              </a:spcAft>
              <a:buNone/>
              <a:defRPr/>
            </a:pPr>
            <a:r>
              <a:rPr lang="en-US" b="0" dirty="0"/>
              <a:t>The Farm Financial Standards Council recommends five ratios for measuring repayment capacity:</a:t>
            </a:r>
          </a:p>
          <a:p>
            <a:pPr marL="171450" indent="-171450">
              <a:spcAft>
                <a:spcPts val="300"/>
              </a:spcAft>
              <a:defRPr/>
            </a:pPr>
            <a:r>
              <a:rPr lang="en-US" b="0" dirty="0"/>
              <a:t>Capital Debt Repayment </a:t>
            </a:r>
            <a:br>
              <a:rPr lang="en-US" b="0" dirty="0"/>
            </a:br>
            <a:r>
              <a:rPr lang="en-US" b="0" dirty="0"/>
              <a:t>Capacity</a:t>
            </a:r>
          </a:p>
          <a:p>
            <a:pPr marL="171450" indent="-171450">
              <a:spcAft>
                <a:spcPts val="300"/>
              </a:spcAft>
              <a:defRPr/>
            </a:pPr>
            <a:r>
              <a:rPr lang="en-US" b="0" dirty="0"/>
              <a:t>Term Debt and Capital </a:t>
            </a:r>
            <a:br>
              <a:rPr lang="en-US" b="0" dirty="0"/>
            </a:br>
            <a:r>
              <a:rPr lang="en-US" b="0" dirty="0"/>
              <a:t>Lease Coverage Ratio</a:t>
            </a:r>
          </a:p>
          <a:p>
            <a:pPr marL="171450" indent="-171450">
              <a:spcAft>
                <a:spcPts val="300"/>
              </a:spcAft>
              <a:defRPr/>
            </a:pPr>
            <a:r>
              <a:rPr lang="en-US" b="0" dirty="0"/>
              <a:t>Capital Debt Repayment </a:t>
            </a:r>
            <a:br>
              <a:rPr lang="en-US" b="0" dirty="0"/>
            </a:br>
            <a:r>
              <a:rPr lang="en-US" b="0" dirty="0"/>
              <a:t>Margin</a:t>
            </a:r>
          </a:p>
          <a:p>
            <a:pPr marL="171450" indent="-171450">
              <a:spcAft>
                <a:spcPts val="300"/>
              </a:spcAft>
              <a:defRPr/>
            </a:pPr>
            <a:r>
              <a:rPr lang="en-US" b="0" dirty="0"/>
              <a:t>Replacement Margin</a:t>
            </a:r>
          </a:p>
          <a:p>
            <a:pPr marL="171450" indent="-171450">
              <a:spcAft>
                <a:spcPts val="300"/>
              </a:spcAft>
              <a:defRPr/>
            </a:pPr>
            <a:r>
              <a:rPr lang="en-US" b="0" dirty="0"/>
              <a:t>Replacement Margin </a:t>
            </a:r>
            <a:br>
              <a:rPr lang="en-US" b="0" dirty="0"/>
            </a:br>
            <a:r>
              <a:rPr lang="en-US" b="0" dirty="0"/>
              <a:t>Coverage Ratio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 smtClean="0"/>
              <a:t>Measures of Repayment Capacity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581400"/>
            <a:ext cx="2980953" cy="2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7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48" y="2413348"/>
            <a:ext cx="5430837" cy="316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52399" y="1096962"/>
            <a:ext cx="5431745" cy="50752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A04C04"/>
                </a:solidFill>
              </a:rPr>
              <a:t>Capital Debt Repayment </a:t>
            </a:r>
            <a:r>
              <a:rPr lang="en-US" dirty="0" smtClean="0">
                <a:solidFill>
                  <a:srgbClr val="A04C04"/>
                </a:solidFill>
              </a:rPr>
              <a:t>Capacity</a:t>
            </a:r>
            <a:endParaRPr lang="en-US" dirty="0">
              <a:solidFill>
                <a:srgbClr val="A04C04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 smtClean="0"/>
              <a:t>Measures of Repayment Capacity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4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6" y="2408459"/>
            <a:ext cx="5403850" cy="314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152399" y="1096962"/>
            <a:ext cx="5431745" cy="50752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200" dirty="0">
                <a:solidFill>
                  <a:srgbClr val="A04C04"/>
                </a:solidFill>
              </a:rPr>
              <a:t>Term Debt and Capital Lease Coverage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 smtClean="0"/>
              <a:t>Measures of Repayment Capacity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7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152399" y="1096962"/>
            <a:ext cx="5431745" cy="50752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dirty="0">
                <a:solidFill>
                  <a:srgbClr val="A04C04"/>
                </a:solidFill>
              </a:rPr>
              <a:t>Calculate the Ratios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400" b="0" i="1" dirty="0"/>
              <a:t>Download </a:t>
            </a:r>
            <a:r>
              <a:rPr lang="en-US" sz="1400" b="0" i="1" u="sng" dirty="0"/>
              <a:t>Jack and Joanie’s financial statements. </a:t>
            </a:r>
            <a:r>
              <a:rPr lang="en-US" sz="1400" b="0" i="1" dirty="0" smtClean="0"/>
              <a:t>Then</a:t>
            </a:r>
            <a:r>
              <a:rPr lang="en-US" sz="1400" b="0" i="1" dirty="0"/>
              <a:t>, calculate the capital debt repayment capacity. Click Submit to </a:t>
            </a:r>
            <a:r>
              <a:rPr lang="en-US" sz="1400" b="0" i="1" dirty="0" smtClean="0"/>
              <a:t>check</a:t>
            </a:r>
            <a:br>
              <a:rPr lang="en-US" sz="1400" b="0" i="1" dirty="0" smtClean="0"/>
            </a:br>
            <a:r>
              <a:rPr lang="en-US" sz="1400" b="0" i="1" dirty="0" smtClean="0"/>
              <a:t>your </a:t>
            </a:r>
            <a:r>
              <a:rPr lang="en-US" sz="1400" b="0" i="1" dirty="0"/>
              <a:t>answers. </a:t>
            </a: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 smtClean="0"/>
              <a:t>Measures of Repayment Capacity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28" y="2395933"/>
            <a:ext cx="5142371" cy="31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7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152399" y="1096962"/>
            <a:ext cx="5431745" cy="50752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dirty="0">
                <a:solidFill>
                  <a:srgbClr val="A04C04"/>
                </a:solidFill>
              </a:rPr>
              <a:t>Calculate the Ratios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400" b="0" i="1" dirty="0"/>
              <a:t>Download </a:t>
            </a:r>
            <a:r>
              <a:rPr lang="en-US" sz="1400" b="0" i="1" u="sng" dirty="0"/>
              <a:t>Jack and Joanie’s financial statements. </a:t>
            </a:r>
            <a:r>
              <a:rPr lang="en-US" sz="1400" b="0" i="1" dirty="0" smtClean="0"/>
              <a:t>Then</a:t>
            </a:r>
            <a:r>
              <a:rPr lang="en-US" sz="1400" b="0" i="1" dirty="0"/>
              <a:t>, calculate the capital debt repayment capacity. Click Submit to </a:t>
            </a:r>
            <a:r>
              <a:rPr lang="en-US" sz="1400" b="0" i="1" dirty="0" smtClean="0"/>
              <a:t>check</a:t>
            </a:r>
            <a:br>
              <a:rPr lang="en-US" sz="1400" b="0" i="1" dirty="0" smtClean="0"/>
            </a:br>
            <a:r>
              <a:rPr lang="en-US" sz="1400" b="0" i="1" dirty="0" smtClean="0"/>
              <a:t>your </a:t>
            </a:r>
            <a:r>
              <a:rPr lang="en-US" sz="1400" b="0" i="1" dirty="0"/>
              <a:t>answers. </a:t>
            </a: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 smtClean="0"/>
              <a:t>Measures of Repayment Capacity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2" y="2395933"/>
            <a:ext cx="4361042" cy="31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7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130175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/>
              <a:t>Calculate the Ratios, Cont.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i="1" dirty="0">
                <a:solidFill>
                  <a:srgbClr val="8C4F34"/>
                </a:solidFill>
              </a:rPr>
              <a:t>Calculate Jack and Joanie’s equity/asset ratio. Click Submit to check your answers. 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Measures of Repayment Capacity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9010" y="1371600"/>
            <a:ext cx="7142390" cy="4159301"/>
            <a:chOff x="249010" y="1371600"/>
            <a:chExt cx="7142390" cy="4159301"/>
          </a:xfrm>
        </p:grpSpPr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2531789" y="1688868"/>
              <a:ext cx="2449151" cy="44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b="0"/>
            </a:p>
          </p:txBody>
        </p:sp>
        <p:sp>
          <p:nvSpPr>
            <p:cNvPr id="49" name="Rounded Rectangle 12"/>
            <p:cNvSpPr>
              <a:spLocks noChangeArrowheads="1"/>
            </p:cNvSpPr>
            <p:nvPr/>
          </p:nvSpPr>
          <p:spPr bwMode="auto">
            <a:xfrm>
              <a:off x="249010" y="2298254"/>
              <a:ext cx="5037590" cy="3232647"/>
            </a:xfrm>
            <a:prstGeom prst="roundRect">
              <a:avLst>
                <a:gd name="adj" fmla="val 16667"/>
              </a:avLst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300"/>
                </a:spcAft>
              </a:pPr>
              <a:r>
                <a:rPr lang="en-US" sz="1200"/>
                <a:t>Current Ratio</a:t>
              </a:r>
            </a:p>
          </p:txBody>
        </p:sp>
        <p:sp>
          <p:nvSpPr>
            <p:cNvPr id="50" name="Rounded Rectangle 13"/>
            <p:cNvSpPr>
              <a:spLocks noChangeArrowheads="1"/>
            </p:cNvSpPr>
            <p:nvPr/>
          </p:nvSpPr>
          <p:spPr bwMode="auto">
            <a:xfrm>
              <a:off x="3973036" y="5006636"/>
              <a:ext cx="1062072" cy="354024"/>
            </a:xfrm>
            <a:prstGeom prst="roundRect">
              <a:avLst>
                <a:gd name="adj" fmla="val 16667"/>
              </a:avLst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100">
                  <a:solidFill>
                    <a:schemeClr val="bg1"/>
                  </a:solidFill>
                </a:rPr>
                <a:t>SUBMIT</a:t>
              </a:r>
            </a:p>
          </p:txBody>
        </p:sp>
        <p:pic>
          <p:nvPicPr>
            <p:cNvPr id="51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441" y="2872817"/>
              <a:ext cx="1626964" cy="1361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16"/>
            <p:cNvSpPr txBox="1">
              <a:spLocks noChangeArrowheads="1"/>
            </p:cNvSpPr>
            <p:nvPr/>
          </p:nvSpPr>
          <p:spPr bwMode="auto">
            <a:xfrm>
              <a:off x="2562742" y="3246188"/>
              <a:ext cx="829926" cy="448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/>
                <a:t>=</a:t>
              </a:r>
            </a:p>
          </p:txBody>
        </p:sp>
        <p:sp>
          <p:nvSpPr>
            <p:cNvPr id="53" name="Rectangle 1"/>
            <p:cNvSpPr>
              <a:spLocks noChangeArrowheads="1"/>
            </p:cNvSpPr>
            <p:nvPr/>
          </p:nvSpPr>
          <p:spPr bwMode="auto">
            <a:xfrm>
              <a:off x="3365584" y="3323570"/>
              <a:ext cx="1234248" cy="37143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r>
                <a:rPr lang="en-US"/>
                <a:t>1.75</a:t>
              </a:r>
            </a:p>
          </p:txBody>
        </p:sp>
        <p:sp>
          <p:nvSpPr>
            <p:cNvPr id="54" name="TextBox 1"/>
            <p:cNvSpPr txBox="1">
              <a:spLocks noChangeArrowheads="1"/>
            </p:cNvSpPr>
            <p:nvPr/>
          </p:nvSpPr>
          <p:spPr bwMode="auto">
            <a:xfrm>
              <a:off x="428925" y="4397250"/>
              <a:ext cx="2373703" cy="673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000" i="1">
                  <a:solidFill>
                    <a:srgbClr val="FF0000"/>
                  </a:solidFill>
                </a:rPr>
                <a:t>That’s incorrect. Try again or click on the Hint icon for a little help.</a:t>
              </a:r>
              <a:endParaRPr lang="en-US" sz="1000" i="1">
                <a:solidFill>
                  <a:srgbClr val="006600"/>
                </a:solidFill>
              </a:endParaRPr>
            </a:p>
          </p:txBody>
        </p:sp>
        <p:pic>
          <p:nvPicPr>
            <p:cNvPr id="55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670" y="4836395"/>
              <a:ext cx="694506" cy="694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ectangle 2"/>
            <p:cNvSpPr>
              <a:spLocks noChangeArrowheads="1"/>
            </p:cNvSpPr>
            <p:nvPr/>
          </p:nvSpPr>
          <p:spPr bwMode="auto">
            <a:xfrm>
              <a:off x="428925" y="1371600"/>
              <a:ext cx="6962475" cy="4159301"/>
            </a:xfrm>
            <a:prstGeom prst="rect">
              <a:avLst/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3"/>
            <p:cNvSpPr>
              <a:spLocks noChangeArrowheads="1"/>
            </p:cNvSpPr>
            <p:nvPr/>
          </p:nvSpPr>
          <p:spPr bwMode="auto">
            <a:xfrm>
              <a:off x="428925" y="1373535"/>
              <a:ext cx="6962474" cy="539741"/>
            </a:xfrm>
            <a:prstGeom prst="rect">
              <a:avLst/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400" dirty="0">
                  <a:solidFill>
                    <a:schemeClr val="bg1"/>
                  </a:solidFill>
                </a:rPr>
                <a:t>Calculating </a:t>
              </a:r>
              <a:r>
                <a:rPr lang="en-US" sz="1400" dirty="0" smtClean="0">
                  <a:solidFill>
                    <a:schemeClr val="bg1"/>
                  </a:solidFill>
                </a:rPr>
                <a:t>Capital Debt Repayment Capacity                                                              </a:t>
              </a:r>
              <a:r>
                <a:rPr lang="en-US" sz="1400" dirty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58" name="Rectangle 3"/>
            <p:cNvSpPr>
              <a:spLocks noChangeArrowheads="1"/>
            </p:cNvSpPr>
            <p:nvPr/>
          </p:nvSpPr>
          <p:spPr bwMode="auto">
            <a:xfrm>
              <a:off x="6950321" y="1911342"/>
              <a:ext cx="427538" cy="3619559"/>
            </a:xfrm>
            <a:prstGeom prst="rect">
              <a:avLst/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Isosceles Triangle 4"/>
            <p:cNvSpPr>
              <a:spLocks noChangeArrowheads="1"/>
            </p:cNvSpPr>
            <p:nvPr/>
          </p:nvSpPr>
          <p:spPr bwMode="auto">
            <a:xfrm>
              <a:off x="6950321" y="1911342"/>
              <a:ext cx="427538" cy="290184"/>
            </a:xfrm>
            <a:prstGeom prst="triangle">
              <a:avLst>
                <a:gd name="adj" fmla="val 50000"/>
              </a:avLst>
            </a:prstGeom>
            <a:solidFill>
              <a:srgbClr val="F4F3E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Isosceles Triangle 25"/>
            <p:cNvSpPr>
              <a:spLocks noChangeArrowheads="1"/>
            </p:cNvSpPr>
            <p:nvPr/>
          </p:nvSpPr>
          <p:spPr bwMode="auto">
            <a:xfrm rot="10800000">
              <a:off x="6950321" y="5215569"/>
              <a:ext cx="427538" cy="290184"/>
            </a:xfrm>
            <a:prstGeom prst="triangle">
              <a:avLst>
                <a:gd name="adj" fmla="val 50000"/>
              </a:avLst>
            </a:prstGeom>
            <a:solidFill>
              <a:srgbClr val="F4F3E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6950321" y="4753208"/>
              <a:ext cx="427538" cy="431407"/>
            </a:xfrm>
            <a:prstGeom prst="rect">
              <a:avLst/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Box 5"/>
            <p:cNvSpPr txBox="1">
              <a:spLocks noChangeArrowheads="1"/>
            </p:cNvSpPr>
            <p:nvPr/>
          </p:nvSpPr>
          <p:spPr bwMode="auto">
            <a:xfrm>
              <a:off x="527586" y="1975182"/>
              <a:ext cx="236403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100" i="1" dirty="0"/>
                <a:t>Step 1</a:t>
              </a:r>
              <a:r>
                <a:rPr lang="en-US" sz="1100" i="1" dirty="0" smtClean="0"/>
                <a:t>:</a:t>
              </a:r>
              <a:endParaRPr lang="en-US" sz="1100" i="1" dirty="0"/>
            </a:p>
            <a:p>
              <a:pPr eaLnBrk="1" hangingPunct="1"/>
              <a:r>
                <a:rPr lang="en-US" sz="1100" b="0" dirty="0"/>
                <a:t>Locate </a:t>
              </a:r>
              <a:r>
                <a:rPr lang="en-US" sz="1100" b="0" dirty="0" smtClean="0"/>
                <a:t>the net farm income value on </a:t>
              </a:r>
              <a:r>
                <a:rPr lang="en-US" sz="1100" b="0" dirty="0"/>
                <a:t>Jack and Joanie’s income statement</a:t>
              </a:r>
              <a:r>
                <a:rPr lang="en-US" sz="1100" b="0" dirty="0" smtClean="0"/>
                <a:t>.</a:t>
              </a:r>
              <a:endParaRPr lang="en-US" sz="1100" b="0" dirty="0"/>
            </a:p>
          </p:txBody>
        </p:sp>
      </p:grpSp>
      <p:sp>
        <p:nvSpPr>
          <p:cNvPr id="3" name="Pentagon 2"/>
          <p:cNvSpPr/>
          <p:nvPr/>
        </p:nvSpPr>
        <p:spPr>
          <a:xfrm>
            <a:off x="5784482" y="5360660"/>
            <a:ext cx="2196259" cy="845177"/>
          </a:xfrm>
          <a:prstGeom prst="homePlat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Next Slide</a:t>
            </a:r>
            <a:endParaRPr lang="en-US" sz="2000" b="1" dirty="0"/>
          </a:p>
        </p:txBody>
      </p:sp>
      <p:pic>
        <p:nvPicPr>
          <p:cNvPr id="27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442" y="2089484"/>
            <a:ext cx="3903939" cy="321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6" y="5006636"/>
            <a:ext cx="419899" cy="11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7" name="Straight Arrow Connector 66"/>
          <p:cNvCxnSpPr>
            <a:cxnSpLocks/>
            <a:endCxn id="68" idx="1"/>
          </p:cNvCxnSpPr>
          <p:nvPr/>
        </p:nvCxnSpPr>
        <p:spPr>
          <a:xfrm>
            <a:off x="2531789" y="2359902"/>
            <a:ext cx="3921397" cy="27047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44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130175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/>
              <a:t>Calculate the Ratios, Cont.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i="1" dirty="0">
                <a:solidFill>
                  <a:srgbClr val="8C4F34"/>
                </a:solidFill>
              </a:rPr>
              <a:t>Calculate Jack and Joanie’s equity/asset ratio. Click Submit to check your answers. 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Measures of Repayment Capacity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9010" y="1371600"/>
            <a:ext cx="7142390" cy="4159301"/>
            <a:chOff x="249010" y="1371600"/>
            <a:chExt cx="7142390" cy="4159301"/>
          </a:xfrm>
        </p:grpSpPr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2531789" y="1688868"/>
              <a:ext cx="2449151" cy="44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b="0"/>
            </a:p>
          </p:txBody>
        </p:sp>
        <p:sp>
          <p:nvSpPr>
            <p:cNvPr id="49" name="Rounded Rectangle 12"/>
            <p:cNvSpPr>
              <a:spLocks noChangeArrowheads="1"/>
            </p:cNvSpPr>
            <p:nvPr/>
          </p:nvSpPr>
          <p:spPr bwMode="auto">
            <a:xfrm>
              <a:off x="249010" y="2298254"/>
              <a:ext cx="5037590" cy="3232647"/>
            </a:xfrm>
            <a:prstGeom prst="roundRect">
              <a:avLst>
                <a:gd name="adj" fmla="val 16667"/>
              </a:avLst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300"/>
                </a:spcAft>
              </a:pPr>
              <a:r>
                <a:rPr lang="en-US" sz="1200"/>
                <a:t>Current Ratio</a:t>
              </a:r>
            </a:p>
          </p:txBody>
        </p:sp>
        <p:sp>
          <p:nvSpPr>
            <p:cNvPr id="50" name="Rounded Rectangle 13"/>
            <p:cNvSpPr>
              <a:spLocks noChangeArrowheads="1"/>
            </p:cNvSpPr>
            <p:nvPr/>
          </p:nvSpPr>
          <p:spPr bwMode="auto">
            <a:xfrm>
              <a:off x="3973036" y="5006636"/>
              <a:ext cx="1062072" cy="354024"/>
            </a:xfrm>
            <a:prstGeom prst="roundRect">
              <a:avLst>
                <a:gd name="adj" fmla="val 16667"/>
              </a:avLst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100">
                  <a:solidFill>
                    <a:schemeClr val="bg1"/>
                  </a:solidFill>
                </a:rPr>
                <a:t>SUBMIT</a:t>
              </a:r>
            </a:p>
          </p:txBody>
        </p:sp>
        <p:pic>
          <p:nvPicPr>
            <p:cNvPr id="51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441" y="2872817"/>
              <a:ext cx="1626964" cy="1361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16"/>
            <p:cNvSpPr txBox="1">
              <a:spLocks noChangeArrowheads="1"/>
            </p:cNvSpPr>
            <p:nvPr/>
          </p:nvSpPr>
          <p:spPr bwMode="auto">
            <a:xfrm>
              <a:off x="2562742" y="3246188"/>
              <a:ext cx="829926" cy="448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/>
                <a:t>=</a:t>
              </a:r>
            </a:p>
          </p:txBody>
        </p:sp>
        <p:sp>
          <p:nvSpPr>
            <p:cNvPr id="53" name="Rectangle 1"/>
            <p:cNvSpPr>
              <a:spLocks noChangeArrowheads="1"/>
            </p:cNvSpPr>
            <p:nvPr/>
          </p:nvSpPr>
          <p:spPr bwMode="auto">
            <a:xfrm>
              <a:off x="3365584" y="3323570"/>
              <a:ext cx="1234248" cy="37143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r>
                <a:rPr lang="en-US"/>
                <a:t>1.75</a:t>
              </a:r>
            </a:p>
          </p:txBody>
        </p:sp>
        <p:sp>
          <p:nvSpPr>
            <p:cNvPr id="54" name="TextBox 1"/>
            <p:cNvSpPr txBox="1">
              <a:spLocks noChangeArrowheads="1"/>
            </p:cNvSpPr>
            <p:nvPr/>
          </p:nvSpPr>
          <p:spPr bwMode="auto">
            <a:xfrm>
              <a:off x="428925" y="4397250"/>
              <a:ext cx="2373703" cy="673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000" i="1">
                  <a:solidFill>
                    <a:srgbClr val="FF0000"/>
                  </a:solidFill>
                </a:rPr>
                <a:t>That’s incorrect. Try again or click on the Hint icon for a little help.</a:t>
              </a:r>
              <a:endParaRPr lang="en-US" sz="1000" i="1">
                <a:solidFill>
                  <a:srgbClr val="006600"/>
                </a:solidFill>
              </a:endParaRPr>
            </a:p>
          </p:txBody>
        </p:sp>
        <p:pic>
          <p:nvPicPr>
            <p:cNvPr id="55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670" y="4836395"/>
              <a:ext cx="694506" cy="694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ectangle 2"/>
            <p:cNvSpPr>
              <a:spLocks noChangeArrowheads="1"/>
            </p:cNvSpPr>
            <p:nvPr/>
          </p:nvSpPr>
          <p:spPr bwMode="auto">
            <a:xfrm>
              <a:off x="428925" y="1371600"/>
              <a:ext cx="6962475" cy="4159301"/>
            </a:xfrm>
            <a:prstGeom prst="rect">
              <a:avLst/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3"/>
            <p:cNvSpPr>
              <a:spLocks noChangeArrowheads="1"/>
            </p:cNvSpPr>
            <p:nvPr/>
          </p:nvSpPr>
          <p:spPr bwMode="auto">
            <a:xfrm>
              <a:off x="428925" y="1373535"/>
              <a:ext cx="6962474" cy="539741"/>
            </a:xfrm>
            <a:prstGeom prst="rect">
              <a:avLst/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400" dirty="0">
                  <a:solidFill>
                    <a:schemeClr val="bg1"/>
                  </a:solidFill>
                </a:rPr>
                <a:t>Calculating Capital Debt Repayment Capacity                                                              X</a:t>
              </a:r>
            </a:p>
          </p:txBody>
        </p:sp>
        <p:sp>
          <p:nvSpPr>
            <p:cNvPr id="58" name="Rectangle 3"/>
            <p:cNvSpPr>
              <a:spLocks noChangeArrowheads="1"/>
            </p:cNvSpPr>
            <p:nvPr/>
          </p:nvSpPr>
          <p:spPr bwMode="auto">
            <a:xfrm>
              <a:off x="6950321" y="1911342"/>
              <a:ext cx="427538" cy="3619559"/>
            </a:xfrm>
            <a:prstGeom prst="rect">
              <a:avLst/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Isosceles Triangle 4"/>
            <p:cNvSpPr>
              <a:spLocks noChangeArrowheads="1"/>
            </p:cNvSpPr>
            <p:nvPr/>
          </p:nvSpPr>
          <p:spPr bwMode="auto">
            <a:xfrm>
              <a:off x="6950321" y="1911342"/>
              <a:ext cx="427538" cy="290184"/>
            </a:xfrm>
            <a:prstGeom prst="triangle">
              <a:avLst>
                <a:gd name="adj" fmla="val 50000"/>
              </a:avLst>
            </a:prstGeom>
            <a:solidFill>
              <a:srgbClr val="F4F3E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Isosceles Triangle 25"/>
            <p:cNvSpPr>
              <a:spLocks noChangeArrowheads="1"/>
            </p:cNvSpPr>
            <p:nvPr/>
          </p:nvSpPr>
          <p:spPr bwMode="auto">
            <a:xfrm rot="10800000">
              <a:off x="6950321" y="5215569"/>
              <a:ext cx="427538" cy="290184"/>
            </a:xfrm>
            <a:prstGeom prst="triangle">
              <a:avLst>
                <a:gd name="adj" fmla="val 50000"/>
              </a:avLst>
            </a:prstGeom>
            <a:solidFill>
              <a:srgbClr val="F4F3E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6950321" y="4753208"/>
              <a:ext cx="427538" cy="431407"/>
            </a:xfrm>
            <a:prstGeom prst="rect">
              <a:avLst/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Box 5"/>
            <p:cNvSpPr txBox="1">
              <a:spLocks noChangeArrowheads="1"/>
            </p:cNvSpPr>
            <p:nvPr/>
          </p:nvSpPr>
          <p:spPr bwMode="auto">
            <a:xfrm>
              <a:off x="527586" y="1975182"/>
              <a:ext cx="2364030" cy="9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100" i="1" dirty="0"/>
                <a:t>Step </a:t>
              </a:r>
              <a:r>
                <a:rPr lang="en-US" sz="1100" i="1" dirty="0" smtClean="0"/>
                <a:t>2:</a:t>
              </a:r>
              <a:endParaRPr lang="en-US" sz="1100" i="1" dirty="0"/>
            </a:p>
            <a:p>
              <a:pPr eaLnBrk="1" hangingPunct="1"/>
              <a:r>
                <a:rPr lang="en-US" sz="1100" b="0" dirty="0"/>
                <a:t>Locate the </a:t>
              </a:r>
              <a:r>
                <a:rPr lang="en-US" sz="1100" b="0" dirty="0" smtClean="0"/>
                <a:t>total depreciation expense on </a:t>
              </a:r>
              <a:r>
                <a:rPr lang="en-US" sz="1100" b="0" dirty="0"/>
                <a:t>Jack and Joanie’s </a:t>
              </a:r>
              <a:r>
                <a:rPr lang="en-US" sz="1100" b="0" dirty="0" smtClean="0"/>
                <a:t>depreciation schedule</a:t>
              </a:r>
              <a:r>
                <a:rPr lang="en-US" sz="1100" b="0" dirty="0"/>
                <a:t> </a:t>
              </a:r>
              <a:r>
                <a:rPr lang="en-US" sz="1100" b="0" dirty="0" smtClean="0"/>
                <a:t>add it to the net farm income.</a:t>
              </a:r>
            </a:p>
          </p:txBody>
        </p:sp>
      </p:grpSp>
      <p:sp>
        <p:nvSpPr>
          <p:cNvPr id="3" name="Pentagon 2"/>
          <p:cNvSpPr/>
          <p:nvPr/>
        </p:nvSpPr>
        <p:spPr>
          <a:xfrm>
            <a:off x="5784482" y="5360660"/>
            <a:ext cx="2196259" cy="845177"/>
          </a:xfrm>
          <a:prstGeom prst="homePlat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Next Slide</a:t>
            </a:r>
            <a:endParaRPr lang="en-US" sz="20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131" y="2062533"/>
            <a:ext cx="390525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6584346" y="4012140"/>
            <a:ext cx="265035" cy="104617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9" name="Straight Arrow Connector 29"/>
          <p:cNvCxnSpPr>
            <a:cxnSpLocks noChangeShapeType="1"/>
            <a:endCxn id="70" idx="1"/>
          </p:cNvCxnSpPr>
          <p:nvPr/>
        </p:nvCxnSpPr>
        <p:spPr bwMode="auto">
          <a:xfrm>
            <a:off x="2438400" y="2362200"/>
            <a:ext cx="4145946" cy="1702249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16"/>
          <p:cNvSpPr txBox="1">
            <a:spLocks noChangeArrowheads="1"/>
          </p:cNvSpPr>
          <p:nvPr/>
        </p:nvSpPr>
        <p:spPr bwMode="auto">
          <a:xfrm>
            <a:off x="455040" y="3092299"/>
            <a:ext cx="250912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 dirty="0" smtClean="0">
                <a:solidFill>
                  <a:srgbClr val="8C4F34"/>
                </a:solidFill>
              </a:rPr>
              <a:t>14,741 </a:t>
            </a:r>
            <a:r>
              <a:rPr lang="en-US" sz="1100" dirty="0" smtClean="0"/>
              <a:t>+</a:t>
            </a:r>
            <a:r>
              <a:rPr lang="en-US" sz="1100" i="1" dirty="0" smtClean="0">
                <a:sym typeface="Symbol" pitchFamily="18" charset="2"/>
              </a:rPr>
              <a:t> </a:t>
            </a:r>
            <a:r>
              <a:rPr lang="en-US" sz="1100" dirty="0" smtClean="0">
                <a:solidFill>
                  <a:srgbClr val="8C4F34"/>
                </a:solidFill>
              </a:rPr>
              <a:t>7,103 </a:t>
            </a:r>
            <a:r>
              <a:rPr lang="en-US" sz="1100" dirty="0" smtClean="0"/>
              <a:t>=</a:t>
            </a:r>
            <a:r>
              <a:rPr lang="en-US" sz="1100" dirty="0" smtClean="0">
                <a:solidFill>
                  <a:srgbClr val="8C4F34"/>
                </a:solidFill>
              </a:rPr>
              <a:t> 21,844 </a:t>
            </a:r>
            <a:endParaRPr lang="en-US" sz="1100" dirty="0">
              <a:solidFill>
                <a:srgbClr val="8C4F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0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UoW - Orange">
      <a:dk1>
        <a:sysClr val="windowText" lastClr="000000"/>
      </a:dk1>
      <a:lt1>
        <a:sysClr val="window" lastClr="FFFFFF"/>
      </a:lt1>
      <a:dk2>
        <a:srgbClr val="1F3461"/>
      </a:dk2>
      <a:lt2>
        <a:srgbClr val="EEECE1"/>
      </a:lt2>
      <a:accent1>
        <a:srgbClr val="265272"/>
      </a:accent1>
      <a:accent2>
        <a:srgbClr val="A04C04"/>
      </a:accent2>
      <a:accent3>
        <a:srgbClr val="609725"/>
      </a:accent3>
      <a:accent4>
        <a:srgbClr val="8064A2"/>
      </a:accent4>
      <a:accent5>
        <a:srgbClr val="1E7B66"/>
      </a:accent5>
      <a:accent6>
        <a:srgbClr val="DE6A05"/>
      </a:accent6>
      <a:hlink>
        <a:srgbClr val="0000FF"/>
      </a:hlink>
      <a:folHlink>
        <a:srgbClr val="800080"/>
      </a:folHlink>
    </a:clrScheme>
    <a:fontScheme name="Garamond - Arial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1853</Words>
  <Application>Microsoft Office PowerPoint</Application>
  <PresentationFormat>On-screen Show (4:3)</PresentationFormat>
  <Paragraphs>274</Paragraphs>
  <Slides>27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Understanding Financial Performance</vt:lpstr>
      <vt:lpstr>Measures of Repayment Capacity</vt:lpstr>
      <vt:lpstr>Measures of Repayment Capacity</vt:lpstr>
      <vt:lpstr>Measures of Repayment Capacity</vt:lpstr>
      <vt:lpstr>Measures of Repayment Capacity</vt:lpstr>
      <vt:lpstr>Measures of Repayment Capacity</vt:lpstr>
      <vt:lpstr>Measures of Repayment Capacity</vt:lpstr>
      <vt:lpstr>Measures of Repayment Capacity</vt:lpstr>
      <vt:lpstr>Measures of Repayment Capacity</vt:lpstr>
      <vt:lpstr>Measures of Repayment Capacity</vt:lpstr>
      <vt:lpstr>Measures of Repayment Capacity</vt:lpstr>
      <vt:lpstr>Measures of Repayment Capacity</vt:lpstr>
      <vt:lpstr>Measures of Repayment Capacity</vt:lpstr>
      <vt:lpstr>Measures of Repayment Capacity</vt:lpstr>
      <vt:lpstr>Measures of Repayment Capacity</vt:lpstr>
      <vt:lpstr>Measures of Repayment Capacity</vt:lpstr>
      <vt:lpstr>Measures of Repayment Capacity</vt:lpstr>
      <vt:lpstr>Measures of Repayment Capacity</vt:lpstr>
      <vt:lpstr>Measures of Repayment Capacity</vt:lpstr>
      <vt:lpstr>Measures of Repayment Capacity</vt:lpstr>
      <vt:lpstr>Measures of Repayment Capacity</vt:lpstr>
      <vt:lpstr>Measures of Repayment Capacity</vt:lpstr>
      <vt:lpstr>Measures of Repayment Capacity</vt:lpstr>
      <vt:lpstr>Measures of Repayment Capacity</vt:lpstr>
      <vt:lpstr>Measures of Repayment Capacity</vt:lpstr>
      <vt:lpstr>Measures of Repayment Capacity</vt:lpstr>
      <vt:lpstr>Measures of Repayment Capacity</vt:lpstr>
    </vt:vector>
  </TitlesOfParts>
  <Company>ABG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dsutton</dc:creator>
  <cp:lastModifiedBy>John P. Hewlett</cp:lastModifiedBy>
  <cp:revision>371</cp:revision>
  <dcterms:created xsi:type="dcterms:W3CDTF">2011-06-28T16:29:34Z</dcterms:created>
  <dcterms:modified xsi:type="dcterms:W3CDTF">2012-10-18T15:17:16Z</dcterms:modified>
</cp:coreProperties>
</file>