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1" r:id="rId2"/>
    <p:sldId id="350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52" r:id="rId12"/>
    <p:sldId id="335" r:id="rId13"/>
    <p:sldId id="336" r:id="rId14"/>
    <p:sldId id="338" r:id="rId15"/>
    <p:sldId id="339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rence, Lisa" initials="LL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14" autoAdjust="0"/>
    <p:restoredTop sz="70924" autoAdjust="0"/>
  </p:normalViewPr>
  <p:slideViewPr>
    <p:cSldViewPr>
      <p:cViewPr varScale="1">
        <p:scale>
          <a:sx n="76" d="100"/>
          <a:sy n="76" d="100"/>
        </p:scale>
        <p:origin x="-90" y="-174"/>
      </p:cViewPr>
      <p:guideLst>
        <p:guide orient="horz" pos="1584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F53D-656E-4252-8C18-0BFC22AF0D3B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88CB-ECB5-4715-893E-F55A7117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Getting on Track: Understanding Financial Performance. In this course you will learn how to analyze the health of your business using financial ratios.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next arrow to start at the beginning of the course or click the Menu link to select a lesson from the Main Menu. We recommend that you view the lessons in order the first time through the course.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Individual ratio measurements provide insight into financial performance, but trends in the ratios are even more useful.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trend is a direction or tendency a ratio exhibits after two or more years.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Monitoring trends can provide a warning system if the ratios are worsening or validate the effectiveness of your decisions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actions if the ratios are improving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Erratic financial performance should also be watched as it may indicate a sign of instability due to management problems or other factors.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Monitoring trends can provide a warning system when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performance is worsening so adjustments can be made before ratios go into the moderate or</a:t>
            </a:r>
            <a:b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high risk range.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This allows you to take action to reverse a trend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before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business is at risk.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Also, trend analysis allows you to see the effects of your management decisions and practices on the financial performance of your business. This will make you a better business manager over time. 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Let’s practice analyzing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trends. Review the graphs shown and indicate whether they depict performance that is improving or worsening.</a:t>
            </a:r>
          </a:p>
          <a:p>
            <a:pPr lvl="0">
              <a:spcAft>
                <a:spcPts val="300"/>
              </a:spcAft>
            </a:pP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receive feedback.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 have completed this course. Review the key points on the screen and then click the Next button for additional resources for financial management of your business. 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 course has been produced by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RightRisk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RightRisk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has developed a number of courses to help people learn how to better manage their </a:t>
            </a:r>
            <a:r>
              <a:rPr lang="en-US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ag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businesses. The </a:t>
            </a:r>
            <a:r>
              <a:rPr lang="en-US" sz="10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RightRisk</a:t>
            </a:r>
            <a:r>
              <a:rPr lang="en-US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web site contains other courses and resources for new, beginning, and existing farmers and ranchers.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867400" cy="2362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638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538908" cy="403754"/>
          </a:xfrm>
          <a:prstGeom prst="rect">
            <a:avLst/>
          </a:prstGeom>
          <a:noFill/>
        </p:spPr>
      </p:pic>
      <p:pic>
        <p:nvPicPr>
          <p:cNvPr id="102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442" y="5867400"/>
            <a:ext cx="968158" cy="842602"/>
          </a:xfrm>
          <a:prstGeom prst="rect">
            <a:avLst/>
          </a:prstGeom>
          <a:noFill/>
        </p:spPr>
      </p:pic>
      <p:pic>
        <p:nvPicPr>
          <p:cNvPr id="102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54" y="6345446"/>
            <a:ext cx="1718734" cy="436354"/>
          </a:xfrm>
          <a:prstGeom prst="rect">
            <a:avLst/>
          </a:prstGeom>
          <a:noFill/>
        </p:spPr>
      </p:pic>
      <p:pic>
        <p:nvPicPr>
          <p:cNvPr id="102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" y="6324600"/>
            <a:ext cx="1761067" cy="457877"/>
          </a:xfrm>
          <a:prstGeom prst="rect">
            <a:avLst/>
          </a:prstGeom>
          <a:noFill/>
        </p:spPr>
      </p:pic>
      <p:pic>
        <p:nvPicPr>
          <p:cNvPr id="103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7310" y="5867400"/>
            <a:ext cx="819630" cy="372797"/>
          </a:xfrm>
          <a:prstGeom prst="rect">
            <a:avLst/>
          </a:prstGeom>
          <a:noFill/>
        </p:spPr>
      </p:pic>
      <p:pic>
        <p:nvPicPr>
          <p:cNvPr id="103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009" y="5836885"/>
            <a:ext cx="1066800" cy="41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University of Wyoming\UOW11RW08e - Understanding Financial Performance\PowerPoint ILT\Content with Famil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6349863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420" y="6336343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7417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453" y="6346644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6" y="6300552"/>
            <a:ext cx="497896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Se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229600" cy="2514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13716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5280246"/>
            <a:ext cx="1276383" cy="334877"/>
          </a:xfrm>
          <a:prstGeom prst="rect">
            <a:avLst/>
          </a:prstGeom>
          <a:noFill/>
        </p:spPr>
      </p:pic>
      <p:pic>
        <p:nvPicPr>
          <p:cNvPr id="12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3551" y="5266726"/>
            <a:ext cx="1425538" cy="361917"/>
          </a:xfrm>
          <a:prstGeom prst="rect">
            <a:avLst/>
          </a:prstGeom>
          <a:noFill/>
        </p:spPr>
      </p:pic>
      <p:pic>
        <p:nvPicPr>
          <p:cNvPr id="13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460647" cy="379768"/>
          </a:xfrm>
          <a:prstGeom prst="rect">
            <a:avLst/>
          </a:prstGeom>
          <a:noFill/>
        </p:spPr>
      </p:pic>
      <p:pic>
        <p:nvPicPr>
          <p:cNvPr id="14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49" y="5293083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5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07" y="5277027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759" y="5178602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Content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6962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D9D60E-C64D-40C9-9114-BEEC83CC599C}" type="slidenum">
              <a:rPr lang="en-US" sz="1400" smtClean="0">
                <a:solidFill>
                  <a:schemeClr val="bg2"/>
                </a:solidFill>
              </a:rPr>
              <a:pPr algn="r"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3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62125" y="6323013"/>
            <a:ext cx="127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6248400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400" y="6296025"/>
            <a:ext cx="1425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327775"/>
            <a:ext cx="14605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6307138"/>
            <a:ext cx="885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risk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Financial Performance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DE6A05"/>
                </a:solidFill>
              </a:rPr>
              <a:t>on</a:t>
            </a:r>
            <a:r>
              <a:rPr lang="en-US" dirty="0" smtClean="0"/>
              <a:t> Track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Authors: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odney L. Sharp, John P. Hewlett, Jeffrey E.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Tranel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85" y="2320276"/>
            <a:ext cx="4967248" cy="3699524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3422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48" y="2344613"/>
            <a:ext cx="4598987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13841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40" y="2320276"/>
            <a:ext cx="4972737" cy="3699524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15303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64" y="2344613"/>
            <a:ext cx="4598987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744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71" y="2320276"/>
            <a:ext cx="4959275" cy="3699524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41881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28" y="2320276"/>
            <a:ext cx="4561762" cy="3699524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65610" y="57912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23" y="2320276"/>
            <a:ext cx="4906572" cy="3699524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65610" y="57912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28" y="2320276"/>
            <a:ext cx="4598987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43600" y="57150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8229600" cy="48466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A04C04"/>
                </a:solidFill>
              </a:rPr>
              <a:t>Key Points to Remember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900" b="0" dirty="0"/>
              <a:t>The financial health of a business is measured by </a:t>
            </a:r>
            <a:r>
              <a:rPr lang="en-US" sz="1900" b="0" dirty="0" smtClean="0"/>
              <a:t>looking</a:t>
            </a:r>
            <a:br>
              <a:rPr lang="en-US" sz="1900" b="0" dirty="0" smtClean="0"/>
            </a:br>
            <a:r>
              <a:rPr lang="en-US" sz="1900" b="0" dirty="0" smtClean="0"/>
              <a:t>at </a:t>
            </a:r>
            <a:r>
              <a:rPr lang="en-US" sz="1900" b="0" dirty="0"/>
              <a:t>liquidity, solvency, profitability, financial efficiency, and repayment capacity.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900" b="0" dirty="0"/>
              <a:t>Values in your financial records and statements can be </a:t>
            </a:r>
            <a:r>
              <a:rPr lang="en-US" sz="1900" b="0" dirty="0" smtClean="0"/>
              <a:t>used</a:t>
            </a:r>
            <a:br>
              <a:rPr lang="en-US" sz="1900" b="0" dirty="0" smtClean="0"/>
            </a:br>
            <a:r>
              <a:rPr lang="en-US" sz="1900" b="0" dirty="0" smtClean="0"/>
              <a:t>to </a:t>
            </a:r>
            <a:r>
              <a:rPr lang="en-US" sz="1900" b="0" dirty="0"/>
              <a:t>calculate financial ratios measured in these five areas.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900" b="0" dirty="0"/>
              <a:t>The results of financial ratio calculations are most useful when compared to industry benchmarks or historical values.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900" b="0" dirty="0"/>
              <a:t>If you monitor financial ratios over a period of years, </a:t>
            </a:r>
            <a:r>
              <a:rPr lang="en-US" sz="1900" b="0" dirty="0" smtClean="0"/>
              <a:t>you</a:t>
            </a:r>
            <a:br>
              <a:rPr lang="en-US" sz="1900" b="0" dirty="0" smtClean="0"/>
            </a:br>
            <a:r>
              <a:rPr lang="en-US" sz="1900" b="0" dirty="0" smtClean="0"/>
              <a:t>can </a:t>
            </a:r>
            <a:r>
              <a:rPr lang="en-US" sz="1900" b="0" dirty="0"/>
              <a:t>begin to identify financial trends in your business.</a:t>
            </a:r>
          </a:p>
          <a:p>
            <a:pPr marL="171450" indent="-171450">
              <a:spcAft>
                <a:spcPts val="600"/>
              </a:spcAft>
              <a:defRPr/>
            </a:pPr>
            <a:r>
              <a:rPr lang="en-US" sz="1900" b="0" dirty="0"/>
              <a:t>Performing this type of financial analysis can help </a:t>
            </a:r>
            <a:r>
              <a:rPr lang="en-US" sz="1900" b="0" dirty="0" smtClean="0"/>
              <a:t>you</a:t>
            </a:r>
            <a:br>
              <a:rPr lang="en-US" sz="1900" b="0" dirty="0" smtClean="0"/>
            </a:br>
            <a:r>
              <a:rPr lang="en-US" sz="1900" b="0" dirty="0" smtClean="0"/>
              <a:t>make </a:t>
            </a:r>
            <a:r>
              <a:rPr lang="en-US" sz="1900" b="0" dirty="0"/>
              <a:t>better decisions and become a better </a:t>
            </a:r>
            <a:r>
              <a:rPr lang="en-US" sz="1900" b="0" dirty="0" smtClean="0"/>
              <a:t>manager</a:t>
            </a:r>
            <a:br>
              <a:rPr lang="en-US" sz="1900" b="0" dirty="0" smtClean="0"/>
            </a:br>
            <a:r>
              <a:rPr lang="en-US" sz="1900" b="0" dirty="0" smtClean="0"/>
              <a:t>of your business</a:t>
            </a:r>
            <a:r>
              <a:rPr lang="en-US" sz="1900" b="0" dirty="0"/>
              <a:t>.</a:t>
            </a:r>
            <a:endParaRPr lang="en-US" sz="1900" b="0" i="1" dirty="0"/>
          </a:p>
        </p:txBody>
      </p:sp>
    </p:spTree>
    <p:extLst>
      <p:ext uri="{BB962C8B-B14F-4D97-AF65-F5344CB8AC3E}">
        <p14:creationId xmlns:p14="http://schemas.microsoft.com/office/powerpoint/2010/main" val="39070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Additional Resources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0" dirty="0"/>
              <a:t>Other </a:t>
            </a:r>
            <a:r>
              <a:rPr lang="en-US" sz="1600" b="0" dirty="0" err="1"/>
              <a:t>RightRisk</a:t>
            </a:r>
            <a:r>
              <a:rPr lang="en-US" sz="1600" b="0" dirty="0"/>
              <a:t> courses that may be helpful to you include: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/>
              <a:t>Feasibility of Alternative Rural Enterprises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/>
              <a:t>Taxes for Agricultural Enterprises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/>
              <a:t>Getting on Track: Better Management Through Basic Ag Records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/>
              <a:t>Getting on Track: Better Management Through Basic Financial Statements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600" b="0" dirty="0"/>
              <a:t>You can access the </a:t>
            </a:r>
            <a:r>
              <a:rPr lang="en-US" sz="1600" b="0" dirty="0" err="1"/>
              <a:t>RightRisk</a:t>
            </a:r>
            <a:r>
              <a:rPr lang="en-US" sz="1600" b="0" dirty="0"/>
              <a:t> web site at </a:t>
            </a:r>
            <a:r>
              <a:rPr lang="en-US" sz="1600" b="0" dirty="0" err="1">
                <a:hlinkClick r:id="rId3"/>
              </a:rPr>
              <a:t>www.rightrisk.org</a:t>
            </a:r>
            <a:r>
              <a:rPr lang="en-US" sz="1600" b="0" dirty="0"/>
              <a:t>.</a:t>
            </a:r>
          </a:p>
          <a:p>
            <a:endParaRPr lang="en-US" sz="1600" b="0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R2Logo.tif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62487"/>
            <a:ext cx="405072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" y="3801207"/>
            <a:ext cx="5238096" cy="236190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A04C04"/>
                </a:solidFill>
              </a:rPr>
              <a:t>Trend </a:t>
            </a:r>
            <a:r>
              <a:rPr lang="en-US" dirty="0">
                <a:solidFill>
                  <a:srgbClr val="A04C04"/>
                </a:solidFill>
              </a:rPr>
              <a:t>Analysis</a:t>
            </a:r>
          </a:p>
          <a:p>
            <a:endParaRPr lang="en-US" b="0" i="1" dirty="0"/>
          </a:p>
          <a:p>
            <a:endParaRPr lang="en-US" dirty="0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835275" y="2227003"/>
            <a:ext cx="2420113" cy="4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40" name="Rounded Rectangular Callout 12"/>
          <p:cNvSpPr>
            <a:spLocks noChangeArrowheads="1"/>
          </p:cNvSpPr>
          <p:nvPr/>
        </p:nvSpPr>
        <p:spPr bwMode="auto">
          <a:xfrm>
            <a:off x="983726" y="2362200"/>
            <a:ext cx="5493274" cy="1771939"/>
          </a:xfrm>
          <a:custGeom>
            <a:avLst/>
            <a:gdLst>
              <a:gd name="connsiteX0" fmla="*/ 0 w 5493274"/>
              <a:gd name="connsiteY0" fmla="*/ 258811 h 1552834"/>
              <a:gd name="connsiteX1" fmla="*/ 258811 w 5493274"/>
              <a:gd name="connsiteY1" fmla="*/ 0 h 1552834"/>
              <a:gd name="connsiteX2" fmla="*/ 915546 w 5493274"/>
              <a:gd name="connsiteY2" fmla="*/ 0 h 1552834"/>
              <a:gd name="connsiteX3" fmla="*/ 915546 w 5493274"/>
              <a:gd name="connsiteY3" fmla="*/ 0 h 1552834"/>
              <a:gd name="connsiteX4" fmla="*/ 2288864 w 5493274"/>
              <a:gd name="connsiteY4" fmla="*/ 0 h 1552834"/>
              <a:gd name="connsiteX5" fmla="*/ 5234463 w 5493274"/>
              <a:gd name="connsiteY5" fmla="*/ 0 h 1552834"/>
              <a:gd name="connsiteX6" fmla="*/ 5493274 w 5493274"/>
              <a:gd name="connsiteY6" fmla="*/ 258811 h 1552834"/>
              <a:gd name="connsiteX7" fmla="*/ 5493274 w 5493274"/>
              <a:gd name="connsiteY7" fmla="*/ 905820 h 1552834"/>
              <a:gd name="connsiteX8" fmla="*/ 5493274 w 5493274"/>
              <a:gd name="connsiteY8" fmla="*/ 905820 h 1552834"/>
              <a:gd name="connsiteX9" fmla="*/ 5493274 w 5493274"/>
              <a:gd name="connsiteY9" fmla="*/ 1294028 h 1552834"/>
              <a:gd name="connsiteX10" fmla="*/ 5493274 w 5493274"/>
              <a:gd name="connsiteY10" fmla="*/ 1294023 h 1552834"/>
              <a:gd name="connsiteX11" fmla="*/ 5234463 w 5493274"/>
              <a:gd name="connsiteY11" fmla="*/ 1552834 h 1552834"/>
              <a:gd name="connsiteX12" fmla="*/ 2288864 w 5493274"/>
              <a:gd name="connsiteY12" fmla="*/ 1552834 h 1552834"/>
              <a:gd name="connsiteX13" fmla="*/ 463687 w 5493274"/>
              <a:gd name="connsiteY13" fmla="*/ 2265911 h 1552834"/>
              <a:gd name="connsiteX14" fmla="*/ 915546 w 5493274"/>
              <a:gd name="connsiteY14" fmla="*/ 1552834 h 1552834"/>
              <a:gd name="connsiteX15" fmla="*/ 258811 w 5493274"/>
              <a:gd name="connsiteY15" fmla="*/ 1552834 h 1552834"/>
              <a:gd name="connsiteX16" fmla="*/ 0 w 5493274"/>
              <a:gd name="connsiteY16" fmla="*/ 1294023 h 1552834"/>
              <a:gd name="connsiteX17" fmla="*/ 0 w 5493274"/>
              <a:gd name="connsiteY17" fmla="*/ 1294028 h 1552834"/>
              <a:gd name="connsiteX18" fmla="*/ 0 w 5493274"/>
              <a:gd name="connsiteY18" fmla="*/ 905820 h 1552834"/>
              <a:gd name="connsiteX19" fmla="*/ 0 w 5493274"/>
              <a:gd name="connsiteY19" fmla="*/ 905820 h 1552834"/>
              <a:gd name="connsiteX20" fmla="*/ 0 w 5493274"/>
              <a:gd name="connsiteY20" fmla="*/ 258811 h 1552834"/>
              <a:gd name="connsiteX0" fmla="*/ 0 w 5493274"/>
              <a:gd name="connsiteY0" fmla="*/ 258811 h 2265911"/>
              <a:gd name="connsiteX1" fmla="*/ 258811 w 5493274"/>
              <a:gd name="connsiteY1" fmla="*/ 0 h 2265911"/>
              <a:gd name="connsiteX2" fmla="*/ 915546 w 5493274"/>
              <a:gd name="connsiteY2" fmla="*/ 0 h 2265911"/>
              <a:gd name="connsiteX3" fmla="*/ 915546 w 5493274"/>
              <a:gd name="connsiteY3" fmla="*/ 0 h 2265911"/>
              <a:gd name="connsiteX4" fmla="*/ 2288864 w 5493274"/>
              <a:gd name="connsiteY4" fmla="*/ 0 h 2265911"/>
              <a:gd name="connsiteX5" fmla="*/ 5234463 w 5493274"/>
              <a:gd name="connsiteY5" fmla="*/ 0 h 2265911"/>
              <a:gd name="connsiteX6" fmla="*/ 5493274 w 5493274"/>
              <a:gd name="connsiteY6" fmla="*/ 258811 h 2265911"/>
              <a:gd name="connsiteX7" fmla="*/ 5493274 w 5493274"/>
              <a:gd name="connsiteY7" fmla="*/ 905820 h 2265911"/>
              <a:gd name="connsiteX8" fmla="*/ 5493274 w 5493274"/>
              <a:gd name="connsiteY8" fmla="*/ 905820 h 2265911"/>
              <a:gd name="connsiteX9" fmla="*/ 5493274 w 5493274"/>
              <a:gd name="connsiteY9" fmla="*/ 1294028 h 2265911"/>
              <a:gd name="connsiteX10" fmla="*/ 5493274 w 5493274"/>
              <a:gd name="connsiteY10" fmla="*/ 1294023 h 2265911"/>
              <a:gd name="connsiteX11" fmla="*/ 5234463 w 5493274"/>
              <a:gd name="connsiteY11" fmla="*/ 1552834 h 2265911"/>
              <a:gd name="connsiteX12" fmla="*/ 1650235 w 5493274"/>
              <a:gd name="connsiteY12" fmla="*/ 1538320 h 2265911"/>
              <a:gd name="connsiteX13" fmla="*/ 463687 w 5493274"/>
              <a:gd name="connsiteY13" fmla="*/ 2265911 h 2265911"/>
              <a:gd name="connsiteX14" fmla="*/ 915546 w 5493274"/>
              <a:gd name="connsiteY14" fmla="*/ 1552834 h 2265911"/>
              <a:gd name="connsiteX15" fmla="*/ 258811 w 5493274"/>
              <a:gd name="connsiteY15" fmla="*/ 1552834 h 2265911"/>
              <a:gd name="connsiteX16" fmla="*/ 0 w 5493274"/>
              <a:gd name="connsiteY16" fmla="*/ 1294023 h 2265911"/>
              <a:gd name="connsiteX17" fmla="*/ 0 w 5493274"/>
              <a:gd name="connsiteY17" fmla="*/ 1294028 h 2265911"/>
              <a:gd name="connsiteX18" fmla="*/ 0 w 5493274"/>
              <a:gd name="connsiteY18" fmla="*/ 905820 h 2265911"/>
              <a:gd name="connsiteX19" fmla="*/ 0 w 5493274"/>
              <a:gd name="connsiteY19" fmla="*/ 905820 h 2265911"/>
              <a:gd name="connsiteX20" fmla="*/ 0 w 5493274"/>
              <a:gd name="connsiteY20" fmla="*/ 258811 h 22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3274" h="2265911">
                <a:moveTo>
                  <a:pt x="0" y="258811"/>
                </a:moveTo>
                <a:cubicBezTo>
                  <a:pt x="0" y="115874"/>
                  <a:pt x="115874" y="0"/>
                  <a:pt x="258811" y="0"/>
                </a:cubicBezTo>
                <a:lnTo>
                  <a:pt x="915546" y="0"/>
                </a:lnTo>
                <a:lnTo>
                  <a:pt x="915546" y="0"/>
                </a:lnTo>
                <a:lnTo>
                  <a:pt x="2288864" y="0"/>
                </a:lnTo>
                <a:lnTo>
                  <a:pt x="5234463" y="0"/>
                </a:lnTo>
                <a:cubicBezTo>
                  <a:pt x="5377400" y="0"/>
                  <a:pt x="5493274" y="115874"/>
                  <a:pt x="5493274" y="258811"/>
                </a:cubicBezTo>
                <a:lnTo>
                  <a:pt x="5493274" y="905820"/>
                </a:lnTo>
                <a:lnTo>
                  <a:pt x="5493274" y="905820"/>
                </a:lnTo>
                <a:lnTo>
                  <a:pt x="5493274" y="1294028"/>
                </a:lnTo>
                <a:lnTo>
                  <a:pt x="5493274" y="1294023"/>
                </a:lnTo>
                <a:cubicBezTo>
                  <a:pt x="5493274" y="1436960"/>
                  <a:pt x="5377400" y="1552834"/>
                  <a:pt x="5234463" y="1552834"/>
                </a:cubicBezTo>
                <a:lnTo>
                  <a:pt x="1650235" y="1538320"/>
                </a:lnTo>
                <a:lnTo>
                  <a:pt x="463687" y="2265911"/>
                </a:lnTo>
                <a:lnTo>
                  <a:pt x="915546" y="1552834"/>
                </a:lnTo>
                <a:lnTo>
                  <a:pt x="258811" y="1552834"/>
                </a:lnTo>
                <a:cubicBezTo>
                  <a:pt x="115874" y="1552834"/>
                  <a:pt x="0" y="1436960"/>
                  <a:pt x="0" y="1294023"/>
                </a:cubicBezTo>
                <a:lnTo>
                  <a:pt x="0" y="1294028"/>
                </a:lnTo>
                <a:lnTo>
                  <a:pt x="0" y="905820"/>
                </a:lnTo>
                <a:lnTo>
                  <a:pt x="0" y="905820"/>
                </a:lnTo>
                <a:lnTo>
                  <a:pt x="0" y="258811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blurRad="177800" sx="99000" sy="99000" algn="ctr" rotWithShape="0">
              <a:prstClr val="black">
                <a:alpha val="42000"/>
              </a:prstClr>
            </a:outerShdw>
          </a:effectLst>
        </p:spPr>
        <p:txBody>
          <a:bodyPr/>
          <a:lstStyle/>
          <a:p>
            <a:r>
              <a:rPr lang="en-US" sz="1600" dirty="0"/>
              <a:t>I’m glad that we took the time to do some financial analysis. I learned a lot about how the business is performing that I didn’t realize before and we now have a plan for how to improve our performance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8484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A04C04"/>
                </a:solidFill>
              </a:rPr>
              <a:t>Trend </a:t>
            </a:r>
            <a:r>
              <a:rPr lang="en-US" dirty="0">
                <a:solidFill>
                  <a:srgbClr val="A04C04"/>
                </a:solidFill>
              </a:rPr>
              <a:t>Analysis</a:t>
            </a:r>
          </a:p>
          <a:p>
            <a:endParaRPr lang="en-US" b="0" i="1" dirty="0"/>
          </a:p>
          <a:p>
            <a:endParaRPr lang="en-US" dirty="0"/>
          </a:p>
        </p:txBody>
      </p:sp>
      <p:sp>
        <p:nvSpPr>
          <p:cNvPr id="28" name="Rounded Rectangular Callout 12"/>
          <p:cNvSpPr>
            <a:spLocks noChangeArrowheads="1"/>
          </p:cNvSpPr>
          <p:nvPr/>
        </p:nvSpPr>
        <p:spPr bwMode="auto">
          <a:xfrm>
            <a:off x="304800" y="2817813"/>
            <a:ext cx="4419600" cy="915987"/>
          </a:xfrm>
          <a:prstGeom prst="wedgeRoundRectCallout">
            <a:avLst>
              <a:gd name="adj1" fmla="val 3312"/>
              <a:gd name="adj2" fmla="val 93117"/>
              <a:gd name="adj3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blurRad="177800" sx="99000" sy="99000" algn="ctr" rotWithShape="0">
              <a:prstClr val="black">
                <a:alpha val="42000"/>
              </a:prstClr>
            </a:outerShdw>
          </a:effectLst>
        </p:spPr>
        <p:txBody>
          <a:bodyPr/>
          <a:lstStyle/>
          <a:p>
            <a:r>
              <a:rPr lang="en-US" sz="1600" dirty="0"/>
              <a:t>I agree, but I am wondering how we will know if the actions we take to improve our financial performance actually work.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" y="3801207"/>
            <a:ext cx="5238096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A04C04"/>
                </a:solidFill>
              </a:rPr>
              <a:t>Trend </a:t>
            </a:r>
            <a:r>
              <a:rPr lang="en-US" dirty="0">
                <a:solidFill>
                  <a:srgbClr val="A04C04"/>
                </a:solidFill>
              </a:rPr>
              <a:t>Analysis</a:t>
            </a:r>
          </a:p>
          <a:p>
            <a:endParaRPr lang="en-US" b="0" i="1" dirty="0"/>
          </a:p>
          <a:p>
            <a:endParaRPr lang="en-US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835275" y="2227003"/>
            <a:ext cx="2420113" cy="4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21" name="Rounded Rectangular Callout 12"/>
          <p:cNvSpPr>
            <a:spLocks noChangeArrowheads="1"/>
          </p:cNvSpPr>
          <p:nvPr/>
        </p:nvSpPr>
        <p:spPr bwMode="auto">
          <a:xfrm>
            <a:off x="1316277" y="2505075"/>
            <a:ext cx="4703523" cy="1381125"/>
          </a:xfrm>
          <a:custGeom>
            <a:avLst/>
            <a:gdLst>
              <a:gd name="connsiteX0" fmla="*/ 0 w 5008323"/>
              <a:gd name="connsiteY0" fmla="*/ 207173 h 1243012"/>
              <a:gd name="connsiteX1" fmla="*/ 207173 w 5008323"/>
              <a:gd name="connsiteY1" fmla="*/ 0 h 1243012"/>
              <a:gd name="connsiteX2" fmla="*/ 2921522 w 5008323"/>
              <a:gd name="connsiteY2" fmla="*/ 0 h 1243012"/>
              <a:gd name="connsiteX3" fmla="*/ 2921522 w 5008323"/>
              <a:gd name="connsiteY3" fmla="*/ 0 h 1243012"/>
              <a:gd name="connsiteX4" fmla="*/ 4173603 w 5008323"/>
              <a:gd name="connsiteY4" fmla="*/ 0 h 1243012"/>
              <a:gd name="connsiteX5" fmla="*/ 4801150 w 5008323"/>
              <a:gd name="connsiteY5" fmla="*/ 0 h 1243012"/>
              <a:gd name="connsiteX6" fmla="*/ 5008323 w 5008323"/>
              <a:gd name="connsiteY6" fmla="*/ 207173 h 1243012"/>
              <a:gd name="connsiteX7" fmla="*/ 5008323 w 5008323"/>
              <a:gd name="connsiteY7" fmla="*/ 725090 h 1243012"/>
              <a:gd name="connsiteX8" fmla="*/ 5008323 w 5008323"/>
              <a:gd name="connsiteY8" fmla="*/ 725090 h 1243012"/>
              <a:gd name="connsiteX9" fmla="*/ 5008323 w 5008323"/>
              <a:gd name="connsiteY9" fmla="*/ 1035843 h 1243012"/>
              <a:gd name="connsiteX10" fmla="*/ 5008323 w 5008323"/>
              <a:gd name="connsiteY10" fmla="*/ 1035839 h 1243012"/>
              <a:gd name="connsiteX11" fmla="*/ 4801150 w 5008323"/>
              <a:gd name="connsiteY11" fmla="*/ 1243012 h 1243012"/>
              <a:gd name="connsiteX12" fmla="*/ 4173603 w 5008323"/>
              <a:gd name="connsiteY12" fmla="*/ 1243012 h 1243012"/>
              <a:gd name="connsiteX13" fmla="*/ 3636694 w 5008323"/>
              <a:gd name="connsiteY13" fmla="*/ 1726593 h 1243012"/>
              <a:gd name="connsiteX14" fmla="*/ 2921522 w 5008323"/>
              <a:gd name="connsiteY14" fmla="*/ 1243012 h 1243012"/>
              <a:gd name="connsiteX15" fmla="*/ 207173 w 5008323"/>
              <a:gd name="connsiteY15" fmla="*/ 1243012 h 1243012"/>
              <a:gd name="connsiteX16" fmla="*/ 0 w 5008323"/>
              <a:gd name="connsiteY16" fmla="*/ 1035839 h 1243012"/>
              <a:gd name="connsiteX17" fmla="*/ 0 w 5008323"/>
              <a:gd name="connsiteY17" fmla="*/ 1035843 h 1243012"/>
              <a:gd name="connsiteX18" fmla="*/ 0 w 5008323"/>
              <a:gd name="connsiteY18" fmla="*/ 725090 h 1243012"/>
              <a:gd name="connsiteX19" fmla="*/ 0 w 5008323"/>
              <a:gd name="connsiteY19" fmla="*/ 725090 h 1243012"/>
              <a:gd name="connsiteX20" fmla="*/ 0 w 5008323"/>
              <a:gd name="connsiteY20" fmla="*/ 207173 h 1243012"/>
              <a:gd name="connsiteX0" fmla="*/ 0 w 5008323"/>
              <a:gd name="connsiteY0" fmla="*/ 207173 h 1726593"/>
              <a:gd name="connsiteX1" fmla="*/ 207173 w 5008323"/>
              <a:gd name="connsiteY1" fmla="*/ 0 h 1726593"/>
              <a:gd name="connsiteX2" fmla="*/ 2921522 w 5008323"/>
              <a:gd name="connsiteY2" fmla="*/ 0 h 1726593"/>
              <a:gd name="connsiteX3" fmla="*/ 2921522 w 5008323"/>
              <a:gd name="connsiteY3" fmla="*/ 0 h 1726593"/>
              <a:gd name="connsiteX4" fmla="*/ 4173603 w 5008323"/>
              <a:gd name="connsiteY4" fmla="*/ 0 h 1726593"/>
              <a:gd name="connsiteX5" fmla="*/ 4801150 w 5008323"/>
              <a:gd name="connsiteY5" fmla="*/ 0 h 1726593"/>
              <a:gd name="connsiteX6" fmla="*/ 5008323 w 5008323"/>
              <a:gd name="connsiteY6" fmla="*/ 207173 h 1726593"/>
              <a:gd name="connsiteX7" fmla="*/ 5008323 w 5008323"/>
              <a:gd name="connsiteY7" fmla="*/ 725090 h 1726593"/>
              <a:gd name="connsiteX8" fmla="*/ 5008323 w 5008323"/>
              <a:gd name="connsiteY8" fmla="*/ 725090 h 1726593"/>
              <a:gd name="connsiteX9" fmla="*/ 5008323 w 5008323"/>
              <a:gd name="connsiteY9" fmla="*/ 1035843 h 1726593"/>
              <a:gd name="connsiteX10" fmla="*/ 5008323 w 5008323"/>
              <a:gd name="connsiteY10" fmla="*/ 1035839 h 1726593"/>
              <a:gd name="connsiteX11" fmla="*/ 4801150 w 5008323"/>
              <a:gd name="connsiteY11" fmla="*/ 1243012 h 1726593"/>
              <a:gd name="connsiteX12" fmla="*/ 4173603 w 5008323"/>
              <a:gd name="connsiteY12" fmla="*/ 1243012 h 1726593"/>
              <a:gd name="connsiteX13" fmla="*/ 3636694 w 5008323"/>
              <a:gd name="connsiteY13" fmla="*/ 1726593 h 1726593"/>
              <a:gd name="connsiteX14" fmla="*/ 3458550 w 5008323"/>
              <a:gd name="connsiteY14" fmla="*/ 1257527 h 1726593"/>
              <a:gd name="connsiteX15" fmla="*/ 207173 w 5008323"/>
              <a:gd name="connsiteY15" fmla="*/ 1243012 h 1726593"/>
              <a:gd name="connsiteX16" fmla="*/ 0 w 5008323"/>
              <a:gd name="connsiteY16" fmla="*/ 1035839 h 1726593"/>
              <a:gd name="connsiteX17" fmla="*/ 0 w 5008323"/>
              <a:gd name="connsiteY17" fmla="*/ 1035843 h 1726593"/>
              <a:gd name="connsiteX18" fmla="*/ 0 w 5008323"/>
              <a:gd name="connsiteY18" fmla="*/ 725090 h 1726593"/>
              <a:gd name="connsiteX19" fmla="*/ 0 w 5008323"/>
              <a:gd name="connsiteY19" fmla="*/ 725090 h 1726593"/>
              <a:gd name="connsiteX20" fmla="*/ 0 w 5008323"/>
              <a:gd name="connsiteY20" fmla="*/ 207173 h 1726593"/>
              <a:gd name="connsiteX0" fmla="*/ 0 w 5008323"/>
              <a:gd name="connsiteY0" fmla="*/ 207173 h 1645357"/>
              <a:gd name="connsiteX1" fmla="*/ 207173 w 5008323"/>
              <a:gd name="connsiteY1" fmla="*/ 0 h 1645357"/>
              <a:gd name="connsiteX2" fmla="*/ 2921522 w 5008323"/>
              <a:gd name="connsiteY2" fmla="*/ 0 h 1645357"/>
              <a:gd name="connsiteX3" fmla="*/ 2921522 w 5008323"/>
              <a:gd name="connsiteY3" fmla="*/ 0 h 1645357"/>
              <a:gd name="connsiteX4" fmla="*/ 4173603 w 5008323"/>
              <a:gd name="connsiteY4" fmla="*/ 0 h 1645357"/>
              <a:gd name="connsiteX5" fmla="*/ 4801150 w 5008323"/>
              <a:gd name="connsiteY5" fmla="*/ 0 h 1645357"/>
              <a:gd name="connsiteX6" fmla="*/ 5008323 w 5008323"/>
              <a:gd name="connsiteY6" fmla="*/ 207173 h 1645357"/>
              <a:gd name="connsiteX7" fmla="*/ 5008323 w 5008323"/>
              <a:gd name="connsiteY7" fmla="*/ 725090 h 1645357"/>
              <a:gd name="connsiteX8" fmla="*/ 5008323 w 5008323"/>
              <a:gd name="connsiteY8" fmla="*/ 725090 h 1645357"/>
              <a:gd name="connsiteX9" fmla="*/ 5008323 w 5008323"/>
              <a:gd name="connsiteY9" fmla="*/ 1035843 h 1645357"/>
              <a:gd name="connsiteX10" fmla="*/ 5008323 w 5008323"/>
              <a:gd name="connsiteY10" fmla="*/ 1035839 h 1645357"/>
              <a:gd name="connsiteX11" fmla="*/ 4801150 w 5008323"/>
              <a:gd name="connsiteY11" fmla="*/ 1243012 h 1645357"/>
              <a:gd name="connsiteX12" fmla="*/ 4173603 w 5008323"/>
              <a:gd name="connsiteY12" fmla="*/ 1243012 h 1645357"/>
              <a:gd name="connsiteX13" fmla="*/ 3230294 w 5008323"/>
              <a:gd name="connsiteY13" fmla="*/ 1645357 h 1645357"/>
              <a:gd name="connsiteX14" fmla="*/ 3458550 w 5008323"/>
              <a:gd name="connsiteY14" fmla="*/ 1257527 h 1645357"/>
              <a:gd name="connsiteX15" fmla="*/ 207173 w 5008323"/>
              <a:gd name="connsiteY15" fmla="*/ 1243012 h 1645357"/>
              <a:gd name="connsiteX16" fmla="*/ 0 w 5008323"/>
              <a:gd name="connsiteY16" fmla="*/ 1035839 h 1645357"/>
              <a:gd name="connsiteX17" fmla="*/ 0 w 5008323"/>
              <a:gd name="connsiteY17" fmla="*/ 1035843 h 1645357"/>
              <a:gd name="connsiteX18" fmla="*/ 0 w 5008323"/>
              <a:gd name="connsiteY18" fmla="*/ 725090 h 1645357"/>
              <a:gd name="connsiteX19" fmla="*/ 0 w 5008323"/>
              <a:gd name="connsiteY19" fmla="*/ 725090 h 1645357"/>
              <a:gd name="connsiteX20" fmla="*/ 0 w 5008323"/>
              <a:gd name="connsiteY20" fmla="*/ 207173 h 164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8323" h="1645357">
                <a:moveTo>
                  <a:pt x="0" y="207173"/>
                </a:moveTo>
                <a:cubicBezTo>
                  <a:pt x="0" y="92755"/>
                  <a:pt x="92755" y="0"/>
                  <a:pt x="207173" y="0"/>
                </a:cubicBezTo>
                <a:lnTo>
                  <a:pt x="2921522" y="0"/>
                </a:lnTo>
                <a:lnTo>
                  <a:pt x="2921522" y="0"/>
                </a:lnTo>
                <a:lnTo>
                  <a:pt x="4173603" y="0"/>
                </a:lnTo>
                <a:lnTo>
                  <a:pt x="4801150" y="0"/>
                </a:lnTo>
                <a:cubicBezTo>
                  <a:pt x="4915568" y="0"/>
                  <a:pt x="5008323" y="92755"/>
                  <a:pt x="5008323" y="207173"/>
                </a:cubicBezTo>
                <a:lnTo>
                  <a:pt x="5008323" y="725090"/>
                </a:lnTo>
                <a:lnTo>
                  <a:pt x="5008323" y="725090"/>
                </a:lnTo>
                <a:lnTo>
                  <a:pt x="5008323" y="1035843"/>
                </a:lnTo>
                <a:lnTo>
                  <a:pt x="5008323" y="1035839"/>
                </a:lnTo>
                <a:cubicBezTo>
                  <a:pt x="5008323" y="1150257"/>
                  <a:pt x="4915568" y="1243012"/>
                  <a:pt x="4801150" y="1243012"/>
                </a:cubicBezTo>
                <a:lnTo>
                  <a:pt x="4173603" y="1243012"/>
                </a:lnTo>
                <a:lnTo>
                  <a:pt x="3230294" y="1645357"/>
                </a:lnTo>
                <a:lnTo>
                  <a:pt x="3458550" y="1257527"/>
                </a:lnTo>
                <a:lnTo>
                  <a:pt x="207173" y="1243012"/>
                </a:lnTo>
                <a:cubicBezTo>
                  <a:pt x="92755" y="1243012"/>
                  <a:pt x="0" y="1150257"/>
                  <a:pt x="0" y="1035839"/>
                </a:cubicBezTo>
                <a:lnTo>
                  <a:pt x="0" y="1035843"/>
                </a:lnTo>
                <a:lnTo>
                  <a:pt x="0" y="725090"/>
                </a:lnTo>
                <a:lnTo>
                  <a:pt x="0" y="725090"/>
                </a:lnTo>
                <a:lnTo>
                  <a:pt x="0" y="207173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outerShdw blurRad="177800" sx="99000" sy="99000" algn="ctr" rotWithShape="0">
              <a:prstClr val="black">
                <a:alpha val="42000"/>
              </a:prstClr>
            </a:outerShdw>
          </a:effectLst>
        </p:spPr>
        <p:txBody>
          <a:bodyPr/>
          <a:lstStyle/>
          <a:p>
            <a:r>
              <a:rPr lang="en-US" sz="1600" dirty="0"/>
              <a:t>Well, if you and Joanie continue to monitor </a:t>
            </a:r>
            <a:r>
              <a:rPr lang="en-US" sz="1600" dirty="0" smtClean="0"/>
              <a:t>some</a:t>
            </a:r>
            <a:br>
              <a:rPr lang="en-US" sz="1600" dirty="0" smtClean="0"/>
            </a:br>
            <a:r>
              <a:rPr lang="en-US" sz="1600" dirty="0" smtClean="0"/>
              <a:t>key </a:t>
            </a:r>
            <a:r>
              <a:rPr lang="en-US" sz="1600" dirty="0"/>
              <a:t>ratios for several years, you can do a trend analysis to determine if your actions are </a:t>
            </a:r>
            <a:r>
              <a:rPr lang="en-US" sz="1600" dirty="0" smtClean="0"/>
              <a:t>having</a:t>
            </a:r>
            <a:br>
              <a:rPr lang="en-US" sz="1600" dirty="0" smtClean="0"/>
            </a:br>
            <a:r>
              <a:rPr lang="en-US" sz="1600" dirty="0" smtClean="0"/>
              <a:t>the </a:t>
            </a:r>
            <a:r>
              <a:rPr lang="en-US" sz="1600" dirty="0"/>
              <a:t>effect you intended.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" y="3801207"/>
            <a:ext cx="5238096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idx="1"/>
          </p:nvPr>
        </p:nvSpPr>
        <p:spPr>
          <a:xfrm>
            <a:off x="152400" y="1096962"/>
            <a:ext cx="8229600" cy="507523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Trend Analysis</a:t>
            </a:r>
          </a:p>
          <a:p>
            <a:endParaRPr lang="en-US" b="0" i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24" y="1791238"/>
            <a:ext cx="4390476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idx="1"/>
          </p:nvPr>
        </p:nvSpPr>
        <p:spPr>
          <a:xfrm>
            <a:off x="152400" y="1096962"/>
            <a:ext cx="6629400" cy="33226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A04C04"/>
                </a:solidFill>
              </a:rPr>
              <a:t>Benefits of Trend Analysis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500" b="0" dirty="0"/>
              <a:t>Provides an early warning system when financial performance is worsening so that you can take action </a:t>
            </a:r>
            <a:r>
              <a:rPr lang="en-US" sz="1500" dirty="0"/>
              <a:t>before</a:t>
            </a:r>
            <a:r>
              <a:rPr lang="en-US" sz="1500" b="0" dirty="0"/>
              <a:t> the business is at risk</a:t>
            </a:r>
            <a:r>
              <a:rPr lang="en-US" sz="1500" b="0" dirty="0" smtClean="0"/>
              <a:t>.</a:t>
            </a:r>
            <a:endParaRPr lang="en-US" sz="1500" b="0" dirty="0"/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defRPr/>
            </a:pPr>
            <a:endParaRPr lang="en-US" sz="1500" b="0" dirty="0"/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500" b="0" dirty="0"/>
              <a:t>Provides insight into the financial effects of your business management decisions and practices.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51381"/>
            <a:ext cx="4942857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28" y="2320276"/>
            <a:ext cx="4994762" cy="3699524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</p:spTree>
    <p:extLst>
      <p:ext uri="{BB962C8B-B14F-4D97-AF65-F5344CB8AC3E}">
        <p14:creationId xmlns:p14="http://schemas.microsoft.com/office/powerpoint/2010/main" val="12684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05" y="2320276"/>
            <a:ext cx="4594808" cy="3699524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3"/>
            <a:ext cx="8229600" cy="1198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A04C04"/>
                </a:solidFill>
              </a:rPr>
              <a:t>Analyzing Trends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0" i="1" dirty="0"/>
              <a:t>Indicate whether the chart depicts improving or worsening financial </a:t>
            </a:r>
            <a:r>
              <a:rPr lang="en-US" sz="1400" b="0" i="1" dirty="0" smtClean="0"/>
              <a:t>performance.</a:t>
            </a:r>
            <a:br>
              <a:rPr lang="en-US" sz="1400" b="0" i="1" dirty="0" smtClean="0"/>
            </a:br>
            <a:r>
              <a:rPr lang="en-US" sz="1400" b="0" i="1" dirty="0" smtClean="0"/>
              <a:t>Click </a:t>
            </a:r>
            <a:r>
              <a:rPr lang="en-US" sz="1400" b="0" i="1" dirty="0"/>
              <a:t>Submit for feedback.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65610" y="5791200"/>
            <a:ext cx="7399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oW - Orange">
      <a:dk1>
        <a:sysClr val="windowText" lastClr="000000"/>
      </a:dk1>
      <a:lt1>
        <a:sysClr val="window" lastClr="FFFFFF"/>
      </a:lt1>
      <a:dk2>
        <a:srgbClr val="1F3461"/>
      </a:dk2>
      <a:lt2>
        <a:srgbClr val="EEECE1"/>
      </a:lt2>
      <a:accent1>
        <a:srgbClr val="265272"/>
      </a:accent1>
      <a:accent2>
        <a:srgbClr val="A04C04"/>
      </a:accent2>
      <a:accent3>
        <a:srgbClr val="609725"/>
      </a:accent3>
      <a:accent4>
        <a:srgbClr val="8064A2"/>
      </a:accent4>
      <a:accent5>
        <a:srgbClr val="1E7B66"/>
      </a:accent5>
      <a:accent6>
        <a:srgbClr val="DE6A05"/>
      </a:accent6>
      <a:hlink>
        <a:srgbClr val="0000FF"/>
      </a:hlink>
      <a:folHlink>
        <a:srgbClr val="800080"/>
      </a:folHlink>
    </a:clrScheme>
    <a:fontScheme name="Garamond -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716</Words>
  <Application>Microsoft Office PowerPoint</Application>
  <PresentationFormat>On-screen Show (4:3)</PresentationFormat>
  <Paragraphs>106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Understanding Financial Performance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dsutton</dc:creator>
  <cp:lastModifiedBy>John P. Hewlett</cp:lastModifiedBy>
  <cp:revision>367</cp:revision>
  <dcterms:created xsi:type="dcterms:W3CDTF">2011-06-28T16:29:34Z</dcterms:created>
  <dcterms:modified xsi:type="dcterms:W3CDTF">2012-10-17T23:23:11Z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F:\BIGJOHNFiles\PROJECTS\RightRisk\SmallFarms\2011_FinAnalysisCourse\2012_10_16_PPTfiles\008_UnderstandingFinancialPerformance_WhereToFromHere.ppta</vt:lpwstr>
  </property>
  <property fmtid="{D5CDD505-2E9C-101B-9397-08002B2CF9AE}" pid="4" name="ArticulateGUID">
    <vt:lpwstr>A893D555-6BDB-4358-B19E-1F9C6E27569B</vt:lpwstr>
  </property>
  <property fmtid="{D5CDD505-2E9C-101B-9397-08002B2CF9AE}" pid="5" name="ArticulatePath">
    <vt:lpwstr>008_UnderstandingFinancialPerformance_WhereToFromHere</vt:lpwstr>
  </property>
</Properties>
</file>