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1" r:id="rId6"/>
    <p:sldId id="262" r:id="rId7"/>
    <p:sldId id="263" r:id="rId8"/>
    <p:sldId id="264" r:id="rId9"/>
    <p:sldId id="265" r:id="rId10"/>
  </p:sldIdLst>
  <p:sldSz cx="9144000" cy="6858000" type="screen4x3"/>
  <p:notesSz cx="6858000" cy="9144000"/>
  <p:custDataLst>
    <p:tags r:id="rId1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5976" autoAdjust="0"/>
  </p:normalViewPr>
  <p:slideViewPr>
    <p:cSldViewPr>
      <p:cViewPr varScale="1">
        <p:scale>
          <a:sx n="73" d="100"/>
          <a:sy n="73" d="100"/>
        </p:scale>
        <p:origin x="-1296" y="-90"/>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76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B65D01F-01BD-42F9-A407-0EDB4A68CF44}" type="datetimeFigureOut">
              <a:rPr lang="en-US"/>
              <a:pPr>
                <a:defRPr/>
              </a:pPr>
              <a:t>9/28/2011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6556B90-35E5-45B0-9693-001232E64D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1C7034-1036-4903-8FB2-EFDDF00BCF9B}"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Provide a welcoming to the last session, Session Five. </a:t>
            </a:r>
          </a:p>
          <a:p>
            <a:pPr fontAlgn="auto">
              <a:spcBef>
                <a:spcPts val="0"/>
              </a:spcBef>
              <a:spcAft>
                <a:spcPts val="0"/>
              </a:spcAft>
              <a:defRPr/>
            </a:pPr>
            <a:endParaRPr lang="en-US" dirty="0" smtClean="0"/>
          </a:p>
          <a:p>
            <a:pPr fontAlgn="auto">
              <a:spcBef>
                <a:spcPts val="0"/>
              </a:spcBef>
              <a:spcAft>
                <a:spcPts val="0"/>
              </a:spcAft>
              <a:defRPr/>
            </a:pPr>
            <a:r>
              <a:rPr lang="en-US" dirty="0" smtClean="0"/>
              <a:t>Again, the objectives of the course are: </a:t>
            </a:r>
          </a:p>
          <a:p>
            <a:pPr marL="171450" indent="-171450" fontAlgn="auto">
              <a:spcBef>
                <a:spcPts val="0"/>
              </a:spcBef>
              <a:spcAft>
                <a:spcPts val="0"/>
              </a:spcAft>
              <a:buFont typeface="Arial" pitchFamily="34" charset="0"/>
              <a:buChar char="•"/>
              <a:defRPr/>
            </a:pPr>
            <a:r>
              <a:rPr lang="en-US" dirty="0" smtClean="0"/>
              <a:t>Describe the purpose and characteristics of a “cash flow statement”</a:t>
            </a:r>
          </a:p>
          <a:p>
            <a:pPr marL="171450" indent="-171450" fontAlgn="auto">
              <a:spcBef>
                <a:spcPts val="0"/>
              </a:spcBef>
              <a:spcAft>
                <a:spcPts val="0"/>
              </a:spcAft>
              <a:buFont typeface="Arial" pitchFamily="34" charset="0"/>
              <a:buChar char="•"/>
              <a:defRPr/>
            </a:pPr>
            <a:r>
              <a:rPr lang="en-US" dirty="0" smtClean="0"/>
              <a:t>Describe the purpose and characteristics of a “balance sheet”</a:t>
            </a:r>
          </a:p>
          <a:p>
            <a:pPr marL="171450" indent="-171450" fontAlgn="auto">
              <a:spcBef>
                <a:spcPts val="0"/>
              </a:spcBef>
              <a:spcAft>
                <a:spcPts val="0"/>
              </a:spcAft>
              <a:buFont typeface="Arial" pitchFamily="34" charset="0"/>
              <a:buChar char="•"/>
              <a:defRPr/>
            </a:pPr>
            <a:r>
              <a:rPr lang="en-US" dirty="0" smtClean="0"/>
              <a:t>Describe the purpose and characteristics of an “income statement”</a:t>
            </a:r>
          </a:p>
          <a:p>
            <a:pPr marL="171450" indent="-171450" fontAlgn="auto">
              <a:spcBef>
                <a:spcPts val="0"/>
              </a:spcBef>
              <a:spcAft>
                <a:spcPts val="0"/>
              </a:spcAft>
              <a:buFont typeface="Arial" pitchFamily="34" charset="0"/>
              <a:buChar char="•"/>
              <a:defRPr/>
            </a:pPr>
            <a:r>
              <a:rPr lang="en-US" dirty="0" smtClean="0"/>
              <a:t>Describe the purpose and characteristics of a “statement of owner equity”</a:t>
            </a:r>
          </a:p>
          <a:p>
            <a:pPr marL="171450" indent="-171450" fontAlgn="auto">
              <a:spcBef>
                <a:spcPts val="0"/>
              </a:spcBef>
              <a:spcAft>
                <a:spcPts val="0"/>
              </a:spcAft>
              <a:buFont typeface="Arial" pitchFamily="34" charset="0"/>
              <a:buChar char="•"/>
              <a:defRPr/>
            </a:pPr>
            <a:r>
              <a:rPr lang="en-US" dirty="0" smtClean="0"/>
              <a:t>Understand the challenges and benefits of the four financial statements</a:t>
            </a:r>
          </a:p>
          <a:p>
            <a:pPr marL="171450" indent="-171450" fontAlgn="auto">
              <a:spcBef>
                <a:spcPts val="0"/>
              </a:spcBef>
              <a:spcAft>
                <a:spcPts val="0"/>
              </a:spcAft>
              <a:buFont typeface="Arial" pitchFamily="34" charset="0"/>
              <a:buChar char="•"/>
              <a:defRPr/>
            </a:pPr>
            <a:r>
              <a:rPr lang="en-US" dirty="0" smtClean="0"/>
              <a:t>Learn how to create financial statements for your own business</a:t>
            </a:r>
          </a:p>
          <a:p>
            <a:pPr fontAlgn="auto">
              <a:spcBef>
                <a:spcPts val="0"/>
              </a:spcBef>
              <a:spcAft>
                <a:spcPts val="0"/>
              </a:spcAft>
              <a:defRPr/>
            </a:pPr>
            <a:endParaRPr lang="en-US" dirty="0" smtClean="0"/>
          </a:p>
          <a:p>
            <a:pPr fontAlgn="auto">
              <a:spcBef>
                <a:spcPts val="0"/>
              </a:spcBef>
              <a:spcAft>
                <a:spcPts val="0"/>
              </a:spcAft>
              <a:defRPr/>
            </a:pPr>
            <a:r>
              <a:rPr lang="en-US" dirty="0" smtClean="0"/>
              <a:t>So far, we have discussed: </a:t>
            </a:r>
          </a:p>
          <a:p>
            <a:pPr marL="171450" indent="-171450" fontAlgn="auto">
              <a:spcBef>
                <a:spcPts val="0"/>
              </a:spcBef>
              <a:spcAft>
                <a:spcPts val="0"/>
              </a:spcAft>
              <a:buFont typeface="Arial" pitchFamily="34" charset="0"/>
              <a:buChar char="•"/>
              <a:defRPr/>
            </a:pPr>
            <a:r>
              <a:rPr lang="en-US" dirty="0" smtClean="0"/>
              <a:t>Cash flow statements</a:t>
            </a:r>
          </a:p>
          <a:p>
            <a:pPr marL="171450" indent="-171450" fontAlgn="auto">
              <a:spcBef>
                <a:spcPts val="0"/>
              </a:spcBef>
              <a:spcAft>
                <a:spcPts val="0"/>
              </a:spcAft>
              <a:buFont typeface="Arial" pitchFamily="34" charset="0"/>
              <a:buChar char="•"/>
              <a:defRPr/>
            </a:pPr>
            <a:r>
              <a:rPr lang="en-US" dirty="0" smtClean="0"/>
              <a:t>Balance sheets</a:t>
            </a:r>
          </a:p>
          <a:p>
            <a:pPr marL="171450" indent="-171450" fontAlgn="auto">
              <a:spcBef>
                <a:spcPts val="0"/>
              </a:spcBef>
              <a:spcAft>
                <a:spcPts val="0"/>
              </a:spcAft>
              <a:buFont typeface="Arial" pitchFamily="34" charset="0"/>
              <a:buChar char="•"/>
              <a:defRPr/>
            </a:pPr>
            <a:r>
              <a:rPr lang="en-US" dirty="0" smtClean="0"/>
              <a:t>Income statements</a:t>
            </a:r>
          </a:p>
          <a:p>
            <a:pPr marL="171450" indent="-171450" fontAlgn="auto">
              <a:spcBef>
                <a:spcPts val="0"/>
              </a:spcBef>
              <a:spcAft>
                <a:spcPts val="0"/>
              </a:spcAft>
              <a:buFont typeface="Arial" pitchFamily="34" charset="0"/>
              <a:buChar char="•"/>
              <a:defRPr/>
            </a:pPr>
            <a:r>
              <a:rPr lang="en-US" dirty="0" smtClean="0"/>
              <a:t>Statements of owner equity</a:t>
            </a:r>
          </a:p>
          <a:p>
            <a:pPr fontAlgn="auto">
              <a:spcBef>
                <a:spcPts val="0"/>
              </a:spcBef>
              <a:spcAft>
                <a:spcPts val="0"/>
              </a:spcAft>
              <a:defRPr/>
            </a:pPr>
            <a:endParaRPr lang="en-US" dirty="0" smtClean="0"/>
          </a:p>
          <a:p>
            <a:pPr fontAlgn="auto">
              <a:spcBef>
                <a:spcPts val="0"/>
              </a:spcBef>
              <a:spcAft>
                <a:spcPts val="0"/>
              </a:spcAft>
              <a:defRPr/>
            </a:pPr>
            <a:r>
              <a:rPr lang="en-US" dirty="0" smtClean="0"/>
              <a:t>This session will last 45 minutes and will cover:</a:t>
            </a:r>
          </a:p>
          <a:p>
            <a:pPr marL="171450" indent="-171450" fontAlgn="auto">
              <a:spcBef>
                <a:spcPts val="0"/>
              </a:spcBef>
              <a:spcAft>
                <a:spcPts val="0"/>
              </a:spcAft>
              <a:buFont typeface="Arial" pitchFamily="34" charset="0"/>
              <a:buChar char="•"/>
              <a:defRPr/>
            </a:pPr>
            <a:r>
              <a:rPr lang="en-US" dirty="0" smtClean="0"/>
              <a:t>Where to go from here</a:t>
            </a:r>
          </a:p>
          <a:p>
            <a:pPr marL="171450" indent="-171450" fontAlgn="auto">
              <a:spcBef>
                <a:spcPts val="0"/>
              </a:spcBef>
              <a:spcAft>
                <a:spcPts val="0"/>
              </a:spcAft>
              <a:buFont typeface="Arial" pitchFamily="34" charset="0"/>
              <a:buChar char="•"/>
              <a:defRPr/>
            </a:pPr>
            <a:r>
              <a:rPr lang="en-US" dirty="0" smtClean="0"/>
              <a:t>Financial ratios</a:t>
            </a:r>
          </a:p>
          <a:p>
            <a:pPr marL="171450" indent="-171450" fontAlgn="auto">
              <a:spcBef>
                <a:spcPts val="0"/>
              </a:spcBef>
              <a:spcAft>
                <a:spcPts val="0"/>
              </a:spcAft>
              <a:buFont typeface="Arial" pitchFamily="34" charset="0"/>
              <a:buChar char="•"/>
              <a:defRPr/>
            </a:pPr>
            <a:r>
              <a:rPr lang="en-US" dirty="0" smtClean="0"/>
              <a:t>Enterprise analysis</a:t>
            </a:r>
          </a:p>
          <a:p>
            <a:pPr marL="171450" indent="-171450" fontAlgn="auto">
              <a:spcBef>
                <a:spcPts val="0"/>
              </a:spcBef>
              <a:spcAft>
                <a:spcPts val="0"/>
              </a:spcAft>
              <a:buFont typeface="Arial" pitchFamily="34" charset="0"/>
              <a:buChar char="•"/>
              <a:defRPr/>
            </a:pPr>
            <a:r>
              <a:rPr lang="en-US" dirty="0" smtClean="0"/>
              <a:t>Investment analysis</a:t>
            </a:r>
          </a:p>
          <a:p>
            <a:pPr marL="171450" indent="-171450" fontAlgn="auto">
              <a:spcBef>
                <a:spcPts val="0"/>
              </a:spcBef>
              <a:spcAft>
                <a:spcPts val="0"/>
              </a:spcAft>
              <a:buFont typeface="Arial" pitchFamily="34" charset="0"/>
              <a:buChar char="•"/>
              <a:defRPr/>
            </a:pPr>
            <a:r>
              <a:rPr lang="en-US" dirty="0" smtClean="0"/>
              <a:t>Marketing analysis</a:t>
            </a:r>
          </a:p>
        </p:txBody>
      </p:sp>
      <p:sp>
        <p:nvSpPr>
          <p:cNvPr id="12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C246DE-D3BE-43C1-9606-443F3C812A45}"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Getting on Track: Better Management through Financial Statements course provides the basics of agricultural financial statements. Once a good set of statements has been prepared, a farm manager has a wealth of power to do analysis. </a:t>
            </a:r>
          </a:p>
          <a:p>
            <a:pPr>
              <a:spcBef>
                <a:spcPct val="0"/>
              </a:spcBef>
            </a:pPr>
            <a:r>
              <a:rPr lang="en-US" smtClean="0"/>
              <a:t> </a:t>
            </a:r>
          </a:p>
          <a:p>
            <a:pPr>
              <a:spcBef>
                <a:spcPct val="0"/>
              </a:spcBef>
            </a:pPr>
            <a:r>
              <a:rPr lang="en-US" smtClean="0"/>
              <a:t>This last session discusses the various kinds of analyses that can be done as well as additional resources available to help you better manage your farm.</a:t>
            </a:r>
          </a:p>
          <a:p>
            <a:pPr>
              <a:spcBef>
                <a:spcPct val="0"/>
              </a:spcBef>
            </a:pPr>
            <a:endParaRPr lang="en-US" smtClean="0"/>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6184EB-ADD1-4CEB-9C4E-7586A6C2D113}"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Whole farm analysis uses both historical and projected financial statements to help farm managers make better management decisions. Review historical and projected financial statements. </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91DEDE-BD80-4A17-A920-0213DCBAECD3}"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sz="1050" dirty="0" smtClean="0"/>
              <a:t>Financial statements provide farm managers with information necessary to do further financial analysis. The recommended measures for financial analysis are grouped into five broad categories: liquidity, solvency, profitability, repayment capacity, and financial efficiency.</a:t>
            </a:r>
          </a:p>
          <a:p>
            <a:pPr fontAlgn="auto">
              <a:spcBef>
                <a:spcPts val="0"/>
              </a:spcBef>
              <a:spcAft>
                <a:spcPts val="0"/>
              </a:spcAft>
              <a:defRPr/>
            </a:pPr>
            <a:r>
              <a:rPr lang="en-US" sz="1050" dirty="0" smtClean="0"/>
              <a:t> </a:t>
            </a:r>
          </a:p>
          <a:p>
            <a:pPr fontAlgn="auto">
              <a:spcBef>
                <a:spcPts val="0"/>
              </a:spcBef>
              <a:spcAft>
                <a:spcPts val="0"/>
              </a:spcAft>
              <a:defRPr/>
            </a:pPr>
            <a:r>
              <a:rPr lang="en-US" sz="1050" dirty="0" smtClean="0"/>
              <a:t>Financial ratios can be used to help evaluate the financial performance of the business. The U.S. "Farm Financial Task Force, 2" has recommended 16 measures and definitions.</a:t>
            </a:r>
          </a:p>
          <a:p>
            <a:pPr fontAlgn="auto">
              <a:spcBef>
                <a:spcPts val="0"/>
              </a:spcBef>
              <a:spcAft>
                <a:spcPts val="0"/>
              </a:spcAft>
              <a:defRPr/>
            </a:pPr>
            <a:endParaRPr lang="en-US" sz="1050" dirty="0" smtClean="0"/>
          </a:p>
          <a:p>
            <a:pPr marL="171450" indent="-171450" fontAlgn="auto">
              <a:spcBef>
                <a:spcPts val="0"/>
              </a:spcBef>
              <a:spcAft>
                <a:spcPts val="0"/>
              </a:spcAft>
              <a:buFont typeface="Arial" pitchFamily="34" charset="0"/>
              <a:buChar char="•"/>
              <a:defRPr/>
            </a:pPr>
            <a:r>
              <a:rPr lang="en-US" sz="1050" dirty="0" smtClean="0"/>
              <a:t>Liquidity measures the ability of the business to meet financial obligations as they come due without disrupting normal business operations</a:t>
            </a:r>
          </a:p>
          <a:p>
            <a:pPr marL="171450" indent="-171450" fontAlgn="auto">
              <a:spcBef>
                <a:spcPts val="0"/>
              </a:spcBef>
              <a:spcAft>
                <a:spcPts val="0"/>
              </a:spcAft>
              <a:buFont typeface="Arial" pitchFamily="34" charset="0"/>
              <a:buChar char="•"/>
              <a:defRPr/>
            </a:pPr>
            <a:r>
              <a:rPr lang="en-US" sz="1050" dirty="0" smtClean="0"/>
              <a:t>Solvency measures the long run ability of the business to pay all obligations. It is an indication of the business’s ability to withstand risks by providing information about the farm’s ability to continue operating during and after financial adversity</a:t>
            </a:r>
          </a:p>
          <a:p>
            <a:pPr marL="171450" indent="-171450" fontAlgn="auto">
              <a:spcBef>
                <a:spcPts val="0"/>
              </a:spcBef>
              <a:spcAft>
                <a:spcPts val="0"/>
              </a:spcAft>
              <a:buFont typeface="Arial" pitchFamily="34" charset="0"/>
              <a:buChar char="•"/>
              <a:defRPr/>
            </a:pPr>
            <a:r>
              <a:rPr lang="en-US" sz="1050" dirty="0" smtClean="0"/>
              <a:t>Profitability measures the ability of the business to use farm resources to generate returns from operations in excess of its costs over a period of time</a:t>
            </a:r>
          </a:p>
          <a:p>
            <a:pPr marL="171450" indent="-171450" fontAlgn="auto">
              <a:spcBef>
                <a:spcPts val="0"/>
              </a:spcBef>
              <a:spcAft>
                <a:spcPts val="0"/>
              </a:spcAft>
              <a:buFont typeface="Arial" pitchFamily="34" charset="0"/>
              <a:buChar char="•"/>
              <a:defRPr/>
            </a:pPr>
            <a:r>
              <a:rPr lang="en-US" sz="1050" dirty="0" smtClean="0"/>
              <a:t>Repayment Capacity measures the ability to repay debt. It evaluates the capacity of the business to generate enough money to make debt payments and replace capital assets after meeting all other cash commitments</a:t>
            </a:r>
          </a:p>
          <a:p>
            <a:pPr marL="171450" indent="-171450" fontAlgn="auto">
              <a:spcBef>
                <a:spcPts val="0"/>
              </a:spcBef>
              <a:spcAft>
                <a:spcPts val="0"/>
              </a:spcAft>
              <a:buFont typeface="Arial" pitchFamily="34" charset="0"/>
              <a:buChar char="•"/>
              <a:defRPr/>
            </a:pPr>
            <a:r>
              <a:rPr lang="en-US" sz="1050" dirty="0" smtClean="0"/>
              <a:t>Financial Efficiency measures how effectively the business uses the farm resources (farm assets, operating inputs, borrowed funds, manager time, etc.) to generate gross revenues and the effectiveness of production, purchasing, pricing, financing, and marketing decisions</a:t>
            </a:r>
          </a:p>
          <a:p>
            <a:pPr marL="171450" indent="-171450" fontAlgn="auto">
              <a:spcBef>
                <a:spcPts val="0"/>
              </a:spcBef>
              <a:spcAft>
                <a:spcPts val="0"/>
              </a:spcAft>
              <a:buFont typeface="Arial" pitchFamily="34" charset="0"/>
              <a:buChar char="•"/>
              <a:defRPr/>
            </a:pPr>
            <a:endParaRPr lang="en-US" sz="1050" dirty="0" smtClean="0"/>
          </a:p>
          <a:p>
            <a:pPr fontAlgn="auto">
              <a:spcBef>
                <a:spcPts val="0"/>
              </a:spcBef>
              <a:spcAft>
                <a:spcPts val="0"/>
              </a:spcAft>
              <a:buFont typeface="Arial" pitchFamily="34" charset="0"/>
              <a:buNone/>
              <a:defRPr/>
            </a:pPr>
            <a:r>
              <a:rPr lang="en-US" sz="1050" dirty="0" smtClean="0"/>
              <a:t>Additional teaching point: Financial ratios are measures to indicate the financial position of a business and are usually used to compare one business to another. Some commonly used financial ratios include:</a:t>
            </a:r>
          </a:p>
          <a:p>
            <a:pPr marL="171450" indent="-171450" fontAlgn="auto">
              <a:spcBef>
                <a:spcPts val="0"/>
              </a:spcBef>
              <a:spcAft>
                <a:spcPts val="0"/>
              </a:spcAft>
              <a:buFont typeface="Arial" pitchFamily="34" charset="0"/>
              <a:buChar char="•"/>
              <a:defRPr/>
            </a:pPr>
            <a:r>
              <a:rPr lang="en-US" sz="1050" dirty="0" smtClean="0"/>
              <a:t>Asset Turnover Ratio = gross revenues / average total assets</a:t>
            </a:r>
          </a:p>
          <a:p>
            <a:pPr marL="171450" indent="-171450" fontAlgn="auto">
              <a:spcBef>
                <a:spcPts val="0"/>
              </a:spcBef>
              <a:spcAft>
                <a:spcPts val="0"/>
              </a:spcAft>
              <a:buFont typeface="Arial" pitchFamily="34" charset="0"/>
              <a:buChar char="•"/>
              <a:defRPr/>
            </a:pPr>
            <a:r>
              <a:rPr lang="en-US" sz="1050" dirty="0" smtClean="0"/>
              <a:t>Current Ratio = current assets / current liabilities</a:t>
            </a:r>
          </a:p>
          <a:p>
            <a:pPr marL="171450" indent="-171450" fontAlgn="auto">
              <a:spcBef>
                <a:spcPts val="0"/>
              </a:spcBef>
              <a:spcAft>
                <a:spcPts val="0"/>
              </a:spcAft>
              <a:buFont typeface="Arial" pitchFamily="34" charset="0"/>
              <a:buChar char="•"/>
              <a:defRPr/>
            </a:pPr>
            <a:r>
              <a:rPr lang="en-US" sz="1050" dirty="0" smtClean="0"/>
              <a:t>Debt to Asset Ratio = total liabilities / total assets</a:t>
            </a:r>
            <a:endParaRPr lang="en-US" sz="105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81BE17-929C-4FA3-9526-63C4BD8C15D0}"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One of the most basic and important management decisions is choosing the combination of production and service enterprises. These enterprises are the building blocks for a farm plan. Enterprise analysis can help determine which enterprises might be added or expanded and those that should be reduced or eliminated.</a:t>
            </a:r>
          </a:p>
          <a:p>
            <a:pPr>
              <a:spcBef>
                <a:spcPct val="0"/>
              </a:spcBef>
            </a:pPr>
            <a:r>
              <a:rPr lang="en-US" smtClean="0"/>
              <a:t> </a:t>
            </a:r>
          </a:p>
          <a:p>
            <a:pPr>
              <a:spcBef>
                <a:spcPct val="0"/>
              </a:spcBef>
            </a:pPr>
            <a:r>
              <a:rPr lang="en-US" smtClean="0"/>
              <a:t>Income and expenses from the income statement can be allocated or distributed to individual enterprises to measure the profitability of each one.</a:t>
            </a:r>
          </a:p>
          <a:p>
            <a:pPr>
              <a:spcBef>
                <a:spcPct val="0"/>
              </a:spcBef>
            </a:pPr>
            <a:endParaRPr lang="en-US" smtClean="0"/>
          </a:p>
          <a:p>
            <a:pPr>
              <a:spcBef>
                <a:spcPct val="0"/>
              </a:spcBef>
            </a:pPr>
            <a:r>
              <a:rPr lang="en-US" smtClean="0"/>
              <a:t>Additional teaching point: Enterprise Analysis is the physical and financial planning for a specific crop/livestock enterprise. It estimates the income and expenses for a set period of time under a set of production practices.</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D6E14D-64CC-44D3-93D8-5D91C6255CD6}"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Investment analysis is another important management activity to consider. The evaluation of alternative investments and their impact on profitability and cash flow is crucial in the farm planning process.</a:t>
            </a:r>
          </a:p>
          <a:p>
            <a:pPr fontAlgn="auto">
              <a:spcBef>
                <a:spcPts val="0"/>
              </a:spcBef>
              <a:spcAft>
                <a:spcPts val="0"/>
              </a:spcAft>
              <a:defRPr/>
            </a:pPr>
            <a:r>
              <a:rPr lang="en-US" dirty="0" smtClean="0"/>
              <a:t> </a:t>
            </a:r>
          </a:p>
          <a:p>
            <a:pPr fontAlgn="auto">
              <a:spcBef>
                <a:spcPts val="0"/>
              </a:spcBef>
              <a:spcAft>
                <a:spcPts val="0"/>
              </a:spcAft>
              <a:defRPr/>
            </a:pPr>
            <a:r>
              <a:rPr lang="en-US" dirty="0" smtClean="0"/>
              <a:t>A good investment must be both economically profitable and financially feasible.</a:t>
            </a:r>
          </a:p>
          <a:p>
            <a:pPr fontAlgn="auto">
              <a:spcBef>
                <a:spcPts val="0"/>
              </a:spcBef>
              <a:spcAft>
                <a:spcPts val="0"/>
              </a:spcAft>
              <a:defRPr/>
            </a:pPr>
            <a:endParaRPr lang="en-US" dirty="0" smtClean="0"/>
          </a:p>
          <a:p>
            <a:pPr fontAlgn="auto">
              <a:spcBef>
                <a:spcPts val="0"/>
              </a:spcBef>
              <a:spcAft>
                <a:spcPts val="0"/>
              </a:spcAft>
              <a:defRPr/>
            </a:pPr>
            <a:r>
              <a:rPr lang="en-US" dirty="0" smtClean="0"/>
              <a:t>Additional teaching points: </a:t>
            </a:r>
          </a:p>
          <a:p>
            <a:pPr marL="171450" indent="-171450" fontAlgn="auto">
              <a:spcBef>
                <a:spcPts val="0"/>
              </a:spcBef>
              <a:spcAft>
                <a:spcPts val="0"/>
              </a:spcAft>
              <a:buFont typeface="Arial" pitchFamily="34" charset="0"/>
              <a:buChar char="•"/>
              <a:defRPr/>
            </a:pPr>
            <a:r>
              <a:rPr lang="en-US" dirty="0" smtClean="0"/>
              <a:t>Investment analysis: the evaluation of alternative investments and their impact on profitability and cash flow</a:t>
            </a:r>
          </a:p>
          <a:p>
            <a:pPr marL="171450" indent="-171450" fontAlgn="auto">
              <a:spcBef>
                <a:spcPts val="0"/>
              </a:spcBef>
              <a:spcAft>
                <a:spcPts val="0"/>
              </a:spcAft>
              <a:buFont typeface="Arial" pitchFamily="34" charset="0"/>
              <a:buChar char="•"/>
              <a:defRPr/>
            </a:pPr>
            <a:r>
              <a:rPr lang="en-US" dirty="0" smtClean="0"/>
              <a:t>Principal is the amount of money borrowed from another person or business. It is a debt. Interest is calculated on the principal from the time it is borrowed until it is repaid. Principal payments are not an expense. An example of principal would be when a person borrows $50,000 to build grain storage. The $50,000 is the principal borrowed</a:t>
            </a:r>
          </a:p>
          <a:p>
            <a:pPr marL="171450" indent="-171450" fontAlgn="auto">
              <a:spcBef>
                <a:spcPts val="0"/>
              </a:spcBef>
              <a:spcAft>
                <a:spcPts val="0"/>
              </a:spcAft>
              <a:buFont typeface="Arial" pitchFamily="34" charset="0"/>
              <a:buChar char="•"/>
              <a:defRPr/>
            </a:pPr>
            <a:r>
              <a:rPr lang="en-US" dirty="0" smtClean="0"/>
              <a:t>Interest is rent you pay for the use of someone else’s money</a:t>
            </a:r>
          </a:p>
          <a:p>
            <a:pPr fontAlgn="auto">
              <a:spcBef>
                <a:spcPts val="0"/>
              </a:spcBef>
              <a:spcAft>
                <a:spcPts val="0"/>
              </a:spcAft>
              <a:defRPr/>
            </a:pPr>
            <a:endParaRPr lang="en-US" dirty="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102700-227F-480F-85FA-947416FF8678}"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Marketing is another important management component farm managers should consider.</a:t>
            </a:r>
          </a:p>
          <a:p>
            <a:pPr>
              <a:spcBef>
                <a:spcPct val="0"/>
              </a:spcBef>
            </a:pPr>
            <a:r>
              <a:rPr lang="en-US" smtClean="0"/>
              <a:t> </a:t>
            </a:r>
          </a:p>
          <a:p>
            <a:pPr>
              <a:spcBef>
                <a:spcPct val="0"/>
              </a:spcBef>
            </a:pPr>
            <a:r>
              <a:rPr lang="en-US" smtClean="0"/>
              <a:t>Before enterprises are selected, managers should conduct a breakeven analysis to determine what market prices are needed to generate profits. Then a marketing plan can be developed to evaluate different marketing opportunities and strategies that offer the highest potential to enhance profits. The marketing plan could include information about market trends, customers, pricing, promotion, target markets, and competitive advantages.</a:t>
            </a:r>
          </a:p>
          <a:p>
            <a:pPr>
              <a:spcBef>
                <a:spcPct val="0"/>
              </a:spcBef>
            </a:pPr>
            <a:endParaRPr lang="en-US" smtClean="0"/>
          </a:p>
          <a:p>
            <a:pPr>
              <a:spcBef>
                <a:spcPct val="0"/>
              </a:spcBef>
            </a:pPr>
            <a:r>
              <a:rPr lang="en-US" smtClean="0"/>
              <a:t>Additional teaching point: Marketing is a component of all business activities involved in the flow of goods and services to the consumer.</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96DFF8-17A2-4A29-BB7A-C70E026BC692}"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Other information may be needed as you begin to complete financial statements for your farm or ranch business. RightRisk has developed a number of courses to help people learn how to better manage their ag businesses. The RightRisk web site contains other courses and resources for new, beginning, and existing farmers and ranchers.</a:t>
            </a:r>
          </a:p>
          <a:p>
            <a:pPr>
              <a:spcBef>
                <a:spcPct val="0"/>
              </a:spcBef>
            </a:pPr>
            <a:endParaRPr lang="en-US" smtClean="0"/>
          </a:p>
          <a:p>
            <a:pPr>
              <a:spcBef>
                <a:spcPct val="0"/>
              </a:spcBef>
            </a:pPr>
            <a:r>
              <a:rPr lang="en-US" smtClean="0"/>
              <a:t>You have reached the end of the last session. Provide time for the class to ask questions and debrief what they have learned. </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1E6230-80D5-4658-BBB8-77CEB043E2A3}"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U:\University of Wyoming\UWY11RW03I - Basic Financial Statements\PowerPoint ILT\Title.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 descr="U:\University of Wyoming\UWY11RW03I - Basic Financial Statements\Logos\2 line_UWSignature brown.png"/>
          <p:cNvPicPr>
            <a:picLocks noChangeAspect="1" noChangeArrowheads="1"/>
          </p:cNvPicPr>
          <p:nvPr userDrawn="1"/>
        </p:nvPicPr>
        <p:blipFill>
          <a:blip r:embed="rId3"/>
          <a:srcRect/>
          <a:stretch>
            <a:fillRect/>
          </a:stretch>
        </p:blipFill>
        <p:spPr bwMode="auto">
          <a:xfrm>
            <a:off x="228600" y="5791200"/>
            <a:ext cx="1538288" cy="403225"/>
          </a:xfrm>
          <a:prstGeom prst="rect">
            <a:avLst/>
          </a:prstGeom>
          <a:noFill/>
          <a:ln w="9525">
            <a:noFill/>
            <a:miter lim="800000"/>
            <a:headEnd/>
            <a:tailEnd/>
          </a:ln>
        </p:spPr>
      </p:pic>
      <p:pic>
        <p:nvPicPr>
          <p:cNvPr id="6" name="Picture 3" descr="U:\University of Wyoming\UWY11RW03I - Basic Financial Statements\Logos\CSU-ext-ctr-green.jpg"/>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4213225" y="5867400"/>
            <a:ext cx="968375" cy="842963"/>
          </a:xfrm>
          <a:prstGeom prst="rect">
            <a:avLst/>
          </a:prstGeom>
          <a:noFill/>
          <a:ln w="9525">
            <a:noFill/>
            <a:miter lim="800000"/>
            <a:headEnd/>
            <a:tailEnd/>
          </a:ln>
        </p:spPr>
      </p:pic>
      <p:pic>
        <p:nvPicPr>
          <p:cNvPr id="7" name="Picture 4" descr="U:\University of Wyoming\UWY11RW03I - Basic Financial Statements\Logos\PSASLogo.jpg"/>
          <p:cNvPicPr>
            <a:picLocks noChangeAspect="1" noChangeArrowheads="1"/>
          </p:cNvPicPr>
          <p:nvPr userDrawn="1"/>
        </p:nvPicPr>
        <p:blipFill>
          <a:blip r:embed="rId5">
            <a:clrChange>
              <a:clrFrom>
                <a:srgbClr val="FFFFFF"/>
              </a:clrFrom>
              <a:clrTo>
                <a:srgbClr val="FFFFFF">
                  <a:alpha val="0"/>
                </a:srgbClr>
              </a:clrTo>
            </a:clrChange>
          </a:blip>
          <a:srcRect/>
          <a:stretch>
            <a:fillRect/>
          </a:stretch>
        </p:blipFill>
        <p:spPr bwMode="auto">
          <a:xfrm>
            <a:off x="2200275" y="6345238"/>
            <a:ext cx="1717675" cy="436562"/>
          </a:xfrm>
          <a:prstGeom prst="rect">
            <a:avLst/>
          </a:prstGeom>
          <a:noFill/>
          <a:ln w="9525">
            <a:noFill/>
            <a:miter lim="800000"/>
            <a:headEnd/>
            <a:tailEnd/>
          </a:ln>
        </p:spPr>
      </p:pic>
      <p:pic>
        <p:nvPicPr>
          <p:cNvPr id="8" name="Picture 5" descr="U:\University of Wyoming\UWY11RW03I - Basic Financial Statements\Logos\R2Logo sm.png"/>
          <p:cNvPicPr>
            <a:picLocks noChangeAspect="1" noChangeArrowheads="1"/>
          </p:cNvPicPr>
          <p:nvPr userDrawn="1"/>
        </p:nvPicPr>
        <p:blipFill>
          <a:blip r:embed="rId6"/>
          <a:srcRect/>
          <a:stretch>
            <a:fillRect/>
          </a:stretch>
        </p:blipFill>
        <p:spPr bwMode="auto">
          <a:xfrm>
            <a:off x="144463" y="6324600"/>
            <a:ext cx="1760537" cy="457200"/>
          </a:xfrm>
          <a:prstGeom prst="rect">
            <a:avLst/>
          </a:prstGeom>
          <a:noFill/>
          <a:ln w="9525">
            <a:noFill/>
            <a:miter lim="800000"/>
            <a:headEnd/>
            <a:tailEnd/>
          </a:ln>
        </p:spPr>
      </p:pic>
      <p:pic>
        <p:nvPicPr>
          <p:cNvPr id="9" name="Picture 6" descr="U:\University of Wyoming\UWY11RW03I - Basic Financial Statements\Logos\RMAlogoHuge2Clr.jpg"/>
          <p:cNvPicPr>
            <a:picLocks noChangeAspect="1" noChangeArrowheads="1"/>
          </p:cNvPicPr>
          <p:nvPr userDrawn="1"/>
        </p:nvPicPr>
        <p:blipFill>
          <a:blip r:embed="rId7">
            <a:clrChange>
              <a:clrFrom>
                <a:srgbClr val="FFFFFF"/>
              </a:clrFrom>
              <a:clrTo>
                <a:srgbClr val="FFFFFF">
                  <a:alpha val="0"/>
                </a:srgbClr>
              </a:clrTo>
            </a:clrChange>
          </a:blip>
          <a:srcRect/>
          <a:stretch>
            <a:fillRect/>
          </a:stretch>
        </p:blipFill>
        <p:spPr bwMode="auto">
          <a:xfrm>
            <a:off x="3206750" y="5867400"/>
            <a:ext cx="820738" cy="373063"/>
          </a:xfrm>
          <a:prstGeom prst="rect">
            <a:avLst/>
          </a:prstGeom>
          <a:noFill/>
          <a:ln w="9525">
            <a:noFill/>
            <a:miter lim="800000"/>
            <a:headEnd/>
            <a:tailEnd/>
          </a:ln>
        </p:spPr>
      </p:pic>
      <p:pic>
        <p:nvPicPr>
          <p:cNvPr id="10" name="Picture 7" descr="U:\University of Wyoming\UWY11RW03I - Basic Financial Statements\Logos\WFMECLogo.jpg"/>
          <p:cNvPicPr>
            <a:picLocks noChangeAspect="1" noChangeArrowheads="1"/>
          </p:cNvPicPr>
          <p:nvPr userDrawn="1"/>
        </p:nvPicPr>
        <p:blipFill>
          <a:blip r:embed="rId8">
            <a:clrChange>
              <a:clrFrom>
                <a:srgbClr val="FDFDFD"/>
              </a:clrFrom>
              <a:clrTo>
                <a:srgbClr val="FDFDFD">
                  <a:alpha val="0"/>
                </a:srgbClr>
              </a:clrTo>
            </a:clrChange>
          </a:blip>
          <a:srcRect/>
          <a:stretch>
            <a:fillRect/>
          </a:stretch>
        </p:blipFill>
        <p:spPr bwMode="auto">
          <a:xfrm>
            <a:off x="1954213" y="5837238"/>
            <a:ext cx="1066800" cy="411162"/>
          </a:xfrm>
          <a:prstGeom prst="rect">
            <a:avLst/>
          </a:prstGeom>
          <a:noFill/>
          <a:ln w="9525">
            <a:noFill/>
            <a:miter lim="800000"/>
            <a:headEnd/>
            <a:tailEnd/>
          </a:ln>
        </p:spPr>
      </p:pic>
      <p:sp>
        <p:nvSpPr>
          <p:cNvPr id="2" name="Title 1"/>
          <p:cNvSpPr>
            <a:spLocks noGrp="1"/>
          </p:cNvSpPr>
          <p:nvPr>
            <p:ph type="ctrTitle"/>
          </p:nvPr>
        </p:nvSpPr>
        <p:spPr>
          <a:xfrm>
            <a:off x="152400" y="914400"/>
            <a:ext cx="5867400" cy="2362200"/>
          </a:xfrm>
        </p:spPr>
        <p:txBody>
          <a:bodyPr anchor="b">
            <a:normAutofit/>
          </a:bodyPr>
          <a:lstStyle>
            <a:lvl1pPr algn="l">
              <a:defRPr sz="36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429000"/>
            <a:ext cx="5638800" cy="1752600"/>
          </a:xfrm>
        </p:spPr>
        <p:txBody>
          <a:bodyPr>
            <a:normAutofit/>
          </a:bodyPr>
          <a:lstStyle>
            <a:lvl1pPr marL="0" indent="0" algn="l">
              <a:buNone/>
              <a:defRPr sz="2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U:\University of Wyoming\UWY11RW03I - Basic Financial Statements\PowerPoint ILT\Section.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 descr="U:\University of Wyoming\UWY11RW03I - Basic Financial Statements\Logos\2 line_UWSignature brown.png"/>
          <p:cNvPicPr>
            <a:picLocks noChangeAspect="1" noChangeArrowheads="1"/>
          </p:cNvPicPr>
          <p:nvPr userDrawn="1"/>
        </p:nvPicPr>
        <p:blipFill>
          <a:blip r:embed="rId3"/>
          <a:srcRect/>
          <a:stretch>
            <a:fillRect/>
          </a:stretch>
        </p:blipFill>
        <p:spPr bwMode="auto">
          <a:xfrm>
            <a:off x="1806575" y="5245100"/>
            <a:ext cx="1276350" cy="334963"/>
          </a:xfrm>
          <a:prstGeom prst="rect">
            <a:avLst/>
          </a:prstGeom>
          <a:noFill/>
          <a:ln w="9525">
            <a:noFill/>
            <a:miter lim="800000"/>
            <a:headEnd/>
            <a:tailEnd/>
          </a:ln>
        </p:spPr>
      </p:pic>
      <p:pic>
        <p:nvPicPr>
          <p:cNvPr id="6" name="Picture 3" descr="U:\University of Wyoming\UWY11RW03I - Basic Financial Statements\Logos\CSU-ext-ctr-green.jpg"/>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6503988" y="5143500"/>
            <a:ext cx="617537" cy="538163"/>
          </a:xfrm>
          <a:prstGeom prst="rect">
            <a:avLst/>
          </a:prstGeom>
          <a:noFill/>
          <a:ln w="9525">
            <a:noFill/>
            <a:miter lim="800000"/>
            <a:headEnd/>
            <a:tailEnd/>
          </a:ln>
        </p:spPr>
      </p:pic>
      <p:pic>
        <p:nvPicPr>
          <p:cNvPr id="7" name="Picture 4" descr="U:\University of Wyoming\UWY11RW03I - Basic Financial Statements\Logos\PSASLogo.jpg"/>
          <p:cNvPicPr>
            <a:picLocks noChangeAspect="1" noChangeArrowheads="1"/>
          </p:cNvPicPr>
          <p:nvPr userDrawn="1"/>
        </p:nvPicPr>
        <p:blipFill>
          <a:blip r:embed="rId5">
            <a:clrChange>
              <a:clrFrom>
                <a:srgbClr val="FFFFFF"/>
              </a:clrFrom>
              <a:clrTo>
                <a:srgbClr val="FFFFFF">
                  <a:alpha val="0"/>
                </a:srgbClr>
              </a:clrTo>
            </a:clrChange>
          </a:blip>
          <a:srcRect/>
          <a:stretch>
            <a:fillRect/>
          </a:stretch>
        </p:blipFill>
        <p:spPr bwMode="auto">
          <a:xfrm>
            <a:off x="3455988" y="5230813"/>
            <a:ext cx="1425575" cy="361950"/>
          </a:xfrm>
          <a:prstGeom prst="rect">
            <a:avLst/>
          </a:prstGeom>
          <a:noFill/>
          <a:ln w="9525">
            <a:noFill/>
            <a:miter lim="800000"/>
            <a:headEnd/>
            <a:tailEnd/>
          </a:ln>
        </p:spPr>
      </p:pic>
      <p:pic>
        <p:nvPicPr>
          <p:cNvPr id="8" name="Picture 5" descr="U:\University of Wyoming\UWY11RW03I - Basic Financial Statements\Logos\R2Logo sm.png"/>
          <p:cNvPicPr>
            <a:picLocks noChangeAspect="1" noChangeArrowheads="1"/>
          </p:cNvPicPr>
          <p:nvPr userDrawn="1"/>
        </p:nvPicPr>
        <p:blipFill>
          <a:blip r:embed="rId6"/>
          <a:srcRect/>
          <a:stretch>
            <a:fillRect/>
          </a:stretch>
        </p:blipFill>
        <p:spPr bwMode="auto">
          <a:xfrm>
            <a:off x="138113" y="5222875"/>
            <a:ext cx="1460500" cy="379413"/>
          </a:xfrm>
          <a:prstGeom prst="rect">
            <a:avLst/>
          </a:prstGeom>
          <a:noFill/>
          <a:ln w="9525">
            <a:noFill/>
            <a:miter lim="800000"/>
            <a:headEnd/>
            <a:tailEnd/>
          </a:ln>
        </p:spPr>
      </p:pic>
      <p:pic>
        <p:nvPicPr>
          <p:cNvPr id="9" name="Picture 6" descr="U:\University of Wyoming\UWY11RW03I - Basic Financial Statements\Logos\RMAlogoHuge2Clr.jpg"/>
          <p:cNvPicPr>
            <a:picLocks noChangeAspect="1" noChangeArrowheads="1"/>
          </p:cNvPicPr>
          <p:nvPr userDrawn="1"/>
        </p:nvPicPr>
        <p:blipFill>
          <a:blip r:embed="rId7">
            <a:clrChange>
              <a:clrFrom>
                <a:srgbClr val="FFFFFF"/>
              </a:clrFrom>
              <a:clrTo>
                <a:srgbClr val="FFFFFF">
                  <a:alpha val="0"/>
                </a:srgbClr>
              </a:clrTo>
            </a:clrChange>
          </a:blip>
          <a:srcRect/>
          <a:stretch>
            <a:fillRect/>
          </a:stretch>
        </p:blipFill>
        <p:spPr bwMode="auto">
          <a:xfrm>
            <a:off x="7467600" y="5257800"/>
            <a:ext cx="679450" cy="309563"/>
          </a:xfrm>
          <a:prstGeom prst="rect">
            <a:avLst/>
          </a:prstGeom>
          <a:noFill/>
          <a:ln w="9525">
            <a:noFill/>
            <a:miter lim="800000"/>
            <a:headEnd/>
            <a:tailEnd/>
          </a:ln>
        </p:spPr>
      </p:pic>
      <p:pic>
        <p:nvPicPr>
          <p:cNvPr id="10" name="Picture 7" descr="U:\University of Wyoming\UWY11RW03I - Basic Financial Statements\Logos\WFMECLogo.jpg"/>
          <p:cNvPicPr>
            <a:picLocks noChangeAspect="1" noChangeArrowheads="1"/>
          </p:cNvPicPr>
          <p:nvPr userDrawn="1"/>
        </p:nvPicPr>
        <p:blipFill>
          <a:blip r:embed="rId8">
            <a:clrChange>
              <a:clrFrom>
                <a:srgbClr val="FDFDFD"/>
              </a:clrFrom>
              <a:clrTo>
                <a:srgbClr val="FDFDFD">
                  <a:alpha val="0"/>
                </a:srgbClr>
              </a:clrTo>
            </a:clrChange>
          </a:blip>
          <a:srcRect/>
          <a:stretch>
            <a:fillRect/>
          </a:stretch>
        </p:blipFill>
        <p:spPr bwMode="auto">
          <a:xfrm>
            <a:off x="5245100" y="5241925"/>
            <a:ext cx="885825" cy="341313"/>
          </a:xfrm>
          <a:prstGeom prst="rect">
            <a:avLst/>
          </a:prstGeom>
          <a:noFill/>
          <a:ln w="9525">
            <a:noFill/>
            <a:miter lim="800000"/>
            <a:headEnd/>
            <a:tailEnd/>
          </a:ln>
        </p:spPr>
      </p:pic>
      <p:sp>
        <p:nvSpPr>
          <p:cNvPr id="2" name="Title 1"/>
          <p:cNvSpPr>
            <a:spLocks noGrp="1"/>
          </p:cNvSpPr>
          <p:nvPr>
            <p:ph type="title"/>
          </p:nvPr>
        </p:nvSpPr>
        <p:spPr>
          <a:xfrm>
            <a:off x="152400" y="2590800"/>
            <a:ext cx="8229600" cy="2514600"/>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1219200"/>
            <a:ext cx="8229600" cy="1371600"/>
          </a:xfrm>
        </p:spPr>
        <p:txBody>
          <a:bodyPr anchor="b"/>
          <a:lstStyle>
            <a:lvl1pPr marL="0" indent="0">
              <a:buNone/>
              <a:defRPr sz="20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43400" y="11430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U:\University of Wyoming\UWY11RW03I - Basic Financial Statements\PowerPoint ILT\Content.jpg"/>
          <p:cNvPicPr>
            <a:picLocks noChangeAspect="1" noChangeArrowheads="1"/>
          </p:cNvPicPr>
          <p:nvPr userDrawn="1"/>
        </p:nvPicPr>
        <p:blipFill>
          <a:blip r:embed="rId8"/>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152400" y="152400"/>
            <a:ext cx="80010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52400" y="1096963"/>
            <a:ext cx="8229600" cy="5075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extBox 7"/>
          <p:cNvSpPr txBox="1"/>
          <p:nvPr userDrawn="1"/>
        </p:nvSpPr>
        <p:spPr>
          <a:xfrm>
            <a:off x="8610600" y="6550025"/>
            <a:ext cx="533400" cy="307975"/>
          </a:xfrm>
          <a:prstGeom prst="rect">
            <a:avLst/>
          </a:prstGeom>
          <a:noFill/>
        </p:spPr>
        <p:txBody>
          <a:bodyPr>
            <a:spAutoFit/>
          </a:bodyPr>
          <a:lstStyle/>
          <a:p>
            <a:pPr algn="r" fontAlgn="auto">
              <a:spcBef>
                <a:spcPts val="0"/>
              </a:spcBef>
              <a:spcAft>
                <a:spcPts val="0"/>
              </a:spcAft>
              <a:defRPr/>
            </a:pPr>
            <a:fld id="{E74A266B-B7AC-43D4-A4FF-473486A96002}" type="slidenum">
              <a:rPr lang="en-US" sz="1400">
                <a:solidFill>
                  <a:schemeClr val="tx2"/>
                </a:solidFill>
                <a:latin typeface="+mn-lt"/>
              </a:rPr>
              <a:pPr algn="r" fontAlgn="auto">
                <a:spcBef>
                  <a:spcPts val="0"/>
                </a:spcBef>
                <a:spcAft>
                  <a:spcPts val="0"/>
                </a:spcAft>
                <a:defRPr/>
              </a:pPr>
              <a:t>‹#›</a:t>
            </a:fld>
            <a:endParaRPr lang="en-US" sz="1400" dirty="0">
              <a:solidFill>
                <a:schemeClr val="tx2"/>
              </a:solidFill>
              <a:latin typeface="+mn-lt"/>
            </a:endParaRPr>
          </a:p>
        </p:txBody>
      </p:sp>
      <p:pic>
        <p:nvPicPr>
          <p:cNvPr id="1030" name="Picture 2" descr="U:\University of Wyoming\UWY11RW03I - Basic Financial Statements\Logos\2 line_UWSignature brown.png"/>
          <p:cNvPicPr>
            <a:picLocks noChangeAspect="1" noChangeArrowheads="1"/>
          </p:cNvPicPr>
          <p:nvPr userDrawn="1"/>
        </p:nvPicPr>
        <p:blipFill>
          <a:blip r:embed="rId9"/>
          <a:srcRect/>
          <a:stretch>
            <a:fillRect/>
          </a:stretch>
        </p:blipFill>
        <p:spPr bwMode="auto">
          <a:xfrm>
            <a:off x="1762125" y="6323013"/>
            <a:ext cx="1276350" cy="334962"/>
          </a:xfrm>
          <a:prstGeom prst="rect">
            <a:avLst/>
          </a:prstGeom>
          <a:noFill/>
          <a:ln w="9525">
            <a:noFill/>
            <a:miter lim="800000"/>
            <a:headEnd/>
            <a:tailEnd/>
          </a:ln>
        </p:spPr>
      </p:pic>
      <p:pic>
        <p:nvPicPr>
          <p:cNvPr id="1031" name="Picture 3" descr="U:\University of Wyoming\UWY11RW03I - Basic Financial Statements\Logos\CSU-ext-ctr-green.jpg"/>
          <p:cNvPicPr>
            <a:picLocks noChangeAspect="1" noChangeArrowheads="1"/>
          </p:cNvPicPr>
          <p:nvPr userDrawn="1"/>
        </p:nvPicPr>
        <p:blipFill>
          <a:blip r:embed="rId10">
            <a:clrChange>
              <a:clrFrom>
                <a:srgbClr val="FFFFFF"/>
              </a:clrFrom>
              <a:clrTo>
                <a:srgbClr val="FFFFFF">
                  <a:alpha val="0"/>
                </a:srgbClr>
              </a:clrTo>
            </a:clrChange>
          </a:blip>
          <a:srcRect/>
          <a:stretch>
            <a:fillRect/>
          </a:stretch>
        </p:blipFill>
        <p:spPr bwMode="auto">
          <a:xfrm>
            <a:off x="6276975" y="6248400"/>
            <a:ext cx="617538" cy="538163"/>
          </a:xfrm>
          <a:prstGeom prst="rect">
            <a:avLst/>
          </a:prstGeom>
          <a:noFill/>
          <a:ln w="9525">
            <a:noFill/>
            <a:miter lim="800000"/>
            <a:headEnd/>
            <a:tailEnd/>
          </a:ln>
        </p:spPr>
      </p:pic>
      <p:pic>
        <p:nvPicPr>
          <p:cNvPr id="1032" name="Picture 4" descr="U:\University of Wyoming\UWY11RW03I - Basic Financial Statements\Logos\PSASLogo.jpg"/>
          <p:cNvPicPr>
            <a:picLocks noChangeAspect="1" noChangeArrowheads="1"/>
          </p:cNvPicPr>
          <p:nvPr userDrawn="1"/>
        </p:nvPicPr>
        <p:blipFill>
          <a:blip r:embed="rId11">
            <a:clrChange>
              <a:clrFrom>
                <a:srgbClr val="FFFFFF"/>
              </a:clrFrom>
              <a:clrTo>
                <a:srgbClr val="FFFFFF">
                  <a:alpha val="0"/>
                </a:srgbClr>
              </a:clrTo>
            </a:clrChange>
          </a:blip>
          <a:srcRect/>
          <a:stretch>
            <a:fillRect/>
          </a:stretch>
        </p:blipFill>
        <p:spPr bwMode="auto">
          <a:xfrm>
            <a:off x="3327400" y="6296025"/>
            <a:ext cx="1425575" cy="361950"/>
          </a:xfrm>
          <a:prstGeom prst="rect">
            <a:avLst/>
          </a:prstGeom>
          <a:noFill/>
          <a:ln w="9525">
            <a:noFill/>
            <a:miter lim="800000"/>
            <a:headEnd/>
            <a:tailEnd/>
          </a:ln>
        </p:spPr>
      </p:pic>
      <p:pic>
        <p:nvPicPr>
          <p:cNvPr id="1033" name="Picture 5" descr="U:\University of Wyoming\UWY11RW03I - Basic Financial Statements\Logos\R2Logo sm.png"/>
          <p:cNvPicPr>
            <a:picLocks noChangeAspect="1" noChangeArrowheads="1"/>
          </p:cNvPicPr>
          <p:nvPr userDrawn="1"/>
        </p:nvPicPr>
        <p:blipFill>
          <a:blip r:embed="rId12"/>
          <a:srcRect/>
          <a:stretch>
            <a:fillRect/>
          </a:stretch>
        </p:blipFill>
        <p:spPr bwMode="auto">
          <a:xfrm>
            <a:off x="152400" y="6327775"/>
            <a:ext cx="1460500" cy="379413"/>
          </a:xfrm>
          <a:prstGeom prst="rect">
            <a:avLst/>
          </a:prstGeom>
          <a:noFill/>
          <a:ln w="9525">
            <a:noFill/>
            <a:miter lim="800000"/>
            <a:headEnd/>
            <a:tailEnd/>
          </a:ln>
        </p:spPr>
      </p:pic>
      <p:pic>
        <p:nvPicPr>
          <p:cNvPr id="1034" name="Picture 6" descr="U:\University of Wyoming\UWY11RW03I - Basic Financial Statements\Logos\RMAlogoHuge2Clr.jpg"/>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7239000" y="6362700"/>
            <a:ext cx="679450" cy="309563"/>
          </a:xfrm>
          <a:prstGeom prst="rect">
            <a:avLst/>
          </a:prstGeom>
          <a:noFill/>
          <a:ln w="9525">
            <a:noFill/>
            <a:miter lim="800000"/>
            <a:headEnd/>
            <a:tailEnd/>
          </a:ln>
        </p:spPr>
      </p:pic>
      <p:pic>
        <p:nvPicPr>
          <p:cNvPr id="1035" name="Picture 7" descr="U:\University of Wyoming\UWY11RW03I - Basic Financial Statements\Logos\WFMECLogo.jpg"/>
          <p:cNvPicPr>
            <a:picLocks noChangeAspect="1" noChangeArrowheads="1"/>
          </p:cNvPicPr>
          <p:nvPr userDrawn="1"/>
        </p:nvPicPr>
        <p:blipFill>
          <a:blip r:embed="rId14">
            <a:clrChange>
              <a:clrFrom>
                <a:srgbClr val="FDFDFD"/>
              </a:clrFrom>
              <a:clrTo>
                <a:srgbClr val="FDFDFD">
                  <a:alpha val="0"/>
                </a:srgbClr>
              </a:clrTo>
            </a:clrChange>
          </a:blip>
          <a:srcRect/>
          <a:stretch>
            <a:fillRect/>
          </a:stretch>
        </p:blipFill>
        <p:spPr bwMode="auto">
          <a:xfrm>
            <a:off x="5067300" y="6307138"/>
            <a:ext cx="885825" cy="341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3" r:id="rId2"/>
    <p:sldLayoutId id="2147483668" r:id="rId3"/>
    <p:sldLayoutId id="2147483664" r:id="rId4"/>
    <p:sldLayoutId id="2147483665" r:id="rId5"/>
    <p:sldLayoutId id="2147483666" r:id="rId6"/>
  </p:sldLayoutIdLst>
  <p:txStyles>
    <p:titleStyle>
      <a:lvl1pPr algn="l" rtl="0" fontAlgn="base">
        <a:spcBef>
          <a:spcPct val="0"/>
        </a:spcBef>
        <a:spcAft>
          <a:spcPct val="0"/>
        </a:spcAft>
        <a:defRPr sz="3600" b="1" kern="1200">
          <a:solidFill>
            <a:schemeClr val="tx2"/>
          </a:solidFill>
          <a:latin typeface="+mj-lt"/>
          <a:ea typeface="+mj-ea"/>
          <a:cs typeface="+mj-cs"/>
        </a:defRPr>
      </a:lvl1pPr>
      <a:lvl2pPr algn="l" rtl="0" fontAlgn="base">
        <a:spcBef>
          <a:spcPct val="0"/>
        </a:spcBef>
        <a:spcAft>
          <a:spcPct val="0"/>
        </a:spcAft>
        <a:defRPr sz="3600" b="1">
          <a:solidFill>
            <a:schemeClr val="tx2"/>
          </a:solidFill>
          <a:latin typeface="Garamond" pitchFamily="18" charset="0"/>
        </a:defRPr>
      </a:lvl2pPr>
      <a:lvl3pPr algn="l" rtl="0" fontAlgn="base">
        <a:spcBef>
          <a:spcPct val="0"/>
        </a:spcBef>
        <a:spcAft>
          <a:spcPct val="0"/>
        </a:spcAft>
        <a:defRPr sz="3600" b="1">
          <a:solidFill>
            <a:schemeClr val="tx2"/>
          </a:solidFill>
          <a:latin typeface="Garamond" pitchFamily="18" charset="0"/>
        </a:defRPr>
      </a:lvl3pPr>
      <a:lvl4pPr algn="l" rtl="0" fontAlgn="base">
        <a:spcBef>
          <a:spcPct val="0"/>
        </a:spcBef>
        <a:spcAft>
          <a:spcPct val="0"/>
        </a:spcAft>
        <a:defRPr sz="3600" b="1">
          <a:solidFill>
            <a:schemeClr val="tx2"/>
          </a:solidFill>
          <a:latin typeface="Garamond" pitchFamily="18" charset="0"/>
        </a:defRPr>
      </a:lvl4pPr>
      <a:lvl5pPr algn="l" rtl="0" fontAlgn="base">
        <a:spcBef>
          <a:spcPct val="0"/>
        </a:spcBef>
        <a:spcAft>
          <a:spcPct val="0"/>
        </a:spcAft>
        <a:defRPr sz="3600" b="1">
          <a:solidFill>
            <a:schemeClr val="tx2"/>
          </a:solidFill>
          <a:latin typeface="Garamond" pitchFamily="18" charset="0"/>
        </a:defRPr>
      </a:lvl5pPr>
      <a:lvl6pPr marL="457200" algn="l" rtl="0" fontAlgn="base">
        <a:spcBef>
          <a:spcPct val="0"/>
        </a:spcBef>
        <a:spcAft>
          <a:spcPct val="0"/>
        </a:spcAft>
        <a:defRPr sz="3600" b="1">
          <a:solidFill>
            <a:schemeClr val="tx2"/>
          </a:solidFill>
          <a:latin typeface="Garamond" pitchFamily="18" charset="0"/>
        </a:defRPr>
      </a:lvl6pPr>
      <a:lvl7pPr marL="914400" algn="l" rtl="0" fontAlgn="base">
        <a:spcBef>
          <a:spcPct val="0"/>
        </a:spcBef>
        <a:spcAft>
          <a:spcPct val="0"/>
        </a:spcAft>
        <a:defRPr sz="3600" b="1">
          <a:solidFill>
            <a:schemeClr val="tx2"/>
          </a:solidFill>
          <a:latin typeface="Garamond" pitchFamily="18" charset="0"/>
        </a:defRPr>
      </a:lvl7pPr>
      <a:lvl8pPr marL="1371600" algn="l" rtl="0" fontAlgn="base">
        <a:spcBef>
          <a:spcPct val="0"/>
        </a:spcBef>
        <a:spcAft>
          <a:spcPct val="0"/>
        </a:spcAft>
        <a:defRPr sz="3600" b="1">
          <a:solidFill>
            <a:schemeClr val="tx2"/>
          </a:solidFill>
          <a:latin typeface="Garamond" pitchFamily="18" charset="0"/>
        </a:defRPr>
      </a:lvl8pPr>
      <a:lvl9pPr marL="1828800" algn="l" rtl="0" fontAlgn="base">
        <a:spcBef>
          <a:spcPct val="0"/>
        </a:spcBef>
        <a:spcAft>
          <a:spcPct val="0"/>
        </a:spcAft>
        <a:defRPr sz="3600" b="1">
          <a:solidFill>
            <a:schemeClr val="tx2"/>
          </a:solidFill>
          <a:latin typeface="Garamond" pitchFamily="18" charset="0"/>
        </a:defRPr>
      </a:lvl9pPr>
    </p:titleStyle>
    <p:bodyStyle>
      <a:lvl1pPr marL="342900" indent="-342900" algn="l" rtl="0" fontAlgn="base">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ightrisk.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p:txBody>
          <a:bodyPr/>
          <a:lstStyle/>
          <a:p>
            <a:r>
              <a:rPr lang="en-US" smtClean="0"/>
              <a:t>Getting on Track:</a:t>
            </a:r>
            <a:br>
              <a:rPr lang="en-US" smtClean="0"/>
            </a:br>
            <a:r>
              <a:rPr lang="en-US" b="0" i="1" smtClean="0"/>
              <a:t>Better Management through</a:t>
            </a:r>
            <a:br>
              <a:rPr lang="en-US" b="0" i="1" smtClean="0"/>
            </a:br>
            <a:r>
              <a:rPr lang="en-US" b="0" i="1" smtClean="0"/>
              <a:t>Basic Financial Statements</a:t>
            </a:r>
          </a:p>
        </p:txBody>
      </p:sp>
      <p:sp>
        <p:nvSpPr>
          <p:cNvPr id="9218" name="Subtitle 2"/>
          <p:cNvSpPr>
            <a:spLocks noGrp="1"/>
          </p:cNvSpPr>
          <p:nvPr>
            <p:ph type="subTitle" idx="1"/>
          </p:nvPr>
        </p:nvSpPr>
        <p:spPr/>
        <p:txBody>
          <a:bodyPr/>
          <a:lstStyle/>
          <a:p>
            <a:r>
              <a:rPr lang="en-US" b="1" smtClean="0"/>
              <a:t>Authors:</a:t>
            </a:r>
          </a:p>
          <a:p>
            <a:r>
              <a:rPr lang="en-US" smtClean="0"/>
              <a:t>Rodney L. Sharp</a:t>
            </a:r>
          </a:p>
          <a:p>
            <a:r>
              <a:rPr lang="en-US" smtClean="0"/>
              <a:t>John P. Hewlett</a:t>
            </a:r>
          </a:p>
          <a:p>
            <a:r>
              <a:rPr lang="en-US" smtClean="0"/>
              <a:t>Jeffery E. Tranel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smtClean="0"/>
              <a:t>Session Five</a:t>
            </a:r>
          </a:p>
        </p:txBody>
      </p:sp>
      <p:sp>
        <p:nvSpPr>
          <p:cNvPr id="11266" name="Text Placeholder 3"/>
          <p:cNvSpPr>
            <a:spLocks noGrp="1"/>
          </p:cNvSpPr>
          <p:nvPr>
            <p:ph type="body" idx="1"/>
          </p:nvPr>
        </p:nvSpPr>
        <p:spPr/>
        <p:txBody>
          <a:bodyPr/>
          <a:lstStyle/>
          <a:p>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mtClean="0"/>
              <a:t>Where Can You Go From Here? </a:t>
            </a:r>
          </a:p>
        </p:txBody>
      </p:sp>
      <p:sp>
        <p:nvSpPr>
          <p:cNvPr id="13314" name="Content Placeholder 2"/>
          <p:cNvSpPr>
            <a:spLocks noGrp="1"/>
          </p:cNvSpPr>
          <p:nvPr>
            <p:ph idx="1"/>
          </p:nvPr>
        </p:nvSpPr>
        <p:spPr/>
        <p:txBody>
          <a:bodyPr/>
          <a:lstStyle/>
          <a:p>
            <a:r>
              <a:rPr lang="en-US" smtClean="0"/>
              <a:t>Farm Management Analysis:</a:t>
            </a:r>
          </a:p>
          <a:p>
            <a:pPr lvl="1"/>
            <a:r>
              <a:rPr lang="en-US" smtClean="0"/>
              <a:t>Whole farm analysis</a:t>
            </a:r>
          </a:p>
          <a:p>
            <a:pPr lvl="1"/>
            <a:r>
              <a:rPr lang="en-US" smtClean="0"/>
              <a:t>Enterprise analysis</a:t>
            </a:r>
          </a:p>
          <a:p>
            <a:pPr lvl="1"/>
            <a:r>
              <a:rPr lang="en-US" smtClean="0"/>
              <a:t>Investment analysis</a:t>
            </a:r>
          </a:p>
          <a:p>
            <a:pPr lvl="1"/>
            <a:r>
              <a:rPr lang="en-US" smtClean="0"/>
              <a:t>Marketing analysis</a:t>
            </a:r>
          </a:p>
        </p:txBody>
      </p:sp>
      <p:pic>
        <p:nvPicPr>
          <p:cNvPr id="13315" name="Picture 3"/>
          <p:cNvPicPr>
            <a:picLocks noChangeAspect="1"/>
          </p:cNvPicPr>
          <p:nvPr/>
        </p:nvPicPr>
        <p:blipFill>
          <a:blip r:embed="rId3"/>
          <a:srcRect/>
          <a:stretch>
            <a:fillRect/>
          </a:stretch>
        </p:blipFill>
        <p:spPr bwMode="auto">
          <a:xfrm>
            <a:off x="4343400" y="1905000"/>
            <a:ext cx="4019550" cy="27051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Whole Farm Analysis</a:t>
            </a:r>
          </a:p>
        </p:txBody>
      </p:sp>
      <p:sp>
        <p:nvSpPr>
          <p:cNvPr id="15362" name="Content Placeholder 2"/>
          <p:cNvSpPr>
            <a:spLocks noGrp="1"/>
          </p:cNvSpPr>
          <p:nvPr>
            <p:ph idx="1"/>
          </p:nvPr>
        </p:nvSpPr>
        <p:spPr/>
        <p:txBody>
          <a:bodyPr/>
          <a:lstStyle/>
          <a:p>
            <a:r>
              <a:rPr lang="en-US" smtClean="0"/>
              <a:t>Historical Statements:</a:t>
            </a:r>
          </a:p>
          <a:p>
            <a:pPr lvl="1"/>
            <a:r>
              <a:rPr lang="en-US" smtClean="0"/>
              <a:t>Valuable to establish benchmarks for:</a:t>
            </a:r>
          </a:p>
          <a:p>
            <a:pPr lvl="2"/>
            <a:r>
              <a:rPr lang="en-US" smtClean="0"/>
              <a:t>Comparing past performance</a:t>
            </a:r>
          </a:p>
          <a:p>
            <a:pPr lvl="2"/>
            <a:r>
              <a:rPr lang="en-US" smtClean="0"/>
              <a:t>Identifying strengths and weaknesses</a:t>
            </a:r>
          </a:p>
          <a:p>
            <a:pPr lvl="2"/>
            <a:r>
              <a:rPr lang="en-US" smtClean="0"/>
              <a:t>Determining credit worthiness</a:t>
            </a:r>
          </a:p>
          <a:p>
            <a:pPr lvl="1"/>
            <a:r>
              <a:rPr lang="en-US" smtClean="0"/>
              <a:t>Useful comparisons can be made by comparing information from year to year and to similar farms</a:t>
            </a:r>
          </a:p>
          <a:p>
            <a:r>
              <a:rPr lang="en-US" smtClean="0"/>
              <a:t>Projected Statements:</a:t>
            </a:r>
          </a:p>
          <a:p>
            <a:pPr lvl="1"/>
            <a:r>
              <a:rPr lang="en-US" smtClean="0"/>
              <a:t>Valuable for projecting periods of cash surpluses and deficits to determine credit needs</a:t>
            </a:r>
          </a:p>
          <a:p>
            <a:pPr lvl="1"/>
            <a:r>
              <a:rPr lang="en-US" smtClean="0"/>
              <a:t>Used to estimate:</a:t>
            </a:r>
          </a:p>
          <a:p>
            <a:pPr lvl="2"/>
            <a:r>
              <a:rPr lang="en-US" smtClean="0"/>
              <a:t>Potential profits</a:t>
            </a:r>
          </a:p>
          <a:p>
            <a:pPr lvl="2"/>
            <a:r>
              <a:rPr lang="en-US" smtClean="0"/>
              <a:t>Changes in net worth</a:t>
            </a:r>
          </a:p>
          <a:p>
            <a:pPr lvl="2"/>
            <a:r>
              <a:rPr lang="en-US" smtClean="0"/>
              <a:t>The ability to repay debt</a:t>
            </a:r>
          </a:p>
          <a:p>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Whole Farm Analysis </a:t>
            </a:r>
            <a:r>
              <a:rPr lang="en-US" b="0" i="1" smtClean="0"/>
              <a:t>(cont.)</a:t>
            </a:r>
          </a:p>
        </p:txBody>
      </p:sp>
      <p:sp>
        <p:nvSpPr>
          <p:cNvPr id="17410" name="Content Placeholder 2"/>
          <p:cNvSpPr>
            <a:spLocks noGrp="1"/>
          </p:cNvSpPr>
          <p:nvPr>
            <p:ph idx="1"/>
          </p:nvPr>
        </p:nvSpPr>
        <p:spPr/>
        <p:txBody>
          <a:bodyPr/>
          <a:lstStyle/>
          <a:p>
            <a:r>
              <a:rPr lang="en-US" smtClean="0"/>
              <a:t>Financial statements provide farm managers with information necessary to do further financial analysis</a:t>
            </a:r>
          </a:p>
          <a:p>
            <a:r>
              <a:rPr lang="en-US" smtClean="0"/>
              <a:t>The recommended measures for financial analysis are grouped into five broad categories: </a:t>
            </a:r>
          </a:p>
          <a:p>
            <a:pPr lvl="1"/>
            <a:r>
              <a:rPr lang="en-US" smtClean="0"/>
              <a:t>Liquidity</a:t>
            </a:r>
          </a:p>
          <a:p>
            <a:pPr lvl="1"/>
            <a:r>
              <a:rPr lang="en-US" smtClean="0"/>
              <a:t>Solvency</a:t>
            </a:r>
          </a:p>
          <a:p>
            <a:pPr lvl="1"/>
            <a:r>
              <a:rPr lang="en-US" smtClean="0"/>
              <a:t>Profitability</a:t>
            </a:r>
          </a:p>
          <a:p>
            <a:pPr lvl="1"/>
            <a:r>
              <a:rPr lang="en-US" smtClean="0"/>
              <a:t>Repayment capacity</a:t>
            </a:r>
          </a:p>
          <a:p>
            <a:pPr lvl="1"/>
            <a:r>
              <a:rPr lang="en-US" smtClean="0"/>
              <a:t>Financial efficiency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Enterprise Analysis</a:t>
            </a:r>
          </a:p>
        </p:txBody>
      </p:sp>
      <p:sp>
        <p:nvSpPr>
          <p:cNvPr id="19458" name="Content Placeholder 2"/>
          <p:cNvSpPr>
            <a:spLocks noGrp="1"/>
          </p:cNvSpPr>
          <p:nvPr>
            <p:ph idx="1"/>
          </p:nvPr>
        </p:nvSpPr>
        <p:spPr/>
        <p:txBody>
          <a:bodyPr/>
          <a:lstStyle/>
          <a:p>
            <a:r>
              <a:rPr lang="en-US" smtClean="0"/>
              <a:t>Enterprise analysis can help determine which enterprises might be added or expanded and those that should be reduced or eliminated</a:t>
            </a:r>
          </a:p>
          <a:p>
            <a:pPr lvl="1"/>
            <a:r>
              <a:rPr lang="en-US" b="1" smtClean="0"/>
              <a:t>Production Enterprises </a:t>
            </a:r>
            <a:r>
              <a:rPr lang="en-US" smtClean="0"/>
              <a:t>-</a:t>
            </a:r>
            <a:r>
              <a:rPr lang="en-US" b="1" smtClean="0"/>
              <a:t> </a:t>
            </a:r>
            <a:r>
              <a:rPr lang="en-US" smtClean="0"/>
              <a:t>actually produce a marketable product (hay, beef, corn, flowers)</a:t>
            </a:r>
          </a:p>
          <a:p>
            <a:pPr lvl="1"/>
            <a:r>
              <a:rPr lang="en-US" b="1" smtClean="0"/>
              <a:t>Service Enterprises </a:t>
            </a:r>
            <a:r>
              <a:rPr lang="en-US" smtClean="0"/>
              <a:t>-</a:t>
            </a:r>
            <a:r>
              <a:rPr lang="en-US" b="1" smtClean="0"/>
              <a:t> </a:t>
            </a:r>
            <a:r>
              <a:rPr lang="en-US" smtClean="0"/>
              <a:t>provide service, but do not normally produce a marketable product (tractors, equipment, buildings)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Investment Analysis</a:t>
            </a:r>
          </a:p>
        </p:txBody>
      </p:sp>
      <p:sp>
        <p:nvSpPr>
          <p:cNvPr id="21506" name="Content Placeholder 2"/>
          <p:cNvSpPr>
            <a:spLocks noGrp="1"/>
          </p:cNvSpPr>
          <p:nvPr>
            <p:ph idx="1"/>
          </p:nvPr>
        </p:nvSpPr>
        <p:spPr/>
        <p:txBody>
          <a:bodyPr/>
          <a:lstStyle/>
          <a:p>
            <a:r>
              <a:rPr lang="en-US" smtClean="0"/>
              <a:t>A good investment must have both:</a:t>
            </a:r>
          </a:p>
          <a:p>
            <a:pPr lvl="1"/>
            <a:r>
              <a:rPr lang="en-US" b="1" smtClean="0"/>
              <a:t>Economic profitability </a:t>
            </a:r>
            <a:r>
              <a:rPr lang="en-US" smtClean="0"/>
              <a:t>-  determines whether an investment in a capital asset will contribute to the long-run profits of the farm</a:t>
            </a:r>
          </a:p>
          <a:p>
            <a:pPr lvl="1"/>
            <a:r>
              <a:rPr lang="en-US" b="1" smtClean="0"/>
              <a:t>Financial feasibility</a:t>
            </a:r>
            <a:r>
              <a:rPr lang="en-US" smtClean="0"/>
              <a:t> -  determines if business cash flows are sufficient to make one-time principal and interest payments on borrowed funds used to purchase a capital asset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Marketing Analysis</a:t>
            </a:r>
          </a:p>
        </p:txBody>
      </p:sp>
      <p:sp>
        <p:nvSpPr>
          <p:cNvPr id="23554" name="Content Placeholder 2"/>
          <p:cNvSpPr>
            <a:spLocks noGrp="1"/>
          </p:cNvSpPr>
          <p:nvPr>
            <p:ph idx="1"/>
          </p:nvPr>
        </p:nvSpPr>
        <p:spPr/>
        <p:txBody>
          <a:bodyPr/>
          <a:lstStyle/>
          <a:p>
            <a:r>
              <a:rPr lang="en-US" smtClean="0"/>
              <a:t>Includes breakeven analysis, a study to determine what market prices are needed for a farm product to generate a profit.</a:t>
            </a:r>
          </a:p>
          <a:p>
            <a:r>
              <a:rPr lang="en-US" smtClean="0"/>
              <a:t>Then a marketing plan can be developed to enhance profits, including:</a:t>
            </a:r>
          </a:p>
          <a:p>
            <a:pPr lvl="1"/>
            <a:r>
              <a:rPr lang="en-US" smtClean="0"/>
              <a:t>Market trends</a:t>
            </a:r>
          </a:p>
          <a:p>
            <a:pPr lvl="1"/>
            <a:r>
              <a:rPr lang="en-US" smtClean="0"/>
              <a:t>Customers</a:t>
            </a:r>
          </a:p>
          <a:p>
            <a:pPr lvl="1"/>
            <a:r>
              <a:rPr lang="en-US" smtClean="0"/>
              <a:t>Pricing</a:t>
            </a:r>
          </a:p>
          <a:p>
            <a:pPr lvl="1"/>
            <a:r>
              <a:rPr lang="en-US" smtClean="0"/>
              <a:t>Promotion</a:t>
            </a:r>
          </a:p>
          <a:p>
            <a:pPr lvl="1"/>
            <a:r>
              <a:rPr lang="en-US" smtClean="0"/>
              <a:t>Target markets</a:t>
            </a:r>
          </a:p>
          <a:p>
            <a:pPr lvl="1"/>
            <a:r>
              <a:rPr lang="en-US" smtClean="0"/>
              <a:t>Competitive advantages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Additional Resources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Other </a:t>
            </a:r>
            <a:r>
              <a:rPr lang="en-US" dirty="0" err="1" smtClean="0"/>
              <a:t>RightRisk</a:t>
            </a:r>
            <a:r>
              <a:rPr lang="en-US" dirty="0" smtClean="0"/>
              <a:t> courses that may be helpful to you include:</a:t>
            </a:r>
          </a:p>
          <a:p>
            <a:pPr lvl="1" fontAlgn="auto">
              <a:spcAft>
                <a:spcPts val="0"/>
              </a:spcAft>
              <a:buFont typeface="Arial" pitchFamily="34" charset="0"/>
              <a:buChar char="–"/>
              <a:defRPr/>
            </a:pPr>
            <a:r>
              <a:rPr lang="en-US" dirty="0" smtClean="0"/>
              <a:t>Feasibility of Alternative Rural Enterprises</a:t>
            </a:r>
          </a:p>
          <a:p>
            <a:pPr lvl="1" fontAlgn="auto">
              <a:spcAft>
                <a:spcPts val="0"/>
              </a:spcAft>
              <a:buFont typeface="Arial" pitchFamily="34" charset="0"/>
              <a:buChar char="–"/>
              <a:defRPr/>
            </a:pPr>
            <a:r>
              <a:rPr lang="en-US" dirty="0" smtClean="0"/>
              <a:t>Getting on Track: Better Management through Basic Ag Records</a:t>
            </a:r>
          </a:p>
          <a:p>
            <a:pPr lvl="1" fontAlgn="auto">
              <a:spcAft>
                <a:spcPts val="0"/>
              </a:spcAft>
              <a:buFont typeface="Arial" pitchFamily="34" charset="0"/>
              <a:buChar char="–"/>
              <a:defRPr/>
            </a:pPr>
            <a:r>
              <a:rPr lang="en-US" dirty="0" smtClean="0"/>
              <a:t>Taxes for Agricultural Enterprises</a:t>
            </a:r>
          </a:p>
          <a:p>
            <a:pPr fontAlgn="auto">
              <a:spcAft>
                <a:spcPts val="0"/>
              </a:spcAft>
              <a:buFont typeface="Arial" pitchFamily="34" charset="0"/>
              <a:buChar char="•"/>
              <a:defRPr/>
            </a:pPr>
            <a:r>
              <a:rPr lang="en-US" dirty="0" smtClean="0"/>
              <a:t>You can access the </a:t>
            </a:r>
            <a:r>
              <a:rPr lang="en-US" dirty="0" err="1" smtClean="0"/>
              <a:t>RightRisk</a:t>
            </a:r>
            <a:r>
              <a:rPr lang="en-US" dirty="0" smtClean="0"/>
              <a:t> website at </a:t>
            </a:r>
            <a:r>
              <a:rPr lang="en-US" dirty="0" smtClean="0">
                <a:hlinkClick r:id="rId3"/>
              </a:rPr>
              <a:t>www.rightrisk.org</a:t>
            </a:r>
            <a:endParaRPr lang="en-US" dirty="0" smtClean="0"/>
          </a:p>
          <a:p>
            <a:pPr marL="0" indent="0" fontAlgn="auto">
              <a:spcAft>
                <a:spcPts val="0"/>
              </a:spcAft>
              <a:buFont typeface="Arial" pitchFamily="34" charset="0"/>
              <a:buNone/>
              <a:defRPr/>
            </a:pP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ffice Theme">
  <a:themeElements>
    <a:clrScheme name="UoW - Basic Financial Statements">
      <a:dk1>
        <a:sysClr val="windowText" lastClr="000000"/>
      </a:dk1>
      <a:lt1>
        <a:sysClr val="window" lastClr="FFFFFF"/>
      </a:lt1>
      <a:dk2>
        <a:srgbClr val="1F3461"/>
      </a:dk2>
      <a:lt2>
        <a:srgbClr val="EEECE1"/>
      </a:lt2>
      <a:accent1>
        <a:srgbClr val="265272"/>
      </a:accent1>
      <a:accent2>
        <a:srgbClr val="7F3837"/>
      </a:accent2>
      <a:accent3>
        <a:srgbClr val="609725"/>
      </a:accent3>
      <a:accent4>
        <a:srgbClr val="8064A2"/>
      </a:accent4>
      <a:accent5>
        <a:srgbClr val="1E7B66"/>
      </a:accent5>
      <a:accent6>
        <a:srgbClr val="BE7C19"/>
      </a:accent6>
      <a:hlink>
        <a:srgbClr val="0000FF"/>
      </a:hlink>
      <a:folHlink>
        <a:srgbClr val="800080"/>
      </a:folHlink>
    </a:clrScheme>
    <a:fontScheme name="Garamond - Arial">
      <a:majorFont>
        <a:latin typeface="Garamond"/>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1195</Words>
  <Application>Microsoft Office PowerPoint</Application>
  <PresentationFormat>On-screen Show (4:3)</PresentationFormat>
  <Paragraphs>126</Paragraphs>
  <Slides>9</Slides>
  <Notes>9</Notes>
  <HiddenSlides>0</HiddenSlides>
  <MMClips>0</MMClips>
  <ScaleCrop>false</ScaleCrop>
  <HeadingPairs>
    <vt:vector size="6" baseType="variant">
      <vt:variant>
        <vt:lpstr>Fonts Used</vt:lpstr>
      </vt:variant>
      <vt:variant>
        <vt:i4>3</vt:i4>
      </vt:variant>
      <vt:variant>
        <vt:lpstr>Design Template</vt:lpstr>
      </vt:variant>
      <vt:variant>
        <vt:i4>3</vt:i4>
      </vt:variant>
      <vt:variant>
        <vt:lpstr>Slide Titles</vt:lpstr>
      </vt:variant>
      <vt:variant>
        <vt:i4>9</vt:i4>
      </vt:variant>
    </vt:vector>
  </HeadingPairs>
  <TitlesOfParts>
    <vt:vector size="15" baseType="lpstr">
      <vt:lpstr>Arial</vt:lpstr>
      <vt:lpstr>Garamond</vt:lpstr>
      <vt:lpstr>Calibri</vt:lpstr>
      <vt:lpstr>1_Office Theme</vt:lpstr>
      <vt:lpstr>1_Office Theme</vt:lpstr>
      <vt:lpstr>1_Office Theme</vt:lpstr>
      <vt:lpstr>Getting on Track: Better Management through Basic Financial Statements</vt:lpstr>
      <vt:lpstr>Session Five</vt:lpstr>
      <vt:lpstr>Where Can You Go From Here? </vt:lpstr>
      <vt:lpstr>Whole Farm Analysis</vt:lpstr>
      <vt:lpstr>Whole Farm Analysis (cont.)</vt:lpstr>
      <vt:lpstr>Enterprise Analysis</vt:lpstr>
      <vt:lpstr>Investment Analysis</vt:lpstr>
      <vt:lpstr>Marketing Analysis</vt:lpstr>
      <vt:lpstr>Additional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Prabhakara Mamuduri</cp:lastModifiedBy>
  <cp:revision>11</cp:revision>
  <dcterms:created xsi:type="dcterms:W3CDTF">2011-09-07T22:46:06Z</dcterms:created>
  <dcterms:modified xsi:type="dcterms:W3CDTF">2011-09-28T08:51:08Z</dcterms:modified>
</cp:coreProperties>
</file>