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8497" autoAdjust="0"/>
  </p:normalViewPr>
  <p:slideViewPr>
    <p:cSldViewPr>
      <p:cViewPr varScale="1">
        <p:scale>
          <a:sx n="57" d="100"/>
          <a:sy n="57" d="100"/>
        </p:scale>
        <p:origin x="-78" y="-468"/>
      </p:cViewPr>
      <p:guideLst>
        <p:guide orient="horz" pos="2160"/>
        <p:guide pos="2880"/>
      </p:guideLst>
    </p:cSldViewPr>
  </p:slideViewPr>
  <p:notesTextViewPr>
    <p:cViewPr>
      <p:scale>
        <a:sx n="1" d="1"/>
        <a:sy n="1" d="1"/>
      </p:scale>
      <p:origin x="0" y="0"/>
    </p:cViewPr>
  </p:notesTextViewPr>
  <p:notesViewPr>
    <p:cSldViewPr>
      <p:cViewPr>
        <p:scale>
          <a:sx n="90" d="100"/>
          <a:sy n="90" d="100"/>
        </p:scale>
        <p:origin x="-876" y="19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3B415-377B-48AA-B473-5166DA47AB6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45C6591-36B2-4938-9A12-5E78FBA60746}">
      <dgm:prSet phldrT="[Text]"/>
      <dgm:spPr/>
      <dgm:t>
        <a:bodyPr/>
        <a:lstStyle/>
        <a:p>
          <a:r>
            <a:rPr lang="en-US" dirty="0" smtClean="0"/>
            <a:t>Step 1: Record the beginning of net worth</a:t>
          </a:r>
          <a:endParaRPr lang="en-US" dirty="0"/>
        </a:p>
      </dgm:t>
    </dgm:pt>
    <dgm:pt modelId="{7E4278AD-C46B-40BD-9C05-C2D7CDE2A1FF}" type="parTrans" cxnId="{89402D76-19C2-49AA-B3C5-6B8AD867CCBE}">
      <dgm:prSet/>
      <dgm:spPr/>
      <dgm:t>
        <a:bodyPr/>
        <a:lstStyle/>
        <a:p>
          <a:endParaRPr lang="en-US"/>
        </a:p>
      </dgm:t>
    </dgm:pt>
    <dgm:pt modelId="{C632180A-D983-4892-A3E4-2D23745CD8B3}" type="sibTrans" cxnId="{89402D76-19C2-49AA-B3C5-6B8AD867CCBE}">
      <dgm:prSet/>
      <dgm:spPr/>
      <dgm:t>
        <a:bodyPr/>
        <a:lstStyle/>
        <a:p>
          <a:endParaRPr lang="en-US"/>
        </a:p>
      </dgm:t>
    </dgm:pt>
    <dgm:pt modelId="{CD791F27-6D8B-4668-88D0-F747E2C8A171}">
      <dgm:prSet phldrT="[Text]"/>
      <dgm:spPr/>
      <dgm:t>
        <a:bodyPr/>
        <a:lstStyle/>
        <a:p>
          <a:r>
            <a:rPr lang="en-US" dirty="0" smtClean="0"/>
            <a:t>Step 2: Add Net Farm Income (or subtract net losses)</a:t>
          </a:r>
          <a:endParaRPr lang="en-US" dirty="0"/>
        </a:p>
      </dgm:t>
    </dgm:pt>
    <dgm:pt modelId="{C0E49FD4-11A7-4190-A0C0-8D10F309ADE5}" type="parTrans" cxnId="{102BF49A-CA8E-4D36-A13E-E9140C0A6D2D}">
      <dgm:prSet/>
      <dgm:spPr/>
      <dgm:t>
        <a:bodyPr/>
        <a:lstStyle/>
        <a:p>
          <a:endParaRPr lang="en-US"/>
        </a:p>
      </dgm:t>
    </dgm:pt>
    <dgm:pt modelId="{8D3856B4-119A-4F67-A932-C30FF2AE97FC}" type="sibTrans" cxnId="{102BF49A-CA8E-4D36-A13E-E9140C0A6D2D}">
      <dgm:prSet/>
      <dgm:spPr/>
      <dgm:t>
        <a:bodyPr/>
        <a:lstStyle/>
        <a:p>
          <a:endParaRPr lang="en-US"/>
        </a:p>
      </dgm:t>
    </dgm:pt>
    <dgm:pt modelId="{3E21B032-0D53-4EF1-BF49-5B4B4028D62C}">
      <dgm:prSet phldrT="[Text]"/>
      <dgm:spPr/>
      <dgm:t>
        <a:bodyPr/>
        <a:lstStyle/>
        <a:p>
          <a:r>
            <a:rPr lang="en-US" dirty="0" smtClean="0"/>
            <a:t>Step 3: Add any contributions to the business</a:t>
          </a:r>
          <a:endParaRPr lang="en-US" dirty="0"/>
        </a:p>
      </dgm:t>
    </dgm:pt>
    <dgm:pt modelId="{8BBCF7B2-82FC-474C-935F-DF52C548F95C}" type="parTrans" cxnId="{9CBD952A-3D82-49AA-885A-997A4A17093C}">
      <dgm:prSet/>
      <dgm:spPr/>
      <dgm:t>
        <a:bodyPr/>
        <a:lstStyle/>
        <a:p>
          <a:endParaRPr lang="en-US"/>
        </a:p>
      </dgm:t>
    </dgm:pt>
    <dgm:pt modelId="{CB495D1A-C563-4766-8F84-7503D464909F}" type="sibTrans" cxnId="{9CBD952A-3D82-49AA-885A-997A4A17093C}">
      <dgm:prSet/>
      <dgm:spPr/>
      <dgm:t>
        <a:bodyPr/>
        <a:lstStyle/>
        <a:p>
          <a:endParaRPr lang="en-US"/>
        </a:p>
      </dgm:t>
    </dgm:pt>
    <dgm:pt modelId="{43CBC56A-32F1-4882-9A05-2A34F82CE4ED}">
      <dgm:prSet/>
      <dgm:spPr/>
      <dgm:t>
        <a:bodyPr/>
        <a:lstStyle/>
        <a:p>
          <a:r>
            <a:rPr lang="en-US" dirty="0" smtClean="0"/>
            <a:t>Step 4: Subtract any distributions of owner equity from the business</a:t>
          </a:r>
          <a:endParaRPr lang="en-US" dirty="0"/>
        </a:p>
      </dgm:t>
    </dgm:pt>
    <dgm:pt modelId="{43B10A46-1BC1-4289-9ED0-E1B1C760EE58}" type="parTrans" cxnId="{13AE7228-6C9C-4B54-9EEE-37144DE7CD8F}">
      <dgm:prSet/>
      <dgm:spPr/>
      <dgm:t>
        <a:bodyPr/>
        <a:lstStyle/>
        <a:p>
          <a:endParaRPr lang="en-US"/>
        </a:p>
      </dgm:t>
    </dgm:pt>
    <dgm:pt modelId="{99CA33F4-4E02-43C5-8BC1-BEB19B6C5291}" type="sibTrans" cxnId="{13AE7228-6C9C-4B54-9EEE-37144DE7CD8F}">
      <dgm:prSet/>
      <dgm:spPr/>
      <dgm:t>
        <a:bodyPr/>
        <a:lstStyle/>
        <a:p>
          <a:endParaRPr lang="en-US"/>
        </a:p>
      </dgm:t>
    </dgm:pt>
    <dgm:pt modelId="{A3621B73-E4C7-4A69-96CA-0DEA15484484}">
      <dgm:prSet/>
      <dgm:spPr/>
      <dgm:t>
        <a:bodyPr/>
        <a:lstStyle/>
        <a:p>
          <a:r>
            <a:rPr lang="en-US" dirty="0" smtClean="0"/>
            <a:t>Step 5: Add or subtract asset valuation changes</a:t>
          </a:r>
          <a:endParaRPr lang="en-US" dirty="0"/>
        </a:p>
      </dgm:t>
    </dgm:pt>
    <dgm:pt modelId="{6D15D592-E7D0-488A-B057-F44A7C477822}" type="parTrans" cxnId="{64DCFC2F-B507-4AEB-8840-9EEA699D6AD4}">
      <dgm:prSet/>
      <dgm:spPr/>
      <dgm:t>
        <a:bodyPr/>
        <a:lstStyle/>
        <a:p>
          <a:endParaRPr lang="en-US"/>
        </a:p>
      </dgm:t>
    </dgm:pt>
    <dgm:pt modelId="{55B99425-05BF-4D05-ADF0-88091EC0A7AF}" type="sibTrans" cxnId="{64DCFC2F-B507-4AEB-8840-9EEA699D6AD4}">
      <dgm:prSet/>
      <dgm:spPr/>
      <dgm:t>
        <a:bodyPr/>
        <a:lstStyle/>
        <a:p>
          <a:endParaRPr lang="en-US"/>
        </a:p>
      </dgm:t>
    </dgm:pt>
    <dgm:pt modelId="{632FC2F6-1A97-4D6C-81EB-4B8F6D01D4A4}">
      <dgm:prSet/>
      <dgm:spPr/>
      <dgm:t>
        <a:bodyPr/>
        <a:lstStyle/>
        <a:p>
          <a:r>
            <a:rPr lang="en-US" dirty="0" smtClean="0"/>
            <a:t>Step 6: Calculate ending net worth</a:t>
          </a:r>
          <a:endParaRPr lang="en-US" dirty="0"/>
        </a:p>
      </dgm:t>
    </dgm:pt>
    <dgm:pt modelId="{8AE324E4-80E9-40DE-9631-F316E99DC5FF}" type="parTrans" cxnId="{308BD53A-B255-4F7E-B276-E92E92E2F1AA}">
      <dgm:prSet/>
      <dgm:spPr/>
      <dgm:t>
        <a:bodyPr/>
        <a:lstStyle/>
        <a:p>
          <a:endParaRPr lang="en-US"/>
        </a:p>
      </dgm:t>
    </dgm:pt>
    <dgm:pt modelId="{D9329FCC-EA10-49EB-B8B9-3605EABD5458}" type="sibTrans" cxnId="{308BD53A-B255-4F7E-B276-E92E92E2F1AA}">
      <dgm:prSet/>
      <dgm:spPr/>
      <dgm:t>
        <a:bodyPr/>
        <a:lstStyle/>
        <a:p>
          <a:endParaRPr lang="en-US"/>
        </a:p>
      </dgm:t>
    </dgm:pt>
    <dgm:pt modelId="{D8C087E5-32F6-4CA0-8E05-A1A1F0B5296B}" type="pres">
      <dgm:prSet presAssocID="{C493B415-377B-48AA-B473-5166DA47AB6B}" presName="diagram" presStyleCnt="0">
        <dgm:presLayoutVars>
          <dgm:dir/>
          <dgm:resizeHandles val="exact"/>
        </dgm:presLayoutVars>
      </dgm:prSet>
      <dgm:spPr/>
      <dgm:t>
        <a:bodyPr/>
        <a:lstStyle/>
        <a:p>
          <a:endParaRPr lang="en-US"/>
        </a:p>
      </dgm:t>
    </dgm:pt>
    <dgm:pt modelId="{B560B7B3-9AFC-4972-858A-AF5D995AB263}" type="pres">
      <dgm:prSet presAssocID="{F45C6591-36B2-4938-9A12-5E78FBA60746}" presName="node" presStyleLbl="node1" presStyleIdx="0" presStyleCnt="6">
        <dgm:presLayoutVars>
          <dgm:bulletEnabled val="1"/>
        </dgm:presLayoutVars>
      </dgm:prSet>
      <dgm:spPr/>
      <dgm:t>
        <a:bodyPr/>
        <a:lstStyle/>
        <a:p>
          <a:endParaRPr lang="en-US"/>
        </a:p>
      </dgm:t>
    </dgm:pt>
    <dgm:pt modelId="{258E3843-73E2-44ED-9086-E1E3F0B3BA12}" type="pres">
      <dgm:prSet presAssocID="{C632180A-D983-4892-A3E4-2D23745CD8B3}" presName="sibTrans" presStyleLbl="sibTrans2D1" presStyleIdx="0" presStyleCnt="5"/>
      <dgm:spPr/>
      <dgm:t>
        <a:bodyPr/>
        <a:lstStyle/>
        <a:p>
          <a:endParaRPr lang="en-US"/>
        </a:p>
      </dgm:t>
    </dgm:pt>
    <dgm:pt modelId="{A35C5251-C947-42A8-BD23-4E215179AEE1}" type="pres">
      <dgm:prSet presAssocID="{C632180A-D983-4892-A3E4-2D23745CD8B3}" presName="connectorText" presStyleLbl="sibTrans2D1" presStyleIdx="0" presStyleCnt="5"/>
      <dgm:spPr/>
      <dgm:t>
        <a:bodyPr/>
        <a:lstStyle/>
        <a:p>
          <a:endParaRPr lang="en-US"/>
        </a:p>
      </dgm:t>
    </dgm:pt>
    <dgm:pt modelId="{FAE579F6-E783-4AFD-871C-2A35B9BF4F45}" type="pres">
      <dgm:prSet presAssocID="{CD791F27-6D8B-4668-88D0-F747E2C8A171}" presName="node" presStyleLbl="node1" presStyleIdx="1" presStyleCnt="6">
        <dgm:presLayoutVars>
          <dgm:bulletEnabled val="1"/>
        </dgm:presLayoutVars>
      </dgm:prSet>
      <dgm:spPr/>
      <dgm:t>
        <a:bodyPr/>
        <a:lstStyle/>
        <a:p>
          <a:endParaRPr lang="en-US"/>
        </a:p>
      </dgm:t>
    </dgm:pt>
    <dgm:pt modelId="{E2FE0152-7AFC-4C62-B344-B025E212B1CA}" type="pres">
      <dgm:prSet presAssocID="{8D3856B4-119A-4F67-A932-C30FF2AE97FC}" presName="sibTrans" presStyleLbl="sibTrans2D1" presStyleIdx="1" presStyleCnt="5"/>
      <dgm:spPr/>
      <dgm:t>
        <a:bodyPr/>
        <a:lstStyle/>
        <a:p>
          <a:endParaRPr lang="en-US"/>
        </a:p>
      </dgm:t>
    </dgm:pt>
    <dgm:pt modelId="{BA84E799-0C00-4230-A185-CD17B276450F}" type="pres">
      <dgm:prSet presAssocID="{8D3856B4-119A-4F67-A932-C30FF2AE97FC}" presName="connectorText" presStyleLbl="sibTrans2D1" presStyleIdx="1" presStyleCnt="5"/>
      <dgm:spPr/>
      <dgm:t>
        <a:bodyPr/>
        <a:lstStyle/>
        <a:p>
          <a:endParaRPr lang="en-US"/>
        </a:p>
      </dgm:t>
    </dgm:pt>
    <dgm:pt modelId="{E8A2E815-4270-43FA-B4A6-E401A4D01B78}" type="pres">
      <dgm:prSet presAssocID="{3E21B032-0D53-4EF1-BF49-5B4B4028D62C}" presName="node" presStyleLbl="node1" presStyleIdx="2" presStyleCnt="6">
        <dgm:presLayoutVars>
          <dgm:bulletEnabled val="1"/>
        </dgm:presLayoutVars>
      </dgm:prSet>
      <dgm:spPr/>
      <dgm:t>
        <a:bodyPr/>
        <a:lstStyle/>
        <a:p>
          <a:endParaRPr lang="en-US"/>
        </a:p>
      </dgm:t>
    </dgm:pt>
    <dgm:pt modelId="{6743757F-7DA3-44F5-B89D-804B672CCF07}" type="pres">
      <dgm:prSet presAssocID="{CB495D1A-C563-4766-8F84-7503D464909F}" presName="sibTrans" presStyleLbl="sibTrans2D1" presStyleIdx="2" presStyleCnt="5"/>
      <dgm:spPr/>
      <dgm:t>
        <a:bodyPr/>
        <a:lstStyle/>
        <a:p>
          <a:endParaRPr lang="en-US"/>
        </a:p>
      </dgm:t>
    </dgm:pt>
    <dgm:pt modelId="{D2D97214-5327-4191-B137-F4D9E3B6F616}" type="pres">
      <dgm:prSet presAssocID="{CB495D1A-C563-4766-8F84-7503D464909F}" presName="connectorText" presStyleLbl="sibTrans2D1" presStyleIdx="2" presStyleCnt="5"/>
      <dgm:spPr/>
      <dgm:t>
        <a:bodyPr/>
        <a:lstStyle/>
        <a:p>
          <a:endParaRPr lang="en-US"/>
        </a:p>
      </dgm:t>
    </dgm:pt>
    <dgm:pt modelId="{4C7D025A-E7A6-473B-9F9B-7888A5EF6AA2}" type="pres">
      <dgm:prSet presAssocID="{43CBC56A-32F1-4882-9A05-2A34F82CE4ED}" presName="node" presStyleLbl="node1" presStyleIdx="3" presStyleCnt="6">
        <dgm:presLayoutVars>
          <dgm:bulletEnabled val="1"/>
        </dgm:presLayoutVars>
      </dgm:prSet>
      <dgm:spPr/>
      <dgm:t>
        <a:bodyPr/>
        <a:lstStyle/>
        <a:p>
          <a:endParaRPr lang="en-US"/>
        </a:p>
      </dgm:t>
    </dgm:pt>
    <dgm:pt modelId="{A1D1F791-A09F-4F1D-AB90-A4BA4BA9E00C}" type="pres">
      <dgm:prSet presAssocID="{99CA33F4-4E02-43C5-8BC1-BEB19B6C5291}" presName="sibTrans" presStyleLbl="sibTrans2D1" presStyleIdx="3" presStyleCnt="5"/>
      <dgm:spPr/>
      <dgm:t>
        <a:bodyPr/>
        <a:lstStyle/>
        <a:p>
          <a:endParaRPr lang="en-US"/>
        </a:p>
      </dgm:t>
    </dgm:pt>
    <dgm:pt modelId="{887B0E56-4B7A-46C9-B09B-25832DB023AE}" type="pres">
      <dgm:prSet presAssocID="{99CA33F4-4E02-43C5-8BC1-BEB19B6C5291}" presName="connectorText" presStyleLbl="sibTrans2D1" presStyleIdx="3" presStyleCnt="5"/>
      <dgm:spPr/>
      <dgm:t>
        <a:bodyPr/>
        <a:lstStyle/>
        <a:p>
          <a:endParaRPr lang="en-US"/>
        </a:p>
      </dgm:t>
    </dgm:pt>
    <dgm:pt modelId="{47F4082F-F46F-4034-8F0F-B178D2AA9ABA}" type="pres">
      <dgm:prSet presAssocID="{A3621B73-E4C7-4A69-96CA-0DEA15484484}" presName="node" presStyleLbl="node1" presStyleIdx="4" presStyleCnt="6">
        <dgm:presLayoutVars>
          <dgm:bulletEnabled val="1"/>
        </dgm:presLayoutVars>
      </dgm:prSet>
      <dgm:spPr/>
      <dgm:t>
        <a:bodyPr/>
        <a:lstStyle/>
        <a:p>
          <a:endParaRPr lang="en-US"/>
        </a:p>
      </dgm:t>
    </dgm:pt>
    <dgm:pt modelId="{CA299D38-4CED-4616-911F-D8414E315681}" type="pres">
      <dgm:prSet presAssocID="{55B99425-05BF-4D05-ADF0-88091EC0A7AF}" presName="sibTrans" presStyleLbl="sibTrans2D1" presStyleIdx="4" presStyleCnt="5"/>
      <dgm:spPr/>
      <dgm:t>
        <a:bodyPr/>
        <a:lstStyle/>
        <a:p>
          <a:endParaRPr lang="en-US"/>
        </a:p>
      </dgm:t>
    </dgm:pt>
    <dgm:pt modelId="{BF4014B6-C2B2-498F-AE6C-18522BC922E6}" type="pres">
      <dgm:prSet presAssocID="{55B99425-05BF-4D05-ADF0-88091EC0A7AF}" presName="connectorText" presStyleLbl="sibTrans2D1" presStyleIdx="4" presStyleCnt="5"/>
      <dgm:spPr/>
      <dgm:t>
        <a:bodyPr/>
        <a:lstStyle/>
        <a:p>
          <a:endParaRPr lang="en-US"/>
        </a:p>
      </dgm:t>
    </dgm:pt>
    <dgm:pt modelId="{9F96DFEA-96F2-4DC5-BC5B-B078DD34DD25}" type="pres">
      <dgm:prSet presAssocID="{632FC2F6-1A97-4D6C-81EB-4B8F6D01D4A4}" presName="node" presStyleLbl="node1" presStyleIdx="5" presStyleCnt="6">
        <dgm:presLayoutVars>
          <dgm:bulletEnabled val="1"/>
        </dgm:presLayoutVars>
      </dgm:prSet>
      <dgm:spPr/>
      <dgm:t>
        <a:bodyPr/>
        <a:lstStyle/>
        <a:p>
          <a:endParaRPr lang="en-US"/>
        </a:p>
      </dgm:t>
    </dgm:pt>
  </dgm:ptLst>
  <dgm:cxnLst>
    <dgm:cxn modelId="{308BD53A-B255-4F7E-B276-E92E92E2F1AA}" srcId="{C493B415-377B-48AA-B473-5166DA47AB6B}" destId="{632FC2F6-1A97-4D6C-81EB-4B8F6D01D4A4}" srcOrd="5" destOrd="0" parTransId="{8AE324E4-80E9-40DE-9631-F316E99DC5FF}" sibTransId="{D9329FCC-EA10-49EB-B8B9-3605EABD5458}"/>
    <dgm:cxn modelId="{C64985B3-0410-4DAC-AE66-73A2D6E1BAFB}" type="presOf" srcId="{C632180A-D983-4892-A3E4-2D23745CD8B3}" destId="{A35C5251-C947-42A8-BD23-4E215179AEE1}" srcOrd="1" destOrd="0" presId="urn:microsoft.com/office/officeart/2005/8/layout/process5"/>
    <dgm:cxn modelId="{48A3A15B-B9B6-4E2B-B195-39C6C5B947CC}" type="presOf" srcId="{43CBC56A-32F1-4882-9A05-2A34F82CE4ED}" destId="{4C7D025A-E7A6-473B-9F9B-7888A5EF6AA2}" srcOrd="0" destOrd="0" presId="urn:microsoft.com/office/officeart/2005/8/layout/process5"/>
    <dgm:cxn modelId="{F51AF7F2-16B0-4238-BBA3-533D1ED91941}" type="presOf" srcId="{99CA33F4-4E02-43C5-8BC1-BEB19B6C5291}" destId="{A1D1F791-A09F-4F1D-AB90-A4BA4BA9E00C}" srcOrd="0" destOrd="0" presId="urn:microsoft.com/office/officeart/2005/8/layout/process5"/>
    <dgm:cxn modelId="{6FA32EA8-7A26-4377-8CD9-83E0D25ADB15}" type="presOf" srcId="{CD791F27-6D8B-4668-88D0-F747E2C8A171}" destId="{FAE579F6-E783-4AFD-871C-2A35B9BF4F45}" srcOrd="0" destOrd="0" presId="urn:microsoft.com/office/officeart/2005/8/layout/process5"/>
    <dgm:cxn modelId="{9CBD952A-3D82-49AA-885A-997A4A17093C}" srcId="{C493B415-377B-48AA-B473-5166DA47AB6B}" destId="{3E21B032-0D53-4EF1-BF49-5B4B4028D62C}" srcOrd="2" destOrd="0" parTransId="{8BBCF7B2-82FC-474C-935F-DF52C548F95C}" sibTransId="{CB495D1A-C563-4766-8F84-7503D464909F}"/>
    <dgm:cxn modelId="{64DCFC2F-B507-4AEB-8840-9EEA699D6AD4}" srcId="{C493B415-377B-48AA-B473-5166DA47AB6B}" destId="{A3621B73-E4C7-4A69-96CA-0DEA15484484}" srcOrd="4" destOrd="0" parTransId="{6D15D592-E7D0-488A-B057-F44A7C477822}" sibTransId="{55B99425-05BF-4D05-ADF0-88091EC0A7AF}"/>
    <dgm:cxn modelId="{839452FC-A11A-4270-9FF7-2E703021BD0A}" type="presOf" srcId="{CB495D1A-C563-4766-8F84-7503D464909F}" destId="{D2D97214-5327-4191-B137-F4D9E3B6F616}" srcOrd="1" destOrd="0" presId="urn:microsoft.com/office/officeart/2005/8/layout/process5"/>
    <dgm:cxn modelId="{20CFE40D-7513-4799-A8A7-1D59B150FB25}" type="presOf" srcId="{A3621B73-E4C7-4A69-96CA-0DEA15484484}" destId="{47F4082F-F46F-4034-8F0F-B178D2AA9ABA}" srcOrd="0" destOrd="0" presId="urn:microsoft.com/office/officeart/2005/8/layout/process5"/>
    <dgm:cxn modelId="{102BF49A-CA8E-4D36-A13E-E9140C0A6D2D}" srcId="{C493B415-377B-48AA-B473-5166DA47AB6B}" destId="{CD791F27-6D8B-4668-88D0-F747E2C8A171}" srcOrd="1" destOrd="0" parTransId="{C0E49FD4-11A7-4190-A0C0-8D10F309ADE5}" sibTransId="{8D3856B4-119A-4F67-A932-C30FF2AE97FC}"/>
    <dgm:cxn modelId="{89402D76-19C2-49AA-B3C5-6B8AD867CCBE}" srcId="{C493B415-377B-48AA-B473-5166DA47AB6B}" destId="{F45C6591-36B2-4938-9A12-5E78FBA60746}" srcOrd="0" destOrd="0" parTransId="{7E4278AD-C46B-40BD-9C05-C2D7CDE2A1FF}" sibTransId="{C632180A-D983-4892-A3E4-2D23745CD8B3}"/>
    <dgm:cxn modelId="{6DB7DBA9-072F-4F43-91B5-8338B596AAE2}" type="presOf" srcId="{8D3856B4-119A-4F67-A932-C30FF2AE97FC}" destId="{E2FE0152-7AFC-4C62-B344-B025E212B1CA}" srcOrd="0" destOrd="0" presId="urn:microsoft.com/office/officeart/2005/8/layout/process5"/>
    <dgm:cxn modelId="{D3437D5B-BF90-4E3E-A44E-DF287517FE23}" type="presOf" srcId="{C493B415-377B-48AA-B473-5166DA47AB6B}" destId="{D8C087E5-32F6-4CA0-8E05-A1A1F0B5296B}" srcOrd="0" destOrd="0" presId="urn:microsoft.com/office/officeart/2005/8/layout/process5"/>
    <dgm:cxn modelId="{13AE7228-6C9C-4B54-9EEE-37144DE7CD8F}" srcId="{C493B415-377B-48AA-B473-5166DA47AB6B}" destId="{43CBC56A-32F1-4882-9A05-2A34F82CE4ED}" srcOrd="3" destOrd="0" parTransId="{43B10A46-1BC1-4289-9ED0-E1B1C760EE58}" sibTransId="{99CA33F4-4E02-43C5-8BC1-BEB19B6C5291}"/>
    <dgm:cxn modelId="{DE770968-C125-4425-B768-B4056A7A6559}" type="presOf" srcId="{55B99425-05BF-4D05-ADF0-88091EC0A7AF}" destId="{CA299D38-4CED-4616-911F-D8414E315681}" srcOrd="0" destOrd="0" presId="urn:microsoft.com/office/officeart/2005/8/layout/process5"/>
    <dgm:cxn modelId="{4B2890E9-2C14-420B-AFF0-22BDD1880215}" type="presOf" srcId="{F45C6591-36B2-4938-9A12-5E78FBA60746}" destId="{B560B7B3-9AFC-4972-858A-AF5D995AB263}" srcOrd="0" destOrd="0" presId="urn:microsoft.com/office/officeart/2005/8/layout/process5"/>
    <dgm:cxn modelId="{F3894218-B7CF-4A23-9C3E-B3A3227AEBAC}" type="presOf" srcId="{632FC2F6-1A97-4D6C-81EB-4B8F6D01D4A4}" destId="{9F96DFEA-96F2-4DC5-BC5B-B078DD34DD25}" srcOrd="0" destOrd="0" presId="urn:microsoft.com/office/officeart/2005/8/layout/process5"/>
    <dgm:cxn modelId="{EB9C3E10-46B8-4A29-BFFC-E11BA1BA72C5}" type="presOf" srcId="{99CA33F4-4E02-43C5-8BC1-BEB19B6C5291}" destId="{887B0E56-4B7A-46C9-B09B-25832DB023AE}" srcOrd="1" destOrd="0" presId="urn:microsoft.com/office/officeart/2005/8/layout/process5"/>
    <dgm:cxn modelId="{54860A1D-A2CD-4519-81F7-D31040F3574A}" type="presOf" srcId="{CB495D1A-C563-4766-8F84-7503D464909F}" destId="{6743757F-7DA3-44F5-B89D-804B672CCF07}" srcOrd="0" destOrd="0" presId="urn:microsoft.com/office/officeart/2005/8/layout/process5"/>
    <dgm:cxn modelId="{4D6476FA-18C6-42BC-86B7-AB86E46FCB1E}" type="presOf" srcId="{55B99425-05BF-4D05-ADF0-88091EC0A7AF}" destId="{BF4014B6-C2B2-498F-AE6C-18522BC922E6}" srcOrd="1" destOrd="0" presId="urn:microsoft.com/office/officeart/2005/8/layout/process5"/>
    <dgm:cxn modelId="{562CF184-6167-4963-80B2-0E9FC3A6AD79}" type="presOf" srcId="{3E21B032-0D53-4EF1-BF49-5B4B4028D62C}" destId="{E8A2E815-4270-43FA-B4A6-E401A4D01B78}" srcOrd="0" destOrd="0" presId="urn:microsoft.com/office/officeart/2005/8/layout/process5"/>
    <dgm:cxn modelId="{7E6E67DC-B3C4-474F-97B5-B1E2A7ED86AD}" type="presOf" srcId="{8D3856B4-119A-4F67-A932-C30FF2AE97FC}" destId="{BA84E799-0C00-4230-A185-CD17B276450F}" srcOrd="1" destOrd="0" presId="urn:microsoft.com/office/officeart/2005/8/layout/process5"/>
    <dgm:cxn modelId="{BF717AF9-E29A-47F7-BC7F-7897CAA326F0}" type="presOf" srcId="{C632180A-D983-4892-A3E4-2D23745CD8B3}" destId="{258E3843-73E2-44ED-9086-E1E3F0B3BA12}" srcOrd="0" destOrd="0" presId="urn:microsoft.com/office/officeart/2005/8/layout/process5"/>
    <dgm:cxn modelId="{F6CF30EF-6084-4CBC-A63A-079E6443CA46}" type="presParOf" srcId="{D8C087E5-32F6-4CA0-8E05-A1A1F0B5296B}" destId="{B560B7B3-9AFC-4972-858A-AF5D995AB263}" srcOrd="0" destOrd="0" presId="urn:microsoft.com/office/officeart/2005/8/layout/process5"/>
    <dgm:cxn modelId="{2146199B-2B4A-4E04-B7B6-FBC37155F71D}" type="presParOf" srcId="{D8C087E5-32F6-4CA0-8E05-A1A1F0B5296B}" destId="{258E3843-73E2-44ED-9086-E1E3F0B3BA12}" srcOrd="1" destOrd="0" presId="urn:microsoft.com/office/officeart/2005/8/layout/process5"/>
    <dgm:cxn modelId="{2C0B919E-C305-4672-98FB-782B2A6C9004}" type="presParOf" srcId="{258E3843-73E2-44ED-9086-E1E3F0B3BA12}" destId="{A35C5251-C947-42A8-BD23-4E215179AEE1}" srcOrd="0" destOrd="0" presId="urn:microsoft.com/office/officeart/2005/8/layout/process5"/>
    <dgm:cxn modelId="{050E4C21-94A6-4992-A837-86F6254EF092}" type="presParOf" srcId="{D8C087E5-32F6-4CA0-8E05-A1A1F0B5296B}" destId="{FAE579F6-E783-4AFD-871C-2A35B9BF4F45}" srcOrd="2" destOrd="0" presId="urn:microsoft.com/office/officeart/2005/8/layout/process5"/>
    <dgm:cxn modelId="{B9EAAA4B-A029-4597-A11B-2FDB07FFE6CF}" type="presParOf" srcId="{D8C087E5-32F6-4CA0-8E05-A1A1F0B5296B}" destId="{E2FE0152-7AFC-4C62-B344-B025E212B1CA}" srcOrd="3" destOrd="0" presId="urn:microsoft.com/office/officeart/2005/8/layout/process5"/>
    <dgm:cxn modelId="{890C3991-75B3-4EEA-BC56-3969475EE32D}" type="presParOf" srcId="{E2FE0152-7AFC-4C62-B344-B025E212B1CA}" destId="{BA84E799-0C00-4230-A185-CD17B276450F}" srcOrd="0" destOrd="0" presId="urn:microsoft.com/office/officeart/2005/8/layout/process5"/>
    <dgm:cxn modelId="{04AEB6CD-6BFE-4AAA-9E09-56F516CBDEED}" type="presParOf" srcId="{D8C087E5-32F6-4CA0-8E05-A1A1F0B5296B}" destId="{E8A2E815-4270-43FA-B4A6-E401A4D01B78}" srcOrd="4" destOrd="0" presId="urn:microsoft.com/office/officeart/2005/8/layout/process5"/>
    <dgm:cxn modelId="{CD97F9E2-4C6E-4559-9A27-B3CC5554544C}" type="presParOf" srcId="{D8C087E5-32F6-4CA0-8E05-A1A1F0B5296B}" destId="{6743757F-7DA3-44F5-B89D-804B672CCF07}" srcOrd="5" destOrd="0" presId="urn:microsoft.com/office/officeart/2005/8/layout/process5"/>
    <dgm:cxn modelId="{6334BD8B-DCB7-4D17-A8D1-3C0D9BA01328}" type="presParOf" srcId="{6743757F-7DA3-44F5-B89D-804B672CCF07}" destId="{D2D97214-5327-4191-B137-F4D9E3B6F616}" srcOrd="0" destOrd="0" presId="urn:microsoft.com/office/officeart/2005/8/layout/process5"/>
    <dgm:cxn modelId="{7586F1BC-B4BB-453E-965C-56DD290AEB77}" type="presParOf" srcId="{D8C087E5-32F6-4CA0-8E05-A1A1F0B5296B}" destId="{4C7D025A-E7A6-473B-9F9B-7888A5EF6AA2}" srcOrd="6" destOrd="0" presId="urn:microsoft.com/office/officeart/2005/8/layout/process5"/>
    <dgm:cxn modelId="{8AAB46AB-3631-4BE8-B0B9-7E575B21AFB3}" type="presParOf" srcId="{D8C087E5-32F6-4CA0-8E05-A1A1F0B5296B}" destId="{A1D1F791-A09F-4F1D-AB90-A4BA4BA9E00C}" srcOrd="7" destOrd="0" presId="urn:microsoft.com/office/officeart/2005/8/layout/process5"/>
    <dgm:cxn modelId="{60D87FB4-1664-47F7-88A6-70A7D83E3011}" type="presParOf" srcId="{A1D1F791-A09F-4F1D-AB90-A4BA4BA9E00C}" destId="{887B0E56-4B7A-46C9-B09B-25832DB023AE}" srcOrd="0" destOrd="0" presId="urn:microsoft.com/office/officeart/2005/8/layout/process5"/>
    <dgm:cxn modelId="{D4168718-BAD6-4000-9488-1D1D325CFE93}" type="presParOf" srcId="{D8C087E5-32F6-4CA0-8E05-A1A1F0B5296B}" destId="{47F4082F-F46F-4034-8F0F-B178D2AA9ABA}" srcOrd="8" destOrd="0" presId="urn:microsoft.com/office/officeart/2005/8/layout/process5"/>
    <dgm:cxn modelId="{B42AAFC7-2574-4289-9CFF-10BE28A32B5C}" type="presParOf" srcId="{D8C087E5-32F6-4CA0-8E05-A1A1F0B5296B}" destId="{CA299D38-4CED-4616-911F-D8414E315681}" srcOrd="9" destOrd="0" presId="urn:microsoft.com/office/officeart/2005/8/layout/process5"/>
    <dgm:cxn modelId="{154343A5-9CC8-4D64-A0F6-6B14EB6A14C8}" type="presParOf" srcId="{CA299D38-4CED-4616-911F-D8414E315681}" destId="{BF4014B6-C2B2-498F-AE6C-18522BC922E6}" srcOrd="0" destOrd="0" presId="urn:microsoft.com/office/officeart/2005/8/layout/process5"/>
    <dgm:cxn modelId="{76CDC858-DD86-4269-AD8C-D4B8245143AA}" type="presParOf" srcId="{D8C087E5-32F6-4CA0-8E05-A1A1F0B5296B}" destId="{9F96DFEA-96F2-4DC5-BC5B-B078DD34DD25}"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60B7B3-9AFC-4972-858A-AF5D995AB263}">
      <dsp:nvSpPr>
        <dsp:cNvPr id="0" name=""/>
        <dsp:cNvSpPr/>
      </dsp:nvSpPr>
      <dsp:spPr>
        <a:xfrm>
          <a:off x="7233" y="808116"/>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1: Record the beginning of net worth</a:t>
          </a:r>
          <a:endParaRPr lang="en-US" sz="1900" kern="1200" dirty="0"/>
        </a:p>
      </dsp:txBody>
      <dsp:txXfrm>
        <a:off x="7233" y="808116"/>
        <a:ext cx="2161877" cy="1297126"/>
      </dsp:txXfrm>
    </dsp:sp>
    <dsp:sp modelId="{258E3843-73E2-44ED-9086-E1E3F0B3BA12}">
      <dsp:nvSpPr>
        <dsp:cNvPr id="0" name=""/>
        <dsp:cNvSpPr/>
      </dsp:nvSpPr>
      <dsp:spPr>
        <a:xfrm>
          <a:off x="2359355" y="118860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59355" y="1188607"/>
        <a:ext cx="458317" cy="536145"/>
      </dsp:txXfrm>
    </dsp:sp>
    <dsp:sp modelId="{FAE579F6-E783-4AFD-871C-2A35B9BF4F45}">
      <dsp:nvSpPr>
        <dsp:cNvPr id="0" name=""/>
        <dsp:cNvSpPr/>
      </dsp:nvSpPr>
      <dsp:spPr>
        <a:xfrm>
          <a:off x="3033861" y="808116"/>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2: Add Net Farm Income (or subtract net losses)</a:t>
          </a:r>
          <a:endParaRPr lang="en-US" sz="1900" kern="1200" dirty="0"/>
        </a:p>
      </dsp:txBody>
      <dsp:txXfrm>
        <a:off x="3033861" y="808116"/>
        <a:ext cx="2161877" cy="1297126"/>
      </dsp:txXfrm>
    </dsp:sp>
    <dsp:sp modelId="{E2FE0152-7AFC-4C62-B344-B025E212B1CA}">
      <dsp:nvSpPr>
        <dsp:cNvPr id="0" name=""/>
        <dsp:cNvSpPr/>
      </dsp:nvSpPr>
      <dsp:spPr>
        <a:xfrm>
          <a:off x="5385983" y="1188607"/>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85983" y="1188607"/>
        <a:ext cx="458317" cy="536145"/>
      </dsp:txXfrm>
    </dsp:sp>
    <dsp:sp modelId="{E8A2E815-4270-43FA-B4A6-E401A4D01B78}">
      <dsp:nvSpPr>
        <dsp:cNvPr id="0" name=""/>
        <dsp:cNvSpPr/>
      </dsp:nvSpPr>
      <dsp:spPr>
        <a:xfrm>
          <a:off x="6060489" y="808116"/>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3: Add any contributions to the business</a:t>
          </a:r>
          <a:endParaRPr lang="en-US" sz="1900" kern="1200" dirty="0"/>
        </a:p>
      </dsp:txBody>
      <dsp:txXfrm>
        <a:off x="6060489" y="808116"/>
        <a:ext cx="2161877" cy="1297126"/>
      </dsp:txXfrm>
    </dsp:sp>
    <dsp:sp modelId="{6743757F-7DA3-44F5-B89D-804B672CCF07}">
      <dsp:nvSpPr>
        <dsp:cNvPr id="0" name=""/>
        <dsp:cNvSpPr/>
      </dsp:nvSpPr>
      <dsp:spPr>
        <a:xfrm rot="5400000">
          <a:off x="6912269" y="2256574"/>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6912269" y="2256574"/>
        <a:ext cx="458317" cy="536145"/>
      </dsp:txXfrm>
    </dsp:sp>
    <dsp:sp modelId="{4C7D025A-E7A6-473B-9F9B-7888A5EF6AA2}">
      <dsp:nvSpPr>
        <dsp:cNvPr id="0" name=""/>
        <dsp:cNvSpPr/>
      </dsp:nvSpPr>
      <dsp:spPr>
        <a:xfrm>
          <a:off x="6060489" y="2969993"/>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4: Subtract any distributions of owner equity from the business</a:t>
          </a:r>
          <a:endParaRPr lang="en-US" sz="1900" kern="1200" dirty="0"/>
        </a:p>
      </dsp:txBody>
      <dsp:txXfrm>
        <a:off x="6060489" y="2969993"/>
        <a:ext cx="2161877" cy="1297126"/>
      </dsp:txXfrm>
    </dsp:sp>
    <dsp:sp modelId="{A1D1F791-A09F-4F1D-AB90-A4BA4BA9E00C}">
      <dsp:nvSpPr>
        <dsp:cNvPr id="0" name=""/>
        <dsp:cNvSpPr/>
      </dsp:nvSpPr>
      <dsp:spPr>
        <a:xfrm rot="10800000">
          <a:off x="5411926" y="3350484"/>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411926" y="3350484"/>
        <a:ext cx="458317" cy="536145"/>
      </dsp:txXfrm>
    </dsp:sp>
    <dsp:sp modelId="{47F4082F-F46F-4034-8F0F-B178D2AA9ABA}">
      <dsp:nvSpPr>
        <dsp:cNvPr id="0" name=""/>
        <dsp:cNvSpPr/>
      </dsp:nvSpPr>
      <dsp:spPr>
        <a:xfrm>
          <a:off x="3033861" y="2969993"/>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5: Add or subtract asset valuation changes</a:t>
          </a:r>
          <a:endParaRPr lang="en-US" sz="1900" kern="1200" dirty="0"/>
        </a:p>
      </dsp:txBody>
      <dsp:txXfrm>
        <a:off x="3033861" y="2969993"/>
        <a:ext cx="2161877" cy="1297126"/>
      </dsp:txXfrm>
    </dsp:sp>
    <dsp:sp modelId="{CA299D38-4CED-4616-911F-D8414E315681}">
      <dsp:nvSpPr>
        <dsp:cNvPr id="0" name=""/>
        <dsp:cNvSpPr/>
      </dsp:nvSpPr>
      <dsp:spPr>
        <a:xfrm rot="10800000">
          <a:off x="2385298" y="3350484"/>
          <a:ext cx="458317" cy="5361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385298" y="3350484"/>
        <a:ext cx="458317" cy="536145"/>
      </dsp:txXfrm>
    </dsp:sp>
    <dsp:sp modelId="{9F96DFEA-96F2-4DC5-BC5B-B078DD34DD25}">
      <dsp:nvSpPr>
        <dsp:cNvPr id="0" name=""/>
        <dsp:cNvSpPr/>
      </dsp:nvSpPr>
      <dsp:spPr>
        <a:xfrm>
          <a:off x="7233" y="2969993"/>
          <a:ext cx="2161877" cy="129712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Step 6: Calculate ending net worth</a:t>
          </a:r>
          <a:endParaRPr lang="en-US" sz="1900" kern="1200" dirty="0"/>
        </a:p>
      </dsp:txBody>
      <dsp:txXfrm>
        <a:off x="7233" y="2969993"/>
        <a:ext cx="2161877" cy="129712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25FA90-5EE7-46F8-B8AC-4A9BDDE07552}" type="datetimeFigureOut">
              <a:rPr lang="en-US" smtClean="0"/>
              <a:pPr/>
              <a:t>9/16/2011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65EDA-710C-4F08-896C-BDD71AB84581}" type="slidenum">
              <a:rPr lang="en-US" smtClean="0"/>
              <a:pPr/>
              <a:t>‹#›</a:t>
            </a:fld>
            <a:endParaRPr lang="en-US"/>
          </a:p>
        </p:txBody>
      </p:sp>
    </p:spTree>
    <p:extLst>
      <p:ext uri="{BB962C8B-B14F-4D97-AF65-F5344CB8AC3E}">
        <p14:creationId xmlns:p14="http://schemas.microsoft.com/office/powerpoint/2010/main" xmlns="" val="2008753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Step 5, adjustments are made for any change in value of the business's capital assets during the last year.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 time, the value of some assets change. The primary example is real estate. Real estate values are occasionally adjusted on balance sheets to record the affects of inflationary pressures.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critical to understand how these valuation changes can distort owner equity when these adjustments are not made correctly.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feel that the value of your assets has changed significantly, seek the help of a financial advisor to assist you with this adjustment.</a:t>
            </a:r>
          </a:p>
          <a:p>
            <a:endParaRPr lang="en-US" dirty="0" smtClean="0"/>
          </a:p>
          <a:p>
            <a:r>
              <a:rPr lang="en-US" sz="1200" kern="1200" dirty="0" smtClean="0">
                <a:solidFill>
                  <a:schemeClr val="tx1"/>
                </a:solidFill>
                <a:effectLst/>
                <a:latin typeface="+mn-lt"/>
                <a:ea typeface="+mn-ea"/>
                <a:cs typeface="+mn-cs"/>
              </a:rPr>
              <a:t>After reviewing Jack and Joanie's asset valuations, Dad said that they did not change significantly enough to warrant any adjustment.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Dad says that this adjustment is only necessary in rare situations such as settling an estate.</a:t>
            </a:r>
          </a:p>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10</a:t>
            </a:fld>
            <a:endParaRPr lang="en-US"/>
          </a:p>
        </p:txBody>
      </p:sp>
    </p:spTree>
    <p:extLst>
      <p:ext uri="{BB962C8B-B14F-4D97-AF65-F5344CB8AC3E}">
        <p14:creationId xmlns:p14="http://schemas.microsoft.com/office/powerpoint/2010/main" xmlns="" val="141011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Totaling the results from Steps 1 through 5 gives you the ending business net worth.</a:t>
            </a:r>
          </a:p>
          <a:p>
            <a:endParaRPr lang="en-US" dirty="0" smtClean="0"/>
          </a:p>
          <a:p>
            <a:r>
              <a:rPr lang="en-US" dirty="0" smtClean="0"/>
              <a:t>Additional teaching moment:</a:t>
            </a:r>
            <a:r>
              <a:rPr lang="en-US" baseline="0" dirty="0" smtClean="0"/>
              <a:t> Allow time for the class to calculate the Ending Net Worth. Print off the sample Statement of Owner Equity on the CD to compare. </a:t>
            </a:r>
          </a:p>
          <a:p>
            <a:endParaRPr lang="en-US" baseline="0" dirty="0" smtClean="0"/>
          </a:p>
          <a:p>
            <a:r>
              <a:rPr lang="en-US" baseline="0" dirty="0" smtClean="0"/>
              <a:t>Ask the class:</a:t>
            </a:r>
          </a:p>
          <a:p>
            <a:pPr marL="228600" indent="-228600">
              <a:buFont typeface="Arial" pitchFamily="34" charset="0"/>
              <a:buChar char="•"/>
            </a:pPr>
            <a:r>
              <a:rPr lang="en-US" baseline="0" dirty="0" smtClean="0"/>
              <a:t>Did Jack and Joanie’s net farm income add to or subtract from their net worth? (Add to)</a:t>
            </a:r>
          </a:p>
          <a:p>
            <a:pPr marL="228600" indent="-228600">
              <a:buFont typeface="Arial" pitchFamily="34" charset="0"/>
              <a:buChar char="•"/>
            </a:pPr>
            <a:r>
              <a:rPr lang="en-US" baseline="0" dirty="0" smtClean="0"/>
              <a:t>Did Jack and Joanie’s personal withdrawals add to or subtract from their net worth? (Subtract from)</a:t>
            </a:r>
          </a:p>
          <a:p>
            <a:pPr marL="228600" indent="-228600">
              <a:buFont typeface="Arial" pitchFamily="34" charset="0"/>
              <a:buChar char="•"/>
            </a:pPr>
            <a:r>
              <a:rPr lang="en-US" baseline="0" dirty="0" smtClean="0"/>
              <a:t>Did Jack and Joanie’s net worth increase or decrease from the beginning of the year to the end of the year? (Increase)</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11</a:t>
            </a:fld>
            <a:endParaRPr lang="en-US"/>
          </a:p>
        </p:txBody>
      </p:sp>
    </p:spTree>
    <p:extLst>
      <p:ext uri="{BB962C8B-B14F-4D97-AF65-F5344CB8AC3E}">
        <p14:creationId xmlns:p14="http://schemas.microsoft.com/office/powerpoint/2010/main" xmlns="" val="310795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Creating a Statement of Owner Equity presents both challenges and benefits to a business. Review the challenges listed on the slide.</a:t>
            </a:r>
          </a:p>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12</a:t>
            </a:fld>
            <a:endParaRPr lang="en-US"/>
          </a:p>
        </p:txBody>
      </p:sp>
    </p:spTree>
    <p:extLst>
      <p:ext uri="{BB962C8B-B14F-4D97-AF65-F5344CB8AC3E}">
        <p14:creationId xmlns:p14="http://schemas.microsoft.com/office/powerpoint/2010/main" xmlns="" val="9366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Creating a Statement of Owner Equity presents both challenges and benefits to a business. Review the benefits listed on the slide.</a:t>
            </a:r>
          </a:p>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13</a:t>
            </a:fld>
            <a:endParaRPr lang="en-US"/>
          </a:p>
        </p:txBody>
      </p:sp>
    </p:spTree>
    <p:extLst>
      <p:ext uri="{BB962C8B-B14F-4D97-AF65-F5344CB8AC3E}">
        <p14:creationId xmlns:p14="http://schemas.microsoft.com/office/powerpoint/2010/main" xmlns="" val="9366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few slides contain quiz questions for the class. Allow for responses. </a:t>
            </a:r>
          </a:p>
          <a:p>
            <a:endParaRPr lang="en-US" baseline="0" dirty="0" smtClean="0"/>
          </a:p>
          <a:p>
            <a:r>
              <a:rPr lang="en-US" baseline="0" dirty="0" smtClean="0"/>
              <a:t>Answer: </a:t>
            </a:r>
          </a:p>
          <a:p>
            <a:endParaRPr lang="en-US" dirty="0" smtClean="0"/>
          </a:p>
          <a:p>
            <a:r>
              <a:rPr lang="en-US" baseline="0" dirty="0" smtClean="0"/>
              <a:t>2 and 3</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14</a:t>
            </a:fld>
            <a:endParaRPr lang="en-US"/>
          </a:p>
        </p:txBody>
      </p:sp>
    </p:spTree>
    <p:extLst>
      <p:ext uri="{BB962C8B-B14F-4D97-AF65-F5344CB8AC3E}">
        <p14:creationId xmlns:p14="http://schemas.microsoft.com/office/powerpoint/2010/main" xmlns="" val="357410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a:t>
            </a:r>
            <a:r>
              <a:rPr lang="en-US" baseline="0" dirty="0" smtClean="0"/>
              <a:t> few slides contain quiz questions for the class. Allow for responses. </a:t>
            </a:r>
          </a:p>
          <a:p>
            <a:endParaRPr lang="en-US" baseline="0" dirty="0" smtClean="0"/>
          </a:p>
          <a:p>
            <a:r>
              <a:rPr lang="en-US" baseline="0" dirty="0" smtClean="0"/>
              <a:t>Answer: </a:t>
            </a:r>
          </a:p>
          <a:p>
            <a:endParaRPr lang="en-US" dirty="0" smtClean="0"/>
          </a:p>
          <a:p>
            <a:r>
              <a:rPr lang="en-US" baseline="0" dirty="0" smtClean="0"/>
              <a:t>The bullets are listed in this step order: 3, 5, 2, 4, 6, 1</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15</a:t>
            </a:fld>
            <a:endParaRPr lang="en-US"/>
          </a:p>
        </p:txBody>
      </p:sp>
    </p:spTree>
    <p:extLst>
      <p:ext uri="{BB962C8B-B14F-4D97-AF65-F5344CB8AC3E}">
        <p14:creationId xmlns:p14="http://schemas.microsoft.com/office/powerpoint/2010/main" xmlns="" val="3574107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have finished Session Four! </a:t>
            </a:r>
          </a:p>
          <a:p>
            <a:endParaRPr lang="en-US" baseline="0" dirty="0" smtClean="0"/>
          </a:p>
          <a:p>
            <a:r>
              <a:rPr lang="en-US" baseline="0" dirty="0" smtClean="0"/>
              <a:t>Review the Homework on the screen, providing instruction for how the class can find the Statement of Owner Equity Template and Instructions on the CD. </a:t>
            </a:r>
          </a:p>
          <a:p>
            <a:endParaRPr lang="en-US" baseline="0" dirty="0" smtClean="0"/>
          </a:p>
          <a:p>
            <a:r>
              <a:rPr lang="en-US" baseline="0" dirty="0" smtClean="0"/>
              <a:t>Allow for review debrief and any additional questions. </a:t>
            </a:r>
          </a:p>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16</a:t>
            </a:fld>
            <a:endParaRPr lang="en-US"/>
          </a:p>
        </p:txBody>
      </p:sp>
    </p:spTree>
    <p:extLst>
      <p:ext uri="{BB962C8B-B14F-4D97-AF65-F5344CB8AC3E}">
        <p14:creationId xmlns:p14="http://schemas.microsoft.com/office/powerpoint/2010/main" xmlns="" val="68010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a welcoming to Session Four. </a:t>
            </a:r>
          </a:p>
          <a:p>
            <a:endParaRPr lang="en-US" dirty="0" smtClean="0"/>
          </a:p>
          <a:p>
            <a:r>
              <a:rPr lang="en-US" dirty="0" smtClean="0"/>
              <a:t>Again,</a:t>
            </a:r>
            <a:r>
              <a:rPr lang="en-US" baseline="0" dirty="0" smtClean="0"/>
              <a:t> t</a:t>
            </a:r>
            <a:r>
              <a:rPr lang="en-US" dirty="0" smtClean="0"/>
              <a:t>he objectives of the course are:</a:t>
            </a:r>
            <a:r>
              <a:rPr lang="en-US" baseline="0" dirty="0" smtClean="0"/>
              <a:t> </a:t>
            </a:r>
          </a:p>
          <a:p>
            <a:pPr marL="171450" lvl="0" indent="-171450">
              <a:buFont typeface="Arial" pitchFamily="34" charset="0"/>
              <a:buChar char="•"/>
            </a:pPr>
            <a:r>
              <a:rPr lang="en-US" sz="1200" kern="1200" dirty="0" smtClean="0">
                <a:solidFill>
                  <a:schemeClr val="tx1"/>
                </a:solidFill>
                <a:effectLst/>
                <a:latin typeface="+mn-lt"/>
                <a:ea typeface="+mn-ea"/>
                <a:cs typeface="+mn-cs"/>
              </a:rPr>
              <a:t>Describe the purpose and characteristics of a “cash flow statement”</a:t>
            </a:r>
          </a:p>
          <a:p>
            <a:pPr marL="171450" lvl="0" indent="-171450">
              <a:buFont typeface="Arial" pitchFamily="34" charset="0"/>
              <a:buChar char="•"/>
            </a:pPr>
            <a:r>
              <a:rPr lang="en-US" sz="1200" kern="1200" dirty="0" smtClean="0">
                <a:solidFill>
                  <a:schemeClr val="tx1"/>
                </a:solidFill>
                <a:effectLst/>
                <a:latin typeface="+mn-lt"/>
                <a:ea typeface="+mn-ea"/>
                <a:cs typeface="+mn-cs"/>
              </a:rPr>
              <a:t>Describe the purpose and characteristics of a “balance sheet”</a:t>
            </a:r>
          </a:p>
          <a:p>
            <a:pPr marL="171450" lvl="0" indent="-171450">
              <a:buFont typeface="Arial" pitchFamily="34" charset="0"/>
              <a:buChar char="•"/>
            </a:pPr>
            <a:r>
              <a:rPr lang="en-US" sz="1200" kern="1200" dirty="0" smtClean="0">
                <a:solidFill>
                  <a:schemeClr val="tx1"/>
                </a:solidFill>
                <a:effectLst/>
                <a:latin typeface="+mn-lt"/>
                <a:ea typeface="+mn-ea"/>
                <a:cs typeface="+mn-cs"/>
              </a:rPr>
              <a:t>Describe the purpose and characteristics of an “income statement”</a:t>
            </a:r>
          </a:p>
          <a:p>
            <a:pPr marL="171450" lvl="0" indent="-171450">
              <a:buFont typeface="Arial" pitchFamily="34" charset="0"/>
              <a:buChar char="•"/>
            </a:pPr>
            <a:r>
              <a:rPr lang="en-US" sz="1200" kern="1200" dirty="0" smtClean="0">
                <a:solidFill>
                  <a:schemeClr val="tx1"/>
                </a:solidFill>
                <a:effectLst/>
                <a:latin typeface="+mn-lt"/>
                <a:ea typeface="+mn-ea"/>
                <a:cs typeface="+mn-cs"/>
              </a:rPr>
              <a:t>Describe the purpose and characteristics of a “statement of owner equity”</a:t>
            </a:r>
          </a:p>
          <a:p>
            <a:pPr marL="171450" lvl="0" indent="-171450">
              <a:buFont typeface="Arial" pitchFamily="34" charset="0"/>
              <a:buChar char="•"/>
            </a:pPr>
            <a:r>
              <a:rPr lang="en-US" sz="1200" kern="1200" dirty="0" smtClean="0">
                <a:solidFill>
                  <a:schemeClr val="tx1"/>
                </a:solidFill>
                <a:effectLst/>
                <a:latin typeface="+mn-lt"/>
                <a:ea typeface="+mn-ea"/>
                <a:cs typeface="+mn-cs"/>
              </a:rPr>
              <a:t>Understand the challenges and benefits of the four financial statements</a:t>
            </a:r>
          </a:p>
          <a:p>
            <a:pPr marL="171450" lvl="0" indent="-171450">
              <a:buFont typeface="Arial" pitchFamily="34" charset="0"/>
              <a:buChar char="•"/>
            </a:pPr>
            <a:r>
              <a:rPr lang="en-US" sz="1200" kern="1200" dirty="0" smtClean="0">
                <a:solidFill>
                  <a:schemeClr val="tx1"/>
                </a:solidFill>
                <a:effectLst/>
                <a:latin typeface="+mn-lt"/>
                <a:ea typeface="+mn-ea"/>
                <a:cs typeface="+mn-cs"/>
              </a:rPr>
              <a:t>Learn how to create financial statements for your own business</a:t>
            </a:r>
          </a:p>
          <a:p>
            <a:endParaRPr lang="en-US" dirty="0" smtClean="0"/>
          </a:p>
          <a:p>
            <a:r>
              <a:rPr lang="en-US" dirty="0" smtClean="0"/>
              <a:t>So far, we have discussed: </a:t>
            </a:r>
          </a:p>
          <a:p>
            <a:pPr marL="171450" indent="-171450">
              <a:buFont typeface="Arial" pitchFamily="34" charset="0"/>
              <a:buChar char="•"/>
            </a:pPr>
            <a:r>
              <a:rPr lang="en-US" baseline="0" dirty="0" smtClean="0"/>
              <a:t>Cash flow statements</a:t>
            </a:r>
          </a:p>
          <a:p>
            <a:pPr marL="171450" indent="-171450">
              <a:buFont typeface="Arial" pitchFamily="34" charset="0"/>
              <a:buChar char="•"/>
            </a:pPr>
            <a:r>
              <a:rPr lang="en-US" baseline="0" dirty="0" smtClean="0"/>
              <a:t>Balance sheets</a:t>
            </a:r>
          </a:p>
          <a:p>
            <a:pPr marL="171450" indent="-171450">
              <a:buFont typeface="Arial" pitchFamily="34" charset="0"/>
              <a:buChar char="•"/>
            </a:pPr>
            <a:r>
              <a:rPr lang="en-US" baseline="0" dirty="0" smtClean="0"/>
              <a:t>Income statements </a:t>
            </a:r>
          </a:p>
          <a:p>
            <a:pPr marL="0" indent="0">
              <a:buFont typeface="Arial" pitchFamily="34" charset="0"/>
              <a:buNone/>
            </a:pPr>
            <a:endParaRPr lang="en-US" dirty="0" smtClean="0"/>
          </a:p>
          <a:p>
            <a:r>
              <a:rPr lang="en-US" dirty="0" smtClean="0"/>
              <a:t>This session</a:t>
            </a:r>
            <a:r>
              <a:rPr lang="en-US" baseline="0" dirty="0" smtClean="0"/>
              <a:t> will last 45 minutes and will cover:</a:t>
            </a:r>
          </a:p>
          <a:p>
            <a:pPr marL="171450" indent="-171450">
              <a:buFont typeface="Arial" pitchFamily="34" charset="0"/>
              <a:buChar char="•"/>
            </a:pPr>
            <a:r>
              <a:rPr lang="en-US" baseline="0" dirty="0" smtClean="0"/>
              <a:t>Statement of Owner Equity</a:t>
            </a:r>
          </a:p>
          <a:p>
            <a:pPr marL="171450" indent="-171450">
              <a:buFont typeface="Arial" pitchFamily="34" charset="0"/>
              <a:buChar char="•"/>
            </a:pPr>
            <a:r>
              <a:rPr lang="en-US" baseline="0" dirty="0" smtClean="0"/>
              <a:t>Beginning Net Worth</a:t>
            </a:r>
          </a:p>
          <a:p>
            <a:pPr marL="171450" indent="-171450">
              <a:buFont typeface="Arial" pitchFamily="34" charset="0"/>
              <a:buChar char="•"/>
            </a:pPr>
            <a:r>
              <a:rPr lang="en-US" baseline="0" dirty="0" smtClean="0"/>
              <a:t>Net Farm Income</a:t>
            </a:r>
          </a:p>
          <a:p>
            <a:pPr marL="171450" indent="-171450">
              <a:buFont typeface="Arial" pitchFamily="34" charset="0"/>
              <a:buChar char="•"/>
            </a:pPr>
            <a:r>
              <a:rPr lang="en-US" baseline="0" dirty="0" smtClean="0"/>
              <a:t>Contributions to the Business</a:t>
            </a:r>
          </a:p>
          <a:p>
            <a:pPr marL="171450" indent="-171450">
              <a:buFont typeface="Arial" pitchFamily="34" charset="0"/>
              <a:buChar char="•"/>
            </a:pPr>
            <a:r>
              <a:rPr lang="en-US" baseline="0" dirty="0" smtClean="0"/>
              <a:t>Distributions from the Business</a:t>
            </a:r>
          </a:p>
          <a:p>
            <a:pPr marL="171450" indent="-171450">
              <a:buFont typeface="Arial" pitchFamily="34" charset="0"/>
              <a:buChar char="•"/>
            </a:pPr>
            <a:r>
              <a:rPr lang="en-US" baseline="0" dirty="0" smtClean="0"/>
              <a:t>Valuation Changes</a:t>
            </a:r>
          </a:p>
          <a:p>
            <a:pPr marL="171450" indent="-171450">
              <a:buFont typeface="Arial" pitchFamily="34" charset="0"/>
              <a:buChar char="•"/>
            </a:pPr>
            <a:r>
              <a:rPr lang="en-US" baseline="0" dirty="0" smtClean="0"/>
              <a:t>Ending Net Worth</a:t>
            </a:r>
            <a:endParaRPr lang="en-US" dirty="0" smtClean="0"/>
          </a:p>
          <a:p>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2</a:t>
            </a:fld>
            <a:endParaRPr lang="en-US"/>
          </a:p>
        </p:txBody>
      </p:sp>
    </p:spTree>
    <p:extLst>
      <p:ext uri="{BB962C8B-B14F-4D97-AF65-F5344CB8AC3E}">
        <p14:creationId xmlns:p14="http://schemas.microsoft.com/office/powerpoint/2010/main" xmlns="" val="3164254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Jack and Joanie have continued keeping cash flow statements, balance sheets, and income statements for their farm business.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Using these statements has helped them to grow the business significantly over the last five years.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year, when they prepared their balance sheet, Joanie noticed something odd.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265EDA-710C-4F08-896C-BDD71AB84581}" type="slidenum">
              <a:rPr lang="en-US" smtClean="0"/>
              <a:pPr/>
              <a:t>3</a:t>
            </a:fld>
            <a:endParaRPr lang="en-US"/>
          </a:p>
        </p:txBody>
      </p:sp>
    </p:spTree>
    <p:extLst>
      <p:ext uri="{BB962C8B-B14F-4D97-AF65-F5344CB8AC3E}">
        <p14:creationId xmlns:p14="http://schemas.microsoft.com/office/powerpoint/2010/main" xmlns="" val="68531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Dad recommends that Jack and Joanie create another financial statement, called a Statement of Owner Equity.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Statement of Owner Equity is a financial statement that analyzes how a farmer's net worth, or owner equity, changed between two balance sheets.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Changes in net worth can be caused by a number of factors. Simply comparing net worth from one reporting period to another will not indicate which events caused a change.</a:t>
            </a:r>
          </a:p>
          <a:p>
            <a:endParaRPr lang="en-US" dirty="0" smtClean="0"/>
          </a:p>
          <a:p>
            <a:r>
              <a:rPr lang="en-US" dirty="0" smtClean="0"/>
              <a:t>Additional</a:t>
            </a:r>
            <a:r>
              <a:rPr lang="en-US" baseline="0" dirty="0" smtClean="0"/>
              <a:t> teaching point: Owner equity, also known as net worth, is a measure of the basic monetary value of a business or an individual. It is figured by subtracting the total dollar amount of all liabilities from the total value of all assets. </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4</a:t>
            </a:fld>
            <a:endParaRPr lang="en-US"/>
          </a:p>
        </p:txBody>
      </p:sp>
    </p:spTree>
    <p:extLst>
      <p:ext uri="{BB962C8B-B14F-4D97-AF65-F5344CB8AC3E}">
        <p14:creationId xmlns:p14="http://schemas.microsoft.com/office/powerpoint/2010/main" xmlns="" val="2749140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Completing a Statement of Owner Equity is a six-step process. Most of the values for this statement will be found on your balance sheet and income statement.</a:t>
            </a:r>
          </a:p>
          <a:p>
            <a:endParaRPr lang="en-US" dirty="0" smtClean="0"/>
          </a:p>
          <a:p>
            <a:r>
              <a:rPr lang="en-US" dirty="0" smtClean="0"/>
              <a:t>Additional teaching moment: Print</a:t>
            </a:r>
            <a:r>
              <a:rPr lang="en-US" baseline="0" dirty="0" smtClean="0"/>
              <a:t> off Jack and Joanie’s balance sheet and income statement from the past year (on the CD called “Jack and Joanie’s Financial Statements”). The class will use them to complete a Statement of Owner Equity. Also, print the Statement of Owner Equity template for them to complete as they view Jack and Joanie’s example.  </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5</a:t>
            </a:fld>
            <a:endParaRPr lang="en-US"/>
          </a:p>
        </p:txBody>
      </p:sp>
    </p:spTree>
    <p:extLst>
      <p:ext uri="{BB962C8B-B14F-4D97-AF65-F5344CB8AC3E}">
        <p14:creationId xmlns:p14="http://schemas.microsoft.com/office/powerpoint/2010/main" xmlns="" val="118718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Dad tells Joanie to begin by recording the beginning net worth from the current balance sheet.</a:t>
            </a:r>
          </a:p>
          <a:p>
            <a:endParaRPr lang="en-US" dirty="0" smtClean="0"/>
          </a:p>
          <a:p>
            <a:r>
              <a:rPr lang="en-US" dirty="0" smtClean="0"/>
              <a:t>Additional</a:t>
            </a:r>
            <a:r>
              <a:rPr lang="en-US" baseline="0" dirty="0" smtClean="0"/>
              <a:t> teaching moment: Lead class to find the beginning net worth on the current balance sheet and record the data on the statement of owner equity. </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6</a:t>
            </a:fld>
            <a:endParaRPr lang="en-US"/>
          </a:p>
        </p:txBody>
      </p:sp>
    </p:spTree>
    <p:extLst>
      <p:ext uri="{BB962C8B-B14F-4D97-AF65-F5344CB8AC3E}">
        <p14:creationId xmlns:p14="http://schemas.microsoft.com/office/powerpoint/2010/main" xmlns="" val="3107952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Step 2, you will adjust the beginning net worth for income or losses generated by the business during the year. To do this, record net farm income or net losses listed on the Income Statement and add it to the beginning net worth.</a:t>
            </a:r>
          </a:p>
          <a:p>
            <a:endParaRPr lang="en-US" dirty="0" smtClean="0"/>
          </a:p>
          <a:p>
            <a:r>
              <a:rPr lang="en-US" dirty="0" smtClean="0"/>
              <a:t>Additional</a:t>
            </a:r>
            <a:r>
              <a:rPr lang="en-US" baseline="0" dirty="0" smtClean="0"/>
              <a:t> teaching moment: Lead class to find the net farm income on the income statement and record the data on the statement of owner equity. </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7</a:t>
            </a:fld>
            <a:endParaRPr lang="en-US"/>
          </a:p>
        </p:txBody>
      </p:sp>
    </p:spTree>
    <p:extLst>
      <p:ext uri="{BB962C8B-B14F-4D97-AF65-F5344CB8AC3E}">
        <p14:creationId xmlns:p14="http://schemas.microsoft.com/office/powerpoint/2010/main" xmlns="" val="3107952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Step 3, you will add the value of any contributions made to the business by the owners or others. These may include cash contributions and other gifts.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past year Jack and Joanie did not receive any gifts nor have any debts forgiven. They also did not give any gifts to the business. There is nothing to record in this section.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Had Jack and Joanie created a Statement of Owner Equity the year that Aunt Sylvia died, they would have recorded the debt for their land and house that was forgiven in her will in this section.</a:t>
            </a:r>
          </a:p>
        </p:txBody>
      </p:sp>
      <p:sp>
        <p:nvSpPr>
          <p:cNvPr id="4" name="Slide Number Placeholder 3"/>
          <p:cNvSpPr>
            <a:spLocks noGrp="1"/>
          </p:cNvSpPr>
          <p:nvPr>
            <p:ph type="sldNum" sz="quarter" idx="10"/>
          </p:nvPr>
        </p:nvSpPr>
        <p:spPr/>
        <p:txBody>
          <a:bodyPr/>
          <a:lstStyle/>
          <a:p>
            <a:fld id="{31265EDA-710C-4F08-896C-BDD71AB84581}" type="slidenum">
              <a:rPr lang="en-US" smtClean="0"/>
              <a:pPr/>
              <a:t>8</a:t>
            </a:fld>
            <a:endParaRPr lang="en-US"/>
          </a:p>
        </p:txBody>
      </p:sp>
    </p:spTree>
    <p:extLst>
      <p:ext uri="{BB962C8B-B14F-4D97-AF65-F5344CB8AC3E}">
        <p14:creationId xmlns:p14="http://schemas.microsoft.com/office/powerpoint/2010/main" xmlns="" val="3107952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Step 4, adjustments are made to account for any distributions of owner equity from the business.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year Jack and Joanie withdrew $5,000 from the business to pre-pay college tuition for their children. This needs to be recorded as a distribution from owner equity.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Remember that distributions from the business must be subtracted from the Net Farm income, so they should be entered as a negative value.</a:t>
            </a:r>
          </a:p>
          <a:p>
            <a:r>
              <a:rPr lang="en-US" sz="1200" kern="1200" dirty="0" smtClean="0">
                <a:solidFill>
                  <a:schemeClr val="tx1"/>
                </a:solidFill>
                <a:effectLst/>
                <a:latin typeface="+mn-lt"/>
                <a:ea typeface="+mn-ea"/>
                <a:cs typeface="+mn-cs"/>
              </a:rPr>
              <a:t> </a:t>
            </a:r>
          </a:p>
          <a:p>
            <a:r>
              <a:rPr lang="en-US" dirty="0" smtClean="0"/>
              <a:t>Additional</a:t>
            </a:r>
            <a:r>
              <a:rPr lang="en-US" baseline="0" dirty="0" smtClean="0"/>
              <a:t> teaching moment: Lead class to record the data on the statement of owner equity. </a:t>
            </a:r>
            <a:endParaRPr lang="en-US" dirty="0"/>
          </a:p>
        </p:txBody>
      </p:sp>
      <p:sp>
        <p:nvSpPr>
          <p:cNvPr id="4" name="Slide Number Placeholder 3"/>
          <p:cNvSpPr>
            <a:spLocks noGrp="1"/>
          </p:cNvSpPr>
          <p:nvPr>
            <p:ph type="sldNum" sz="quarter" idx="10"/>
          </p:nvPr>
        </p:nvSpPr>
        <p:spPr/>
        <p:txBody>
          <a:bodyPr/>
          <a:lstStyle/>
          <a:p>
            <a:fld id="{31265EDA-710C-4F08-896C-BDD71AB84581}" type="slidenum">
              <a:rPr lang="en-US" smtClean="0"/>
              <a:pPr/>
              <a:t>9</a:t>
            </a:fld>
            <a:endParaRPr lang="en-US"/>
          </a:p>
        </p:txBody>
      </p:sp>
    </p:spTree>
    <p:extLst>
      <p:ext uri="{BB962C8B-B14F-4D97-AF65-F5344CB8AC3E}">
        <p14:creationId xmlns:p14="http://schemas.microsoft.com/office/powerpoint/2010/main" xmlns="" val="31079529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U:\University of Wyoming\UWY11RW03I - Basic Financial Statements\PowerPoint ILT\Title.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152400" y="914400"/>
            <a:ext cx="5867400" cy="2362200"/>
          </a:xfrm>
        </p:spPr>
        <p:txBody>
          <a:bodyPr anchor="b">
            <a:normAutofit/>
          </a:bodyPr>
          <a:lstStyle>
            <a:lvl1pPr algn="l">
              <a:defRPr sz="36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429000"/>
            <a:ext cx="5638800" cy="1752600"/>
          </a:xfrm>
        </p:spPr>
        <p:txBody>
          <a:bodyPr>
            <a:normAutofit/>
          </a:bodyPr>
          <a:lstStyle>
            <a:lvl1pPr marL="0" indent="0" algn="l">
              <a:buNone/>
              <a:defRPr sz="20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26"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228600" y="5791200"/>
            <a:ext cx="1538908" cy="403754"/>
          </a:xfrm>
          <a:prstGeom prst="rect">
            <a:avLst/>
          </a:prstGeom>
          <a:noFill/>
        </p:spPr>
      </p:pic>
      <p:pic>
        <p:nvPicPr>
          <p:cNvPr id="1027" name="Picture 3" descr="U:\University of Wyoming\UWY11RW03I - Basic Financial Statements\Logos\CSU-ext-ctr-green.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4213442" y="5867400"/>
            <a:ext cx="968158" cy="842602"/>
          </a:xfrm>
          <a:prstGeom prst="rect">
            <a:avLst/>
          </a:prstGeom>
          <a:noFill/>
        </p:spPr>
      </p:pic>
      <p:pic>
        <p:nvPicPr>
          <p:cNvPr id="1028" name="Picture 4" descr="U:\University of Wyoming\UWY11RW03I - Basic Financial Statements\Logos\PSAS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2199854" y="6345446"/>
            <a:ext cx="1718734" cy="436354"/>
          </a:xfrm>
          <a:prstGeom prst="rect">
            <a:avLst/>
          </a:prstGeom>
          <a:noFill/>
        </p:spPr>
      </p:pic>
      <p:pic>
        <p:nvPicPr>
          <p:cNvPr id="1029" name="Picture 5" descr="U:\University of Wyoming\UWY11RW03I - Basic Financial Statements\Logos\R2Logo sm.png"/>
          <p:cNvPicPr>
            <a:picLocks noChangeAspect="1" noChangeArrowheads="1"/>
          </p:cNvPicPr>
          <p:nvPr userDrawn="1"/>
        </p:nvPicPr>
        <p:blipFill>
          <a:blip r:embed="rId6" cstate="print"/>
          <a:srcRect/>
          <a:stretch>
            <a:fillRect/>
          </a:stretch>
        </p:blipFill>
        <p:spPr bwMode="auto">
          <a:xfrm>
            <a:off x="143933" y="6324600"/>
            <a:ext cx="1761067" cy="457877"/>
          </a:xfrm>
          <a:prstGeom prst="rect">
            <a:avLst/>
          </a:prstGeom>
          <a:noFill/>
        </p:spPr>
      </p:pic>
      <p:pic>
        <p:nvPicPr>
          <p:cNvPr id="1030" name="Picture 6" descr="U:\University of Wyoming\UWY11RW03I - Basic Financial Statements\Logos\RMAlogoHuge2Clr.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3207310" y="5867400"/>
            <a:ext cx="819630" cy="372797"/>
          </a:xfrm>
          <a:prstGeom prst="rect">
            <a:avLst/>
          </a:prstGeom>
          <a:noFill/>
        </p:spPr>
      </p:pic>
      <p:pic>
        <p:nvPicPr>
          <p:cNvPr id="1031" name="Picture 7" descr="U:\University of Wyoming\UWY11RW03I - Basic Financial Statements\Logos\WFMECLogo.jpg"/>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1954009" y="5836885"/>
            <a:ext cx="1066800" cy="411515"/>
          </a:xfrm>
          <a:prstGeom prst="rect">
            <a:avLst/>
          </a:prstGeom>
          <a:noFill/>
        </p:spPr>
      </p:pic>
    </p:spTree>
    <p:extLst>
      <p:ext uri="{BB962C8B-B14F-4D97-AF65-F5344CB8AC3E}">
        <p14:creationId xmlns:p14="http://schemas.microsoft.com/office/powerpoint/2010/main" xmlns="" val="152325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48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3074" name="Picture 2" descr="U:\University of Wyoming\UWY11RW03I - Basic Financial Statements\PowerPoint ILT\Section.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2590800"/>
            <a:ext cx="8229600" cy="2514600"/>
          </a:xfrm>
        </p:spPr>
        <p:txBody>
          <a:bodyPr anchor="t"/>
          <a:lstStyle>
            <a:lvl1pPr algn="l">
              <a:defRPr sz="4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52400" y="1219200"/>
            <a:ext cx="8229600" cy="1371600"/>
          </a:xfrm>
        </p:spPr>
        <p:txBody>
          <a:bodyPr anchor="b"/>
          <a:lstStyle>
            <a:lvl1pPr marL="0" indent="0">
              <a:buNone/>
              <a:defRPr sz="2000" b="1">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5" name="Picture 2" descr="U:\University of Wyoming\UWY11RW03I - Basic Financial Statements\Logos\2 line_UWSignature brown.png"/>
          <p:cNvPicPr>
            <a:picLocks noChangeAspect="1" noChangeArrowheads="1"/>
          </p:cNvPicPr>
          <p:nvPr userDrawn="1"/>
        </p:nvPicPr>
        <p:blipFill>
          <a:blip r:embed="rId3" cstate="print"/>
          <a:srcRect/>
          <a:stretch>
            <a:fillRect/>
          </a:stretch>
        </p:blipFill>
        <p:spPr bwMode="auto">
          <a:xfrm>
            <a:off x="1806252" y="5244963"/>
            <a:ext cx="1276383" cy="334877"/>
          </a:xfrm>
          <a:prstGeom prst="rect">
            <a:avLst/>
          </a:prstGeom>
          <a:noFill/>
        </p:spPr>
      </p:pic>
      <p:pic>
        <p:nvPicPr>
          <p:cNvPr id="6" name="Picture 3" descr="U:\University of Wyoming\UWY11RW03I - Basic Financial Statements\Logos\CSU-ext-ctr-green.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6503295" y="5143500"/>
            <a:ext cx="617940" cy="537802"/>
          </a:xfrm>
          <a:prstGeom prst="rect">
            <a:avLst/>
          </a:prstGeom>
          <a:noFill/>
        </p:spPr>
      </p:pic>
      <p:pic>
        <p:nvPicPr>
          <p:cNvPr id="7" name="Picture 4" descr="U:\University of Wyoming\UWY11RW03I - Basic Financial Statements\Logos\PSASLogo.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3455295" y="5231443"/>
            <a:ext cx="1425538" cy="361917"/>
          </a:xfrm>
          <a:prstGeom prst="rect">
            <a:avLst/>
          </a:prstGeom>
          <a:noFill/>
        </p:spPr>
      </p:pic>
      <p:pic>
        <p:nvPicPr>
          <p:cNvPr id="8" name="Picture 5" descr="U:\University of Wyoming\UWY11RW03I - Basic Financial Statements\Logos\R2Logo sm.png"/>
          <p:cNvPicPr>
            <a:picLocks noChangeAspect="1" noChangeArrowheads="1"/>
          </p:cNvPicPr>
          <p:nvPr userDrawn="1"/>
        </p:nvPicPr>
        <p:blipFill>
          <a:blip r:embed="rId6" cstate="print"/>
          <a:srcRect/>
          <a:stretch>
            <a:fillRect/>
          </a:stretch>
        </p:blipFill>
        <p:spPr bwMode="auto">
          <a:xfrm>
            <a:off x="138276" y="5222517"/>
            <a:ext cx="1460647" cy="379768"/>
          </a:xfrm>
          <a:prstGeom prst="rect">
            <a:avLst/>
          </a:prstGeom>
          <a:noFill/>
        </p:spPr>
      </p:pic>
      <p:pic>
        <p:nvPicPr>
          <p:cNvPr id="9" name="Picture 6" descr="U:\University of Wyoming\UWY11RW03I - Basic Financial Statements\Logos\RMAlogoHuge2Clr.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a:off x="7467600" y="5257800"/>
            <a:ext cx="679811" cy="309202"/>
          </a:xfrm>
          <a:prstGeom prst="rect">
            <a:avLst/>
          </a:prstGeom>
          <a:noFill/>
        </p:spPr>
      </p:pic>
      <p:pic>
        <p:nvPicPr>
          <p:cNvPr id="10" name="Picture 7" descr="U:\University of Wyoming\UWY11RW03I - Basic Financial Statements\Logos\WFMECLogo.jpg"/>
          <p:cNvPicPr>
            <a:picLocks noChangeAspect="1" noChangeArrowheads="1"/>
          </p:cNvPicPr>
          <p:nvPr userDrawn="1"/>
        </p:nvPicPr>
        <p:blipFill>
          <a:blip r:embed="rId8" cstate="print">
            <a:clrChange>
              <a:clrFrom>
                <a:srgbClr val="FDFDFD"/>
              </a:clrFrom>
              <a:clrTo>
                <a:srgbClr val="FDFDFD">
                  <a:alpha val="0"/>
                </a:srgbClr>
              </a:clrTo>
            </a:clrChange>
          </a:blip>
          <a:srcRect/>
          <a:stretch>
            <a:fillRect/>
          </a:stretch>
        </p:blipFill>
        <p:spPr bwMode="auto">
          <a:xfrm>
            <a:off x="5245749" y="5241744"/>
            <a:ext cx="884815" cy="341315"/>
          </a:xfrm>
          <a:prstGeom prst="rect">
            <a:avLst/>
          </a:prstGeom>
          <a:noFill/>
        </p:spPr>
      </p:pic>
    </p:spTree>
    <p:extLst>
      <p:ext uri="{BB962C8B-B14F-4D97-AF65-F5344CB8AC3E}">
        <p14:creationId xmlns:p14="http://schemas.microsoft.com/office/powerpoint/2010/main" xmlns="" val="78793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343400" y="1143000"/>
            <a:ext cx="40386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529340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9040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12604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e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image" Target="../media/image2.png"/><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University of Wyoming\UWY11RW03I - Basic Financial Statements\PowerPoint ILT\Content.jpg"/>
          <p:cNvPicPr>
            <a:picLocks noChangeAspect="1" noChangeArrowheads="1"/>
          </p:cNvPicPr>
          <p:nvPr userDrawn="1"/>
        </p:nvPicPr>
        <p:blipFill>
          <a:blip r:embed="rId8"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152400" y="152400"/>
            <a:ext cx="80010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2400" y="1096962"/>
            <a:ext cx="8229600" cy="5075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8610600" y="6550223"/>
            <a:ext cx="533400" cy="307777"/>
          </a:xfrm>
          <a:prstGeom prst="rect">
            <a:avLst/>
          </a:prstGeom>
          <a:noFill/>
        </p:spPr>
        <p:txBody>
          <a:bodyPr wrap="square" rtlCol="0">
            <a:spAutoFit/>
          </a:bodyPr>
          <a:lstStyle/>
          <a:p>
            <a:pPr algn="r"/>
            <a:fld id="{3DD9D60E-C64D-40C9-9114-BEEC83CC599C}" type="slidenum">
              <a:rPr lang="en-US" sz="1400" smtClean="0">
                <a:solidFill>
                  <a:schemeClr val="tx2"/>
                </a:solidFill>
              </a:rPr>
              <a:pPr algn="r"/>
              <a:t>‹#›</a:t>
            </a:fld>
            <a:endParaRPr lang="en-US" sz="1400" dirty="0">
              <a:solidFill>
                <a:schemeClr val="tx2"/>
              </a:solidFill>
            </a:endParaRPr>
          </a:p>
        </p:txBody>
      </p:sp>
      <p:pic>
        <p:nvPicPr>
          <p:cNvPr id="6" name="Picture 2" descr="U:\University of Wyoming\UWY11RW03I - Basic Financial Statements\Logos\2 line_UWSignature brown.png"/>
          <p:cNvPicPr>
            <a:picLocks noChangeAspect="1" noChangeArrowheads="1"/>
          </p:cNvPicPr>
          <p:nvPr userDrawn="1"/>
        </p:nvPicPr>
        <p:blipFill>
          <a:blip r:embed="rId9" cstate="print"/>
          <a:srcRect/>
          <a:stretch>
            <a:fillRect/>
          </a:stretch>
        </p:blipFill>
        <p:spPr bwMode="auto">
          <a:xfrm>
            <a:off x="1762298" y="6323504"/>
            <a:ext cx="1276383" cy="334877"/>
          </a:xfrm>
          <a:prstGeom prst="rect">
            <a:avLst/>
          </a:prstGeom>
          <a:noFill/>
        </p:spPr>
      </p:pic>
      <p:pic>
        <p:nvPicPr>
          <p:cNvPr id="7" name="Picture 3" descr="U:\University of Wyoming\UWY11RW03I - Basic Financial Statements\Logos\CSU-ext-ctr-green.jpg"/>
          <p:cNvPicPr>
            <a:picLocks noChangeAspect="1" noChangeArrowheads="1"/>
          </p:cNvPicPr>
          <p:nvPr userDrawn="1"/>
        </p:nvPicPr>
        <p:blipFill>
          <a:blip r:embed="rId10" cstate="print">
            <a:clrChange>
              <a:clrFrom>
                <a:srgbClr val="FFFFFF"/>
              </a:clrFrom>
              <a:clrTo>
                <a:srgbClr val="FFFFFF">
                  <a:alpha val="0"/>
                </a:srgbClr>
              </a:clrTo>
            </a:clrChange>
          </a:blip>
          <a:srcRect/>
          <a:stretch>
            <a:fillRect/>
          </a:stretch>
        </p:blipFill>
        <p:spPr bwMode="auto">
          <a:xfrm>
            <a:off x="6276711" y="6248400"/>
            <a:ext cx="617940" cy="537802"/>
          </a:xfrm>
          <a:prstGeom prst="rect">
            <a:avLst/>
          </a:prstGeom>
          <a:noFill/>
        </p:spPr>
      </p:pic>
      <p:pic>
        <p:nvPicPr>
          <p:cNvPr id="9" name="Picture 4" descr="U:\University of Wyoming\UWY11RW03I - Basic Financial Statements\Logos\PSASLogo.jpg"/>
          <p:cNvPicPr>
            <a:picLocks noChangeAspect="1" noChangeArrowheads="1"/>
          </p:cNvPicPr>
          <p:nvPr userDrawn="1"/>
        </p:nvPicPr>
        <p:blipFill>
          <a:blip r:embed="rId11" cstate="print">
            <a:clrChange>
              <a:clrFrom>
                <a:srgbClr val="FFFFFF"/>
              </a:clrFrom>
              <a:clrTo>
                <a:srgbClr val="FFFFFF">
                  <a:alpha val="0"/>
                </a:srgbClr>
              </a:clrTo>
            </a:clrChange>
          </a:blip>
          <a:srcRect/>
          <a:stretch>
            <a:fillRect/>
          </a:stretch>
        </p:blipFill>
        <p:spPr bwMode="auto">
          <a:xfrm>
            <a:off x="3328162" y="6296464"/>
            <a:ext cx="1425538" cy="361917"/>
          </a:xfrm>
          <a:prstGeom prst="rect">
            <a:avLst/>
          </a:prstGeom>
          <a:noFill/>
        </p:spPr>
      </p:pic>
      <p:pic>
        <p:nvPicPr>
          <p:cNvPr id="10" name="Picture 5" descr="U:\University of Wyoming\UWY11RW03I - Basic Financial Statements\Logos\R2Logo sm.png"/>
          <p:cNvPicPr>
            <a:picLocks noChangeAspect="1" noChangeArrowheads="1"/>
          </p:cNvPicPr>
          <p:nvPr userDrawn="1"/>
        </p:nvPicPr>
        <p:blipFill>
          <a:blip r:embed="rId12" cstate="print"/>
          <a:srcRect/>
          <a:stretch>
            <a:fillRect/>
          </a:stretch>
        </p:blipFill>
        <p:spPr bwMode="auto">
          <a:xfrm>
            <a:off x="152400" y="6327417"/>
            <a:ext cx="1460647" cy="379768"/>
          </a:xfrm>
          <a:prstGeom prst="rect">
            <a:avLst/>
          </a:prstGeom>
          <a:noFill/>
        </p:spPr>
      </p:pic>
      <p:pic>
        <p:nvPicPr>
          <p:cNvPr id="11" name="Picture 6" descr="U:\University of Wyoming\UWY11RW03I - Basic Financial Statements\Logos\RMAlogoHuge2Clr.jpg"/>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7239000" y="6362700"/>
            <a:ext cx="679811" cy="309202"/>
          </a:xfrm>
          <a:prstGeom prst="rect">
            <a:avLst/>
          </a:prstGeom>
          <a:noFill/>
        </p:spPr>
      </p:pic>
      <p:pic>
        <p:nvPicPr>
          <p:cNvPr id="12" name="Picture 7" descr="U:\University of Wyoming\UWY11RW03I - Basic Financial Statements\Logos\WFMECLogo.jpg"/>
          <p:cNvPicPr>
            <a:picLocks noChangeAspect="1" noChangeArrowheads="1"/>
          </p:cNvPicPr>
          <p:nvPr userDrawn="1"/>
        </p:nvPicPr>
        <p:blipFill>
          <a:blip r:embed="rId14" cstate="print">
            <a:clrChange>
              <a:clrFrom>
                <a:srgbClr val="FDFDFD"/>
              </a:clrFrom>
              <a:clrTo>
                <a:srgbClr val="FDFDFD">
                  <a:alpha val="0"/>
                </a:srgbClr>
              </a:clrTo>
            </a:clrChange>
          </a:blip>
          <a:srcRect/>
          <a:stretch>
            <a:fillRect/>
          </a:stretch>
        </p:blipFill>
        <p:spPr bwMode="auto">
          <a:xfrm>
            <a:off x="5067765" y="6306764"/>
            <a:ext cx="884815" cy="341315"/>
          </a:xfrm>
          <a:prstGeom prst="rect">
            <a:avLst/>
          </a:prstGeom>
          <a:noFill/>
        </p:spPr>
      </p:pic>
    </p:spTree>
    <p:extLst>
      <p:ext uri="{BB962C8B-B14F-4D97-AF65-F5344CB8AC3E}">
        <p14:creationId xmlns:p14="http://schemas.microsoft.com/office/powerpoint/2010/main" xmlns="" val="262723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spcBef>
          <a:spcPct val="0"/>
        </a:spcBef>
        <a:buNone/>
        <a:defRPr sz="36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Getting on Track: </a:t>
            </a:r>
            <a:br>
              <a:rPr lang="en-US" dirty="0" smtClean="0"/>
            </a:br>
            <a:r>
              <a:rPr lang="en-US" b="0" i="1" dirty="0" smtClean="0"/>
              <a:t>Better Management through </a:t>
            </a:r>
            <a:br>
              <a:rPr lang="en-US" b="0" i="1" dirty="0" smtClean="0"/>
            </a:br>
            <a:r>
              <a:rPr lang="en-US" b="0" i="1" dirty="0" smtClean="0"/>
              <a:t>Basic Financial Statements</a:t>
            </a:r>
            <a:endParaRPr lang="en-US" dirty="0"/>
          </a:p>
        </p:txBody>
      </p:sp>
      <p:sp>
        <p:nvSpPr>
          <p:cNvPr id="3" name="Subtitle 2"/>
          <p:cNvSpPr>
            <a:spLocks noGrp="1"/>
          </p:cNvSpPr>
          <p:nvPr>
            <p:ph type="subTitle" idx="1"/>
          </p:nvPr>
        </p:nvSpPr>
        <p:spPr/>
        <p:txBody>
          <a:bodyPr>
            <a:normAutofit/>
          </a:bodyPr>
          <a:lstStyle/>
          <a:p>
            <a:r>
              <a:rPr lang="en-US" b="1" dirty="0" smtClean="0"/>
              <a:t>Authors:</a:t>
            </a:r>
          </a:p>
          <a:p>
            <a:r>
              <a:rPr lang="en-US" dirty="0" smtClean="0"/>
              <a:t>Rodney L. Sharp</a:t>
            </a:r>
          </a:p>
          <a:p>
            <a:r>
              <a:rPr lang="en-US" dirty="0" smtClean="0"/>
              <a:t>John P. Hewlett</a:t>
            </a:r>
          </a:p>
          <a:p>
            <a:r>
              <a:rPr lang="en-US" dirty="0" smtClean="0"/>
              <a:t>Jeffery E. </a:t>
            </a:r>
            <a:r>
              <a:rPr lang="en-US" dirty="0" err="1" smtClean="0"/>
              <a:t>Tranel</a:t>
            </a:r>
            <a:endParaRPr lang="en-US" dirty="0" smtClean="0"/>
          </a:p>
          <a:p>
            <a:endParaRPr lang="en-US" dirty="0"/>
          </a:p>
        </p:txBody>
      </p:sp>
    </p:spTree>
    <p:extLst>
      <p:ext uri="{BB962C8B-B14F-4D97-AF65-F5344CB8AC3E}">
        <p14:creationId xmlns:p14="http://schemas.microsoft.com/office/powerpoint/2010/main" xmlns="" val="2050276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5: Calculate Valuation Changes</a:t>
            </a:r>
            <a:endParaRPr lang="en-US" dirty="0"/>
          </a:p>
        </p:txBody>
      </p:sp>
      <p:sp>
        <p:nvSpPr>
          <p:cNvPr id="3" name="Content Placeholder 2"/>
          <p:cNvSpPr>
            <a:spLocks noGrp="1"/>
          </p:cNvSpPr>
          <p:nvPr>
            <p:ph idx="1"/>
          </p:nvPr>
        </p:nvSpPr>
        <p:spPr/>
        <p:txBody>
          <a:bodyPr/>
          <a:lstStyle/>
          <a:p>
            <a:r>
              <a:rPr lang="en-US" dirty="0" smtClean="0"/>
              <a:t>Over time, the value of some assets change (i.e., real estate)</a:t>
            </a:r>
          </a:p>
          <a:p>
            <a:pPr lvl="1"/>
            <a:r>
              <a:rPr lang="en-US" dirty="0" smtClean="0"/>
              <a:t>Increases in equity can make the operation look more profitable</a:t>
            </a:r>
          </a:p>
          <a:p>
            <a:pPr lvl="1"/>
            <a:r>
              <a:rPr lang="en-US" dirty="0" smtClean="0"/>
              <a:t>Decreases in equity can make the operation look less profitable</a:t>
            </a:r>
          </a:p>
        </p:txBody>
      </p:sp>
      <p:graphicFrame>
        <p:nvGraphicFramePr>
          <p:cNvPr id="6" name="Content Placeholder 3"/>
          <p:cNvGraphicFramePr>
            <a:graphicFrameLocks/>
          </p:cNvGraphicFramePr>
          <p:nvPr>
            <p:extLst>
              <p:ext uri="{D42A27DB-BD31-4B8C-83A1-F6EECF244321}">
                <p14:modId xmlns:p14="http://schemas.microsoft.com/office/powerpoint/2010/main" xmlns="" val="1426308182"/>
              </p:ext>
            </p:extLst>
          </p:nvPr>
        </p:nvGraphicFramePr>
        <p:xfrm>
          <a:off x="914400" y="28194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7" name="Rectangle 6"/>
          <p:cNvSpPr/>
          <p:nvPr/>
        </p:nvSpPr>
        <p:spPr>
          <a:xfrm>
            <a:off x="457200" y="51816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283777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6: Ending Net Worth</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1672838577"/>
              </p:ext>
            </p:extLst>
          </p:nvPr>
        </p:nvGraphicFramePr>
        <p:xfrm>
          <a:off x="914400" y="18288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7" name="Rectangle 6"/>
          <p:cNvSpPr/>
          <p:nvPr/>
        </p:nvSpPr>
        <p:spPr>
          <a:xfrm>
            <a:off x="457200" y="46482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61005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Benefits</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smtClean="0"/>
              <a:t>Accurately measuring non-farm withdrawals</a:t>
            </a:r>
          </a:p>
          <a:p>
            <a:pPr lvl="1"/>
            <a:r>
              <a:rPr lang="en-US" dirty="0" smtClean="0"/>
              <a:t>Putting appropriate values on assets</a:t>
            </a:r>
            <a:endParaRPr lang="en-US" dirty="0"/>
          </a:p>
        </p:txBody>
      </p:sp>
    </p:spTree>
    <p:extLst>
      <p:ext uri="{BB962C8B-B14F-4D97-AF65-F5344CB8AC3E}">
        <p14:creationId xmlns:p14="http://schemas.microsoft.com/office/powerpoint/2010/main" xmlns="" val="4172372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and Benefits </a:t>
            </a:r>
            <a:r>
              <a:rPr lang="en-US" b="0" i="1" dirty="0" smtClean="0"/>
              <a:t>(cont.)</a:t>
            </a:r>
            <a:endParaRPr lang="en-US" b="0" i="1" dirty="0"/>
          </a:p>
        </p:txBody>
      </p:sp>
      <p:sp>
        <p:nvSpPr>
          <p:cNvPr id="3" name="Content Placeholder 2"/>
          <p:cNvSpPr>
            <a:spLocks noGrp="1"/>
          </p:cNvSpPr>
          <p:nvPr>
            <p:ph idx="1"/>
          </p:nvPr>
        </p:nvSpPr>
        <p:spPr/>
        <p:txBody>
          <a:bodyPr/>
          <a:lstStyle/>
          <a:p>
            <a:r>
              <a:rPr lang="en-US" dirty="0" smtClean="0"/>
              <a:t>Benefits:</a:t>
            </a:r>
          </a:p>
          <a:p>
            <a:pPr lvl="1"/>
            <a:r>
              <a:rPr lang="en-US" dirty="0" smtClean="0"/>
              <a:t>Measures the change in owner equity over a period of time</a:t>
            </a:r>
          </a:p>
          <a:p>
            <a:pPr lvl="1"/>
            <a:r>
              <a:rPr lang="en-US" dirty="0" smtClean="0"/>
              <a:t>Identifies why net worth changed during the period</a:t>
            </a:r>
            <a:endParaRPr lang="en-US" dirty="0"/>
          </a:p>
        </p:txBody>
      </p:sp>
    </p:spTree>
    <p:extLst>
      <p:ext uri="{BB962C8B-B14F-4D97-AF65-F5344CB8AC3E}">
        <p14:creationId xmlns:p14="http://schemas.microsoft.com/office/powerpoint/2010/main" xmlns="" val="4176982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lstStyle/>
          <a:p>
            <a:pPr marL="0" indent="0">
              <a:buNone/>
            </a:pPr>
            <a:r>
              <a:rPr lang="en-US" dirty="0" smtClean="0"/>
              <a:t>Which of the following are uses for a Statement of Owner Equity? </a:t>
            </a:r>
          </a:p>
          <a:p>
            <a:pPr marL="971550" lvl="1" indent="-514350">
              <a:buFont typeface="+mj-lt"/>
              <a:buAutoNum type="arabicPeriod"/>
            </a:pPr>
            <a:r>
              <a:rPr lang="en-US" dirty="0" smtClean="0"/>
              <a:t>Determine the profitability of the business</a:t>
            </a:r>
          </a:p>
          <a:p>
            <a:pPr marL="971550" lvl="1" indent="-514350">
              <a:buFont typeface="+mj-lt"/>
              <a:buAutoNum type="arabicPeriod"/>
            </a:pPr>
            <a:r>
              <a:rPr lang="en-US" dirty="0" smtClean="0"/>
              <a:t>Compare net worth from one period of time to another</a:t>
            </a:r>
          </a:p>
          <a:p>
            <a:pPr marL="971550" lvl="1" indent="-514350">
              <a:buFont typeface="+mj-lt"/>
              <a:buAutoNum type="arabicPeriod"/>
            </a:pPr>
            <a:r>
              <a:rPr lang="en-US" dirty="0" smtClean="0"/>
              <a:t>Identify what events caused a change in net worth</a:t>
            </a:r>
          </a:p>
          <a:p>
            <a:pPr marL="971550" lvl="1" indent="-514350">
              <a:buFont typeface="+mj-lt"/>
              <a:buAutoNum type="arabicPeriod"/>
            </a:pPr>
            <a:r>
              <a:rPr lang="en-US" dirty="0" smtClean="0"/>
              <a:t>Determine how much of a business’ assets are owned by the business owner</a:t>
            </a:r>
            <a:endParaRPr lang="en-US" dirty="0"/>
          </a:p>
        </p:txBody>
      </p:sp>
    </p:spTree>
    <p:extLst>
      <p:ext uri="{BB962C8B-B14F-4D97-AF65-F5344CB8AC3E}">
        <p14:creationId xmlns:p14="http://schemas.microsoft.com/office/powerpoint/2010/main" xmlns="" val="33051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Time!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Place the steps to create a Statement of Equity in the proper order:</a:t>
            </a:r>
          </a:p>
          <a:p>
            <a:pPr lvl="1">
              <a:buFont typeface="Wingdings" pitchFamily="2" charset="2"/>
              <a:buChar char="q"/>
            </a:pPr>
            <a:r>
              <a:rPr lang="en-US" dirty="0" smtClean="0"/>
              <a:t>Add contributions to the business</a:t>
            </a:r>
          </a:p>
          <a:p>
            <a:pPr lvl="1">
              <a:buFont typeface="Wingdings" pitchFamily="2" charset="2"/>
              <a:buChar char="q"/>
            </a:pPr>
            <a:r>
              <a:rPr lang="en-US" dirty="0" smtClean="0"/>
              <a:t>Add or subtract asset valuation changes</a:t>
            </a:r>
          </a:p>
          <a:p>
            <a:pPr lvl="1">
              <a:buFont typeface="Wingdings" pitchFamily="2" charset="2"/>
              <a:buChar char="q"/>
            </a:pPr>
            <a:r>
              <a:rPr lang="en-US" dirty="0" smtClean="0"/>
              <a:t>Add Net Farm Income</a:t>
            </a:r>
          </a:p>
          <a:p>
            <a:pPr lvl="1">
              <a:buFont typeface="Wingdings" pitchFamily="2" charset="2"/>
              <a:buChar char="q"/>
            </a:pPr>
            <a:r>
              <a:rPr lang="en-US" dirty="0" smtClean="0"/>
              <a:t>Subtract distributions of owner equity from the business</a:t>
            </a:r>
          </a:p>
          <a:p>
            <a:pPr lvl="1">
              <a:buFont typeface="Wingdings" pitchFamily="2" charset="2"/>
              <a:buChar char="q"/>
            </a:pPr>
            <a:r>
              <a:rPr lang="en-US" dirty="0" smtClean="0"/>
              <a:t>Calculate ending net worth</a:t>
            </a:r>
          </a:p>
          <a:p>
            <a:pPr lvl="1">
              <a:buFont typeface="Wingdings" pitchFamily="2" charset="2"/>
              <a:buChar char="q"/>
            </a:pPr>
            <a:r>
              <a:rPr lang="en-US" dirty="0" smtClean="0"/>
              <a:t>Record beginning net worth</a:t>
            </a:r>
            <a:endParaRPr lang="en-US" dirty="0"/>
          </a:p>
        </p:txBody>
      </p:sp>
    </p:spTree>
    <p:extLst>
      <p:ext uri="{BB962C8B-B14F-4D97-AF65-F5344CB8AC3E}">
        <p14:creationId xmlns:p14="http://schemas.microsoft.com/office/powerpoint/2010/main" xmlns="" val="4079094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Create a Statement of Owner Equity for your business</a:t>
            </a:r>
            <a:endParaRPr lang="en-US" dirty="0"/>
          </a:p>
        </p:txBody>
      </p:sp>
    </p:spTree>
    <p:extLst>
      <p:ext uri="{BB962C8B-B14F-4D97-AF65-F5344CB8AC3E}">
        <p14:creationId xmlns:p14="http://schemas.microsoft.com/office/powerpoint/2010/main" xmlns="" val="848588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Four</a:t>
            </a: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7555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our Financial Statements</a:t>
            </a:r>
            <a:endParaRPr lang="en-US" dirty="0"/>
          </a:p>
        </p:txBody>
      </p:sp>
      <p:sp>
        <p:nvSpPr>
          <p:cNvPr id="3" name="Content Placeholder 2"/>
          <p:cNvSpPr>
            <a:spLocks noGrp="1"/>
          </p:cNvSpPr>
          <p:nvPr>
            <p:ph idx="1"/>
          </p:nvPr>
        </p:nvSpPr>
        <p:spPr>
          <a:xfrm>
            <a:off x="152400" y="1096962"/>
            <a:ext cx="5372100" cy="5075238"/>
          </a:xfrm>
        </p:spPr>
        <p:txBody>
          <a:bodyPr/>
          <a:lstStyle/>
          <a:p>
            <a:pPr marL="0" indent="0">
              <a:buNone/>
            </a:pPr>
            <a:r>
              <a:rPr lang="en-US" dirty="0" smtClean="0"/>
              <a:t>Using financial statements has helped Jack and Joanie grow their business significantly over the past five years.</a:t>
            </a:r>
            <a:endParaRPr lang="en-US" dirty="0"/>
          </a:p>
        </p:txBody>
      </p:sp>
      <p:pic>
        <p:nvPicPr>
          <p:cNvPr id="4" name="Picture 3"/>
          <p:cNvPicPr>
            <a:picLocks noChangeAspect="1"/>
          </p:cNvPicPr>
          <p:nvPr/>
        </p:nvPicPr>
        <p:blipFill>
          <a:blip r:embed="rId3" cstate="print">
            <a:clrChange>
              <a:clrFrom>
                <a:srgbClr val="E9EBEE"/>
              </a:clrFrom>
              <a:clrTo>
                <a:srgbClr val="E9EBEE">
                  <a:alpha val="0"/>
                </a:srgbClr>
              </a:clrTo>
            </a:clrChange>
            <a:extLst>
              <a:ext uri="{28A0092B-C50C-407E-A947-70E740481C1C}">
                <a14:useLocalDpi xmlns:a14="http://schemas.microsoft.com/office/drawing/2010/main" xmlns="" val="0"/>
              </a:ext>
            </a:extLst>
          </a:blip>
          <a:stretch>
            <a:fillRect/>
          </a:stretch>
        </p:blipFill>
        <p:spPr>
          <a:xfrm>
            <a:off x="5791200" y="1143000"/>
            <a:ext cx="2514600" cy="3376459"/>
          </a:xfrm>
          <a:prstGeom prst="rect">
            <a:avLst/>
          </a:prstGeom>
        </p:spPr>
      </p:pic>
      <p:pic>
        <p:nvPicPr>
          <p:cNvPr id="5" name="Picture 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200401" y="2676327"/>
            <a:ext cx="2572418" cy="3443555"/>
          </a:xfrm>
          <a:prstGeom prst="rect">
            <a:avLst/>
          </a:prstGeom>
        </p:spPr>
      </p:pic>
    </p:spTree>
    <p:extLst>
      <p:ext uri="{BB962C8B-B14F-4D97-AF65-F5344CB8AC3E}">
        <p14:creationId xmlns:p14="http://schemas.microsoft.com/office/powerpoint/2010/main" xmlns="" val="30652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Statement of Owner Equity?</a:t>
            </a:r>
            <a:endParaRPr lang="en-US" dirty="0"/>
          </a:p>
        </p:txBody>
      </p:sp>
      <p:sp>
        <p:nvSpPr>
          <p:cNvPr id="3" name="Content Placeholder 2"/>
          <p:cNvSpPr>
            <a:spLocks noGrp="1"/>
          </p:cNvSpPr>
          <p:nvPr>
            <p:ph idx="1"/>
          </p:nvPr>
        </p:nvSpPr>
        <p:spPr/>
        <p:txBody>
          <a:bodyPr>
            <a:normAutofit/>
          </a:bodyPr>
          <a:lstStyle/>
          <a:p>
            <a:r>
              <a:rPr lang="en-US" dirty="0" smtClean="0"/>
              <a:t>A financial statement that analyzes how a farmer’s net worth, or owner equity,  changed between two balance sheets</a:t>
            </a:r>
          </a:p>
          <a:p>
            <a:r>
              <a:rPr lang="en-US" dirty="0" smtClean="0"/>
              <a:t>Changes in net worth can be used by a number of factors, including:</a:t>
            </a:r>
          </a:p>
          <a:p>
            <a:pPr lvl="1"/>
            <a:r>
              <a:rPr lang="en-US" dirty="0" smtClean="0"/>
              <a:t>Earning and spending money</a:t>
            </a:r>
          </a:p>
          <a:p>
            <a:pPr lvl="1"/>
            <a:r>
              <a:rPr lang="en-US" dirty="0" smtClean="0"/>
              <a:t>Paying taxes</a:t>
            </a:r>
          </a:p>
          <a:p>
            <a:pPr lvl="1"/>
            <a:r>
              <a:rPr lang="en-US" dirty="0" smtClean="0"/>
              <a:t>Inheriting or receiving gifts and giving gifts</a:t>
            </a:r>
          </a:p>
          <a:p>
            <a:pPr lvl="1"/>
            <a:r>
              <a:rPr lang="en-US" dirty="0" smtClean="0"/>
              <a:t>Having debt forgiven </a:t>
            </a:r>
          </a:p>
          <a:p>
            <a:pPr lvl="1"/>
            <a:r>
              <a:rPr lang="en-US" dirty="0" smtClean="0"/>
              <a:t>Changes in asset value</a:t>
            </a:r>
          </a:p>
        </p:txBody>
      </p:sp>
    </p:spTree>
    <p:extLst>
      <p:ext uri="{BB962C8B-B14F-4D97-AF65-F5344CB8AC3E}">
        <p14:creationId xmlns:p14="http://schemas.microsoft.com/office/powerpoint/2010/main" xmlns="" val="104751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Complete a Statement of Owner Equity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894424609"/>
              </p:ext>
            </p:extLst>
          </p:nvPr>
        </p:nvGraphicFramePr>
        <p:xfrm>
          <a:off x="152400" y="1096963"/>
          <a:ext cx="8229600" cy="5075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2181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1: Record the Beginning Net Worth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35128928"/>
              </p:ext>
            </p:extLst>
          </p:nvPr>
        </p:nvGraphicFramePr>
        <p:xfrm>
          <a:off x="914400" y="18288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5" name="Rectangle 4"/>
          <p:cNvSpPr/>
          <p:nvPr/>
        </p:nvSpPr>
        <p:spPr>
          <a:xfrm>
            <a:off x="457200" y="22098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6788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 2: Record Net Farm Income</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2743025541"/>
              </p:ext>
            </p:extLst>
          </p:nvPr>
        </p:nvGraphicFramePr>
        <p:xfrm>
          <a:off x="914400" y="18288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7" name="Rectangle 6"/>
          <p:cNvSpPr/>
          <p:nvPr/>
        </p:nvSpPr>
        <p:spPr>
          <a:xfrm>
            <a:off x="457200" y="27432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15004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3: Adjust for any Contributions to the Business</a:t>
            </a:r>
            <a:endParaRPr lang="en-US" dirty="0"/>
          </a:p>
        </p:txBody>
      </p:sp>
      <p:sp>
        <p:nvSpPr>
          <p:cNvPr id="3" name="Content Placeholder 2"/>
          <p:cNvSpPr>
            <a:spLocks noGrp="1"/>
          </p:cNvSpPr>
          <p:nvPr>
            <p:ph idx="1"/>
          </p:nvPr>
        </p:nvSpPr>
        <p:spPr/>
        <p:txBody>
          <a:bodyPr/>
          <a:lstStyle/>
          <a:p>
            <a:r>
              <a:rPr lang="en-US" dirty="0" smtClean="0"/>
              <a:t>Add the value of: </a:t>
            </a:r>
          </a:p>
          <a:p>
            <a:pPr lvl="1"/>
            <a:r>
              <a:rPr lang="en-US" dirty="0" smtClean="0"/>
              <a:t>Contributions by the owner</a:t>
            </a:r>
          </a:p>
          <a:p>
            <a:pPr lvl="1"/>
            <a:r>
              <a:rPr lang="en-US" dirty="0" smtClean="0"/>
              <a:t>Gifts to the business</a:t>
            </a:r>
          </a:p>
          <a:p>
            <a:pPr lvl="1"/>
            <a:r>
              <a:rPr lang="en-US" dirty="0" smtClean="0"/>
              <a:t>Other contributions to the business</a:t>
            </a:r>
            <a:endParaRPr lang="en-US" dirty="0"/>
          </a:p>
        </p:txBody>
      </p:sp>
      <p:graphicFrame>
        <p:nvGraphicFramePr>
          <p:cNvPr id="9" name="Content Placeholder 3"/>
          <p:cNvGraphicFramePr>
            <a:graphicFrameLocks/>
          </p:cNvGraphicFramePr>
          <p:nvPr>
            <p:extLst>
              <p:ext uri="{D42A27DB-BD31-4B8C-83A1-F6EECF244321}">
                <p14:modId xmlns:p14="http://schemas.microsoft.com/office/powerpoint/2010/main" xmlns="" val="3807626208"/>
              </p:ext>
            </p:extLst>
          </p:nvPr>
        </p:nvGraphicFramePr>
        <p:xfrm>
          <a:off x="901262" y="27432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10" name="Rectangle 9"/>
          <p:cNvSpPr/>
          <p:nvPr/>
        </p:nvSpPr>
        <p:spPr>
          <a:xfrm>
            <a:off x="444062" y="41148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4216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Adjust for Distributions from the Business</a:t>
            </a: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xmlns="" val="306079181"/>
              </p:ext>
            </p:extLst>
          </p:nvPr>
        </p:nvGraphicFramePr>
        <p:xfrm>
          <a:off x="914400" y="1828800"/>
          <a:ext cx="6781800" cy="3352797"/>
        </p:xfrm>
        <a:graphic>
          <a:graphicData uri="http://schemas.openxmlformats.org/drawingml/2006/table">
            <a:tbl>
              <a:tblPr firstRow="1" bandRow="1">
                <a:tableStyleId>{5C22544A-7EE6-4342-B048-85BDC9FD1C3A}</a:tableStyleId>
              </a:tblPr>
              <a:tblGrid>
                <a:gridCol w="5523322"/>
                <a:gridCol w="1258478"/>
              </a:tblGrid>
              <a:tr h="478971">
                <a:tc gridSpan="2">
                  <a:txBody>
                    <a:bodyPr/>
                    <a:lstStyle/>
                    <a:p>
                      <a:pPr algn="ctr"/>
                      <a:r>
                        <a:rPr lang="en-US" sz="2000" dirty="0" smtClean="0"/>
                        <a:t>Statement</a:t>
                      </a:r>
                      <a:r>
                        <a:rPr lang="en-US" sz="2000" baseline="0" dirty="0" smtClean="0"/>
                        <a:t> of Owner Equity</a:t>
                      </a:r>
                      <a:endParaRPr lang="en-US" sz="2000" dirty="0"/>
                    </a:p>
                  </a:txBody>
                  <a:tcPr marL="101809" marR="101809"/>
                </a:tc>
                <a:tc hMerge="1">
                  <a:txBody>
                    <a:bodyPr/>
                    <a:lstStyle/>
                    <a:p>
                      <a:endParaRPr lang="en-US" dirty="0"/>
                    </a:p>
                  </a:txBody>
                  <a:tcPr/>
                </a:tc>
              </a:tr>
              <a:tr h="478971">
                <a:tc>
                  <a:txBody>
                    <a:bodyPr/>
                    <a:lstStyle/>
                    <a:p>
                      <a:r>
                        <a:rPr lang="en-US" sz="2000" dirty="0" smtClean="0"/>
                        <a:t>Beginning Net Worth</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Net Farm</a:t>
                      </a:r>
                      <a:r>
                        <a:rPr lang="en-US" sz="2000" baseline="0" dirty="0" smtClean="0"/>
                        <a:t> Income</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Contributions to the</a:t>
                      </a:r>
                      <a:r>
                        <a:rPr lang="en-US" sz="2000" baseline="0" dirty="0" smtClean="0"/>
                        <a:t>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Distributions from the Business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dirty="0" smtClean="0"/>
                        <a:t>     Asset Valuation Changes</a:t>
                      </a:r>
                      <a:endParaRPr lang="en-US" sz="2000" dirty="0"/>
                    </a:p>
                  </a:txBody>
                  <a:tcPr marL="101809" marR="101809"/>
                </a:tc>
                <a:tc>
                  <a:txBody>
                    <a:bodyPr/>
                    <a:lstStyle/>
                    <a:p>
                      <a:pPr algn="r"/>
                      <a:r>
                        <a:rPr lang="en-US" sz="2000" dirty="0" smtClean="0"/>
                        <a:t>X</a:t>
                      </a:r>
                      <a:endParaRPr lang="en-US" sz="2000" dirty="0"/>
                    </a:p>
                  </a:txBody>
                  <a:tcPr marL="101809" marR="101809" anchor="ctr"/>
                </a:tc>
              </a:tr>
              <a:tr h="478971">
                <a:tc>
                  <a:txBody>
                    <a:bodyPr/>
                    <a:lstStyle/>
                    <a:p>
                      <a:r>
                        <a:rPr lang="en-US" sz="2000" b="1" dirty="0" smtClean="0"/>
                        <a:t>Ending Net</a:t>
                      </a:r>
                      <a:r>
                        <a:rPr lang="en-US" sz="2000" b="1" baseline="0" dirty="0" smtClean="0"/>
                        <a:t> Worth</a:t>
                      </a:r>
                      <a:endParaRPr lang="en-US" sz="2000" b="1" dirty="0"/>
                    </a:p>
                  </a:txBody>
                  <a:tcPr marL="101809" marR="101809">
                    <a:solidFill>
                      <a:schemeClr val="tx2">
                        <a:lumMod val="40000"/>
                        <a:lumOff val="60000"/>
                      </a:schemeClr>
                    </a:solidFill>
                  </a:tcPr>
                </a:tc>
                <a:tc>
                  <a:txBody>
                    <a:bodyPr/>
                    <a:lstStyle/>
                    <a:p>
                      <a:pPr algn="r"/>
                      <a:r>
                        <a:rPr lang="en-US" sz="2000" b="1" dirty="0" smtClean="0"/>
                        <a:t>XX</a:t>
                      </a:r>
                      <a:endParaRPr lang="en-US" sz="2000" b="1" dirty="0"/>
                    </a:p>
                  </a:txBody>
                  <a:tcPr marL="101809" marR="101809" anchor="ctr">
                    <a:solidFill>
                      <a:schemeClr val="tx2">
                        <a:lumMod val="40000"/>
                        <a:lumOff val="60000"/>
                      </a:schemeClr>
                    </a:solidFill>
                  </a:tcPr>
                </a:tc>
              </a:tr>
            </a:tbl>
          </a:graphicData>
        </a:graphic>
      </p:graphicFrame>
      <p:sp>
        <p:nvSpPr>
          <p:cNvPr id="7" name="Rectangle 6"/>
          <p:cNvSpPr/>
          <p:nvPr/>
        </p:nvSpPr>
        <p:spPr>
          <a:xfrm>
            <a:off x="457200" y="3657600"/>
            <a:ext cx="7772400" cy="609600"/>
          </a:xfrm>
          <a:prstGeom prst="rect">
            <a:avLst/>
          </a:prstGeom>
          <a:noFill/>
          <a:ln w="38100">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3151694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Office Theme">
  <a:themeElements>
    <a:clrScheme name="UoW - Basic Financial Statements">
      <a:dk1>
        <a:sysClr val="windowText" lastClr="000000"/>
      </a:dk1>
      <a:lt1>
        <a:sysClr val="window" lastClr="FFFFFF"/>
      </a:lt1>
      <a:dk2>
        <a:srgbClr val="1F3461"/>
      </a:dk2>
      <a:lt2>
        <a:srgbClr val="EEECE1"/>
      </a:lt2>
      <a:accent1>
        <a:srgbClr val="265272"/>
      </a:accent1>
      <a:accent2>
        <a:srgbClr val="7F3837"/>
      </a:accent2>
      <a:accent3>
        <a:srgbClr val="609725"/>
      </a:accent3>
      <a:accent4>
        <a:srgbClr val="8064A2"/>
      </a:accent4>
      <a:accent5>
        <a:srgbClr val="1E7B66"/>
      </a:accent5>
      <a:accent6>
        <a:srgbClr val="BE7C19"/>
      </a:accent6>
      <a:hlink>
        <a:srgbClr val="0000FF"/>
      </a:hlink>
      <a:folHlink>
        <a:srgbClr val="800080"/>
      </a:folHlink>
    </a:clrScheme>
    <a:fontScheme name="Garamond - Arial">
      <a:majorFont>
        <a:latin typeface="Garamond"/>
        <a:ea typeface=""/>
        <a:cs typeface=""/>
      </a:majorFont>
      <a:minorFont>
        <a:latin typeface="Arial"/>
        <a:ea typeface=""/>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1395</Words>
  <Application>Microsoft Office PowerPoint</Application>
  <PresentationFormat>On-screen Show (4:3)</PresentationFormat>
  <Paragraphs>246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1_Office Theme</vt:lpstr>
      <vt:lpstr>Getting on Track:  Better Management through  Basic Financial Statements</vt:lpstr>
      <vt:lpstr>Session Four</vt:lpstr>
      <vt:lpstr>Using our Financial Statements</vt:lpstr>
      <vt:lpstr>What is a Statement of Owner Equity?</vt:lpstr>
      <vt:lpstr>How to Complete a Statement of Owner Equity</vt:lpstr>
      <vt:lpstr>Step 1: Record the Beginning Net Worth</vt:lpstr>
      <vt:lpstr>Step 2: Record Net Farm Income</vt:lpstr>
      <vt:lpstr>Step 3: Adjust for any Contributions to the Business</vt:lpstr>
      <vt:lpstr>Step 4: Adjust for Distributions from the Business</vt:lpstr>
      <vt:lpstr>Step 5: Calculate Valuation Changes</vt:lpstr>
      <vt:lpstr>Step 6: Ending Net Worth</vt:lpstr>
      <vt:lpstr>Challenges and Benefits</vt:lpstr>
      <vt:lpstr>Challenges and Benefits (cont.)</vt:lpstr>
      <vt:lpstr>Quiz Time!</vt:lpstr>
      <vt:lpstr>Quiz Time!</vt:lpstr>
      <vt:lpstr>Homework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on Track:  Better Management through  Basic Financial Statements</dc:title>
  <dc:creator>Owner</dc:creator>
  <cp:lastModifiedBy>ABG</cp:lastModifiedBy>
  <cp:revision>21</cp:revision>
  <dcterms:created xsi:type="dcterms:W3CDTF">2011-09-07T20:02:18Z</dcterms:created>
  <dcterms:modified xsi:type="dcterms:W3CDTF">2011-09-16T21:27:18Z</dcterms:modified>
</cp:coreProperties>
</file>