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custDataLst>
    <p:tags r:id="rId2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018" autoAdjust="0"/>
  </p:normalViewPr>
  <p:slideViewPr>
    <p:cSldViewPr>
      <p:cViewPr varScale="1">
        <p:scale>
          <a:sx n="73" d="100"/>
          <a:sy n="73" d="100"/>
        </p:scale>
        <p:origin x="-1296" y="-90"/>
      </p:cViewPr>
      <p:guideLst>
        <p:guide orient="horz" pos="2160"/>
        <p:guide pos="2880"/>
      </p:guideLst>
    </p:cSldViewPr>
  </p:slideViewPr>
  <p:notesTextViewPr>
    <p:cViewPr>
      <p:scale>
        <a:sx n="1" d="1"/>
        <a:sy n="1" d="1"/>
      </p:scale>
      <p:origin x="0" y="1854"/>
    </p:cViewPr>
  </p:notesTextViewPr>
  <p:notesViewPr>
    <p:cSldViewPr>
      <p:cViewPr>
        <p:scale>
          <a:sx n="110" d="100"/>
          <a:sy n="110" d="100"/>
        </p:scale>
        <p:origin x="-1662" y="226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13174F6-A0B2-4C2C-BC9F-3E3200E2D518}" type="datetimeFigureOut">
              <a:rPr lang="en-US"/>
              <a:pPr>
                <a:defRPr/>
              </a:pPr>
              <a:t>9/28/2011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F5AD8E2-3F81-4A6C-9B8B-0A699D8F103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169DDB-32FE-44F4-8351-34E67B7E2964}"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Jack projects that if Joanie plants two acres of flowers she could generate $20,000 in sales. He estimates flower sales of about $5,000 in May and $3,000 in June, July, August, September, and October. Also, there will be $325 from the sale of two lambs in September and $48 from the sale of wool in May.</a:t>
            </a:r>
          </a:p>
          <a:p>
            <a:pPr eaLnBrk="1" hangingPunct="1">
              <a:spcBef>
                <a:spcPct val="0"/>
              </a:spcBef>
            </a:pPr>
            <a:endParaRPr lang="en-US" smtClean="0"/>
          </a:p>
          <a:p>
            <a:pPr eaLnBrk="1" hangingPunct="1">
              <a:spcBef>
                <a:spcPct val="0"/>
              </a:spcBef>
            </a:pPr>
            <a:r>
              <a:rPr lang="en-US" smtClean="0"/>
              <a:t>Teaching moment: Using the sample cash flow statement, read the amounts aloud again, and have the class enter the information into their forms. </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E8FE17-ED73-4884-B7E9-86AFDA4325A7}"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Jack estimates cash outflows of $1,000 for seeds and plants in March and April, $100 in May, and $500 in July. He expects to spend $558 for fertilizer in March. Also in March, he anticipates $400 for equipment repairs and budgets $90 a month from April through November for ongoing maintenance. Likewise, he budgets $400 for fuel in March and an additional $100 each month from April through November. Jack thinks he will need $500 worth of supplies in March and budgets $150 for each month the rest of the year. He budgets $30 in January and September for the water bill. Finally, he projects $15 per month for the sheep.</a:t>
            </a:r>
          </a:p>
          <a:p>
            <a:pPr eaLnBrk="1" hangingPunct="1">
              <a:spcBef>
                <a:spcPct val="0"/>
              </a:spcBef>
            </a:pPr>
            <a:endParaRPr lang="en-US" smtClean="0"/>
          </a:p>
          <a:p>
            <a:pPr eaLnBrk="1" hangingPunct="1">
              <a:spcBef>
                <a:spcPct val="0"/>
              </a:spcBef>
            </a:pPr>
            <a:r>
              <a:rPr lang="en-US" smtClean="0"/>
              <a:t>Jack budgets $120 in utility costs during the colder months of November through April and $50 each month in May through October. He decides to budget $250 for labor in May and $100 for flower storage in May as well. He enters $30 toward his property taxes in February and sales tax of $56 in May and $22 in June through October to correspond with his expected sales volume in those months. He adds $50 in February and $580 in December for insurance. He budgets $50 per month in May through August to cover vendors' fees at the local farmers market and an additional $150 for some advertising in May. Finally he adds $40 a month for any miscellaneous expenses.</a:t>
            </a:r>
          </a:p>
          <a:p>
            <a:pPr eaLnBrk="1" hangingPunct="1">
              <a:spcBef>
                <a:spcPct val="0"/>
              </a:spcBef>
            </a:pPr>
            <a:r>
              <a:rPr lang="en-US" smtClean="0"/>
              <a:t> </a:t>
            </a:r>
          </a:p>
          <a:p>
            <a:pPr eaLnBrk="1" hangingPunct="1">
              <a:spcBef>
                <a:spcPct val="0"/>
              </a:spcBef>
            </a:pPr>
            <a:r>
              <a:rPr lang="en-US" smtClean="0"/>
              <a:t>Teaching moment: Using the sample cash flow statement, read the amounts aloud again, and have the class enter the information into their forms. </a:t>
            </a:r>
          </a:p>
          <a:p>
            <a:pPr eaLnBrk="1" hangingPunct="1">
              <a:spcBef>
                <a:spcPct val="0"/>
              </a:spcBef>
            </a:pPr>
            <a:endParaRPr lang="en-US"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79CF13-65B8-4032-A5FF-CE1C75078186}"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last step is to subtract the projected cash inflows from the projected cash outflows for each month and then for the year.</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When calculating monthly totals, remember to carry over any cash deficit or surplus from one month to the next. A negative total reflects a cash deficit for a given month, and a positive total reflects a cash surplus.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Teaching moment: Allow class time to calculate and review with them the completed cash flow statement for Jack and Joanie. There is a finished copy of Jack and Joanie’s Cash Flow Statement available to print on the CD.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Additional Teaching Moment: </a:t>
            </a:r>
          </a:p>
          <a:p>
            <a:pPr eaLnBrk="1" fontAlgn="auto" hangingPunct="1">
              <a:spcBef>
                <a:spcPts val="0"/>
              </a:spcBef>
              <a:spcAft>
                <a:spcPts val="0"/>
              </a:spcAft>
              <a:defRPr/>
            </a:pPr>
            <a:r>
              <a:rPr lang="en-US" dirty="0" smtClean="0"/>
              <a:t>Ask the class (answers in parentheses):</a:t>
            </a:r>
          </a:p>
          <a:p>
            <a:pPr marL="228600" indent="-228600" eaLnBrk="1" fontAlgn="auto" hangingPunct="1">
              <a:spcBef>
                <a:spcPts val="0"/>
              </a:spcBef>
              <a:spcAft>
                <a:spcPts val="0"/>
              </a:spcAft>
              <a:buFont typeface="Arial" pitchFamily="34" charset="0"/>
              <a:buChar char="•"/>
              <a:defRPr/>
            </a:pPr>
            <a:r>
              <a:rPr lang="en-US" dirty="0" smtClean="0"/>
              <a:t>In which months did Jack and Joanie predict a cash surplus? (Months with a positive value in the Net Cash Flow)</a:t>
            </a:r>
          </a:p>
          <a:p>
            <a:pPr marL="228600" indent="-228600" eaLnBrk="1" fontAlgn="auto" hangingPunct="1">
              <a:spcBef>
                <a:spcPts val="0"/>
              </a:spcBef>
              <a:spcAft>
                <a:spcPts val="0"/>
              </a:spcAft>
              <a:buFont typeface="Arial" pitchFamily="34" charset="0"/>
              <a:buChar char="•"/>
              <a:defRPr/>
            </a:pPr>
            <a:r>
              <a:rPr lang="en-US" dirty="0" smtClean="0"/>
              <a:t>In which months did Jack and Joanie predict a cash deficit? (Months with a negative value in the Net Cash Flow)</a:t>
            </a:r>
          </a:p>
          <a:p>
            <a:pPr marL="228600" indent="-228600" eaLnBrk="1" fontAlgn="auto" hangingPunct="1">
              <a:spcBef>
                <a:spcPts val="0"/>
              </a:spcBef>
              <a:spcAft>
                <a:spcPts val="0"/>
              </a:spcAft>
              <a:buFont typeface="Arial" pitchFamily="34" charset="0"/>
              <a:buChar char="•"/>
              <a:defRPr/>
            </a:pPr>
            <a:r>
              <a:rPr lang="en-US" dirty="0" smtClean="0"/>
              <a:t>According to the projected cash flow statement, would the farm business generate additional cash for the family? (Yes! A positive net cash flow for the year indicates the business will generate a cash surplus). </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648E75-DD68-4781-87FB-4C71167CE374}" type="slidenum">
              <a:rPr lang="en-US"/>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historical cash flow statement is a record of cash inflows and outflows that occurred in the past.</a:t>
            </a:r>
          </a:p>
          <a:p>
            <a:pPr eaLnBrk="1" hangingPunct="1">
              <a:spcBef>
                <a:spcPct val="0"/>
              </a:spcBef>
            </a:pPr>
            <a:r>
              <a:rPr lang="en-US" smtClean="0"/>
              <a:t> </a:t>
            </a:r>
          </a:p>
          <a:p>
            <a:pPr eaLnBrk="1" hangingPunct="1">
              <a:spcBef>
                <a:spcPct val="0"/>
              </a:spcBef>
            </a:pPr>
            <a:r>
              <a:rPr lang="en-US" smtClean="0"/>
              <a:t>A projected cash flow statement predicts future cash inflows and outflows based on current information. Both types of cash flow statements can be used for planning and decision-making.</a:t>
            </a:r>
          </a:p>
          <a:p>
            <a:pPr eaLnBrk="1" hangingPunct="1">
              <a:spcBef>
                <a:spcPct val="0"/>
              </a:spcBef>
            </a:pPr>
            <a:r>
              <a:rPr lang="en-US" smtClean="0"/>
              <a:t> </a:t>
            </a:r>
          </a:p>
          <a:p>
            <a:pPr eaLnBrk="1" hangingPunct="1">
              <a:spcBef>
                <a:spcPct val="0"/>
              </a:spcBef>
            </a:pPr>
            <a:r>
              <a:rPr lang="en-US" smtClean="0"/>
              <a:t>Dad explains that the projected cash flow statement they just created indicates that a small farming business would generate additional cash, but not enough to replace Joanie's income. He recommends that if she and Jack start the business, they create and maintain historical cash flow statements so they can compare actual to projected cash inflows and outflows.</a:t>
            </a:r>
          </a:p>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B84EB3-63CA-4476-A86D-D39BDF432144}"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Developing and monitoring cash flow statements presents both challenges and benefits to a business. Review the challenges listed on the screen.</a:t>
            </a:r>
          </a:p>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FD1B52-2EED-498B-8870-07287EEE772B}"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Developing and monitoring cash flow statements presents both challenges and benefits to a business. Review the benefits listed on the screen.</a:t>
            </a:r>
          </a:p>
          <a:p>
            <a:pPr eaLnBrk="1" hangingPunct="1">
              <a:spcBef>
                <a:spcPct val="0"/>
              </a:spcBef>
            </a:pPr>
            <a:endParaRPr lang="en-US"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D8D779-19AE-4A20-81E5-879E12461651}" type="slidenum">
              <a:rPr lang="en-US"/>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next few slides contain quiz questions for the class. Allow for responses. </a:t>
            </a:r>
          </a:p>
          <a:p>
            <a:pPr eaLnBrk="1" hangingPunct="1">
              <a:spcBef>
                <a:spcPct val="0"/>
              </a:spcBef>
            </a:pPr>
            <a:endParaRPr lang="en-US" smtClean="0"/>
          </a:p>
          <a:p>
            <a:pPr eaLnBrk="1" hangingPunct="1">
              <a:spcBef>
                <a:spcPct val="0"/>
              </a:spcBef>
            </a:pPr>
            <a:r>
              <a:rPr lang="en-US" smtClean="0"/>
              <a:t>Answer:</a:t>
            </a:r>
          </a:p>
          <a:p>
            <a:pPr eaLnBrk="1" hangingPunct="1">
              <a:spcBef>
                <a:spcPct val="0"/>
              </a:spcBef>
            </a:pPr>
            <a:endParaRPr lang="en-US" smtClean="0"/>
          </a:p>
          <a:p>
            <a:pPr eaLnBrk="1" hangingPunct="1">
              <a:spcBef>
                <a:spcPct val="0"/>
              </a:spcBef>
            </a:pPr>
            <a:r>
              <a:rPr lang="en-US" smtClean="0"/>
              <a:t>1 and 2 </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76D41D-9A25-471D-843A-09F7E44C7074}"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next few slides contain quiz questions for the class. Allow for responses. </a:t>
            </a:r>
          </a:p>
          <a:p>
            <a:pPr eaLnBrk="1" hangingPunct="1">
              <a:spcBef>
                <a:spcPct val="0"/>
              </a:spcBef>
            </a:pPr>
            <a:endParaRPr lang="en-US" smtClean="0"/>
          </a:p>
          <a:p>
            <a:pPr eaLnBrk="1" hangingPunct="1">
              <a:spcBef>
                <a:spcPct val="0"/>
              </a:spcBef>
            </a:pPr>
            <a:r>
              <a:rPr lang="en-US" smtClean="0"/>
              <a:t>Answer:</a:t>
            </a:r>
          </a:p>
          <a:p>
            <a:pPr eaLnBrk="1" hangingPunct="1">
              <a:spcBef>
                <a:spcPct val="0"/>
              </a:spcBef>
            </a:pPr>
            <a:endParaRPr lang="en-US" smtClean="0"/>
          </a:p>
          <a:p>
            <a:pPr eaLnBrk="1" hangingPunct="1">
              <a:spcBef>
                <a:spcPct val="0"/>
              </a:spcBef>
            </a:pPr>
            <a:r>
              <a:rPr lang="en-US" smtClean="0"/>
              <a:t>The bullets are listed in this step order: 4, 3, 5, 1, 2</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79B49A-0E46-4E39-926B-C5489CF968A3}" type="slidenum">
              <a:rPr lang="en-US"/>
              <a:pPr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next few slides contain quiz questions for the class. Allow for responses. </a:t>
            </a:r>
          </a:p>
          <a:p>
            <a:pPr eaLnBrk="1" hangingPunct="1">
              <a:spcBef>
                <a:spcPct val="0"/>
              </a:spcBef>
            </a:pPr>
            <a:endParaRPr lang="en-US" smtClean="0"/>
          </a:p>
          <a:p>
            <a:pPr eaLnBrk="1" hangingPunct="1">
              <a:spcBef>
                <a:spcPct val="0"/>
              </a:spcBef>
            </a:pPr>
            <a:r>
              <a:rPr lang="en-US" smtClean="0"/>
              <a:t>Answer: </a:t>
            </a:r>
          </a:p>
          <a:p>
            <a:pPr eaLnBrk="1" hangingPunct="1">
              <a:spcBef>
                <a:spcPct val="0"/>
              </a:spcBef>
            </a:pPr>
            <a:endParaRPr lang="en-US" smtClean="0"/>
          </a:p>
          <a:p>
            <a:pPr eaLnBrk="1" hangingPunct="1">
              <a:spcBef>
                <a:spcPct val="0"/>
              </a:spcBef>
            </a:pPr>
            <a:r>
              <a:rPr lang="en-US" smtClean="0"/>
              <a:t>3</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E4729C-DF17-40BB-B0A3-1F46E84C2C3B}" type="slidenum">
              <a:rPr lang="en-US"/>
              <a:pPr fontAlgn="base">
                <a:spcBef>
                  <a:spcPct val="0"/>
                </a:spcBef>
                <a:spcAft>
                  <a:spcPct val="0"/>
                </a:spcAft>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have finished Session One! </a:t>
            </a:r>
          </a:p>
          <a:p>
            <a:pPr eaLnBrk="1" hangingPunct="1">
              <a:spcBef>
                <a:spcPct val="0"/>
              </a:spcBef>
            </a:pPr>
            <a:endParaRPr lang="en-US" smtClean="0"/>
          </a:p>
          <a:p>
            <a:pPr eaLnBrk="1" hangingPunct="1">
              <a:spcBef>
                <a:spcPct val="0"/>
              </a:spcBef>
            </a:pPr>
            <a:r>
              <a:rPr lang="en-US" smtClean="0"/>
              <a:t>Review the Homework on the screen, providing instruction for how the class can find the Cash Flow Statement Template and Instructions on the CD. </a:t>
            </a:r>
          </a:p>
          <a:p>
            <a:pPr eaLnBrk="1" hangingPunct="1">
              <a:spcBef>
                <a:spcPct val="0"/>
              </a:spcBef>
            </a:pPr>
            <a:endParaRPr lang="en-US" smtClean="0"/>
          </a:p>
          <a:p>
            <a:pPr eaLnBrk="1" hangingPunct="1">
              <a:spcBef>
                <a:spcPct val="0"/>
              </a:spcBef>
            </a:pPr>
            <a:r>
              <a:rPr lang="en-US" smtClean="0"/>
              <a:t>Allow for review debrief and any additional questions. </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8EFDB1-3532-4B59-BF80-4EC1DCFEC5DE}" type="slidenum">
              <a:rPr lang="en-US"/>
              <a:pPr fontAlgn="base">
                <a:spcBef>
                  <a:spcPct val="0"/>
                </a:spcBef>
                <a:spcAft>
                  <a:spcPct val="0"/>
                </a:spcAft>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Provide a welcoming to Session One and to the course.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objectives of the course are: </a:t>
            </a:r>
          </a:p>
          <a:p>
            <a:pPr marL="171450" indent="-171450" eaLnBrk="1" fontAlgn="auto" hangingPunct="1">
              <a:spcBef>
                <a:spcPts val="0"/>
              </a:spcBef>
              <a:spcAft>
                <a:spcPts val="0"/>
              </a:spcAft>
              <a:buFont typeface="Arial" pitchFamily="34" charset="0"/>
              <a:buChar char="•"/>
              <a:defRPr/>
            </a:pPr>
            <a:r>
              <a:rPr lang="en-US" dirty="0" smtClean="0"/>
              <a:t>Describe the purpose and characteristics of a “cash flow statement”</a:t>
            </a:r>
          </a:p>
          <a:p>
            <a:pPr marL="171450" indent="-171450" eaLnBrk="1" fontAlgn="auto" hangingPunct="1">
              <a:spcBef>
                <a:spcPts val="0"/>
              </a:spcBef>
              <a:spcAft>
                <a:spcPts val="0"/>
              </a:spcAft>
              <a:buFont typeface="Arial" pitchFamily="34" charset="0"/>
              <a:buChar char="•"/>
              <a:defRPr/>
            </a:pPr>
            <a:r>
              <a:rPr lang="en-US" dirty="0" smtClean="0"/>
              <a:t>Describe the purpose and characteristics of a “balance sheet”</a:t>
            </a:r>
          </a:p>
          <a:p>
            <a:pPr marL="171450" indent="-171450" eaLnBrk="1" fontAlgn="auto" hangingPunct="1">
              <a:spcBef>
                <a:spcPts val="0"/>
              </a:spcBef>
              <a:spcAft>
                <a:spcPts val="0"/>
              </a:spcAft>
              <a:buFont typeface="Arial" pitchFamily="34" charset="0"/>
              <a:buChar char="•"/>
              <a:defRPr/>
            </a:pPr>
            <a:r>
              <a:rPr lang="en-US" dirty="0" smtClean="0"/>
              <a:t>Describe the purpose and characteristics of an “income statement”</a:t>
            </a:r>
          </a:p>
          <a:p>
            <a:pPr marL="171450" indent="-171450" eaLnBrk="1" fontAlgn="auto" hangingPunct="1">
              <a:spcBef>
                <a:spcPts val="0"/>
              </a:spcBef>
              <a:spcAft>
                <a:spcPts val="0"/>
              </a:spcAft>
              <a:buFont typeface="Arial" pitchFamily="34" charset="0"/>
              <a:buChar char="•"/>
              <a:defRPr/>
            </a:pPr>
            <a:r>
              <a:rPr lang="en-US" dirty="0" smtClean="0"/>
              <a:t>Describe the purpose and characteristics of a “statement of owner equity”</a:t>
            </a:r>
          </a:p>
          <a:p>
            <a:pPr marL="171450" indent="-171450" eaLnBrk="1" fontAlgn="auto" hangingPunct="1">
              <a:spcBef>
                <a:spcPts val="0"/>
              </a:spcBef>
              <a:spcAft>
                <a:spcPts val="0"/>
              </a:spcAft>
              <a:buFont typeface="Arial" pitchFamily="34" charset="0"/>
              <a:buChar char="•"/>
              <a:defRPr/>
            </a:pPr>
            <a:r>
              <a:rPr lang="en-US" dirty="0" smtClean="0"/>
              <a:t>Understand the challenges and benefits of the four financial statements</a:t>
            </a:r>
          </a:p>
          <a:p>
            <a:pPr marL="171450" indent="-171450" eaLnBrk="1" fontAlgn="auto" hangingPunct="1">
              <a:spcBef>
                <a:spcPts val="0"/>
              </a:spcBef>
              <a:spcAft>
                <a:spcPts val="0"/>
              </a:spcAft>
              <a:buFont typeface="Arial" pitchFamily="34" charset="0"/>
              <a:buChar char="•"/>
              <a:defRPr/>
            </a:pPr>
            <a:r>
              <a:rPr lang="en-US" dirty="0" smtClean="0"/>
              <a:t>Learn how to create financial statements for your own business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There will be five 45-minute to one-hour sessions. This section will last 60 minutes. In this session, we will discuss:</a:t>
            </a:r>
          </a:p>
          <a:p>
            <a:pPr marL="171450" indent="-171450" eaLnBrk="1" fontAlgn="auto" hangingPunct="1">
              <a:spcBef>
                <a:spcPts val="0"/>
              </a:spcBef>
              <a:spcAft>
                <a:spcPts val="0"/>
              </a:spcAft>
              <a:buFont typeface="Arial" pitchFamily="34" charset="0"/>
              <a:buChar char="•"/>
              <a:defRPr/>
            </a:pPr>
            <a:r>
              <a:rPr lang="en-US" dirty="0" smtClean="0"/>
              <a:t>Cash flow statements</a:t>
            </a:r>
          </a:p>
          <a:p>
            <a:pPr marL="171450" indent="-171450" eaLnBrk="1" fontAlgn="auto" hangingPunct="1">
              <a:spcBef>
                <a:spcPts val="0"/>
              </a:spcBef>
              <a:spcAft>
                <a:spcPts val="0"/>
              </a:spcAft>
              <a:buFont typeface="Arial" pitchFamily="34" charset="0"/>
              <a:buChar char="•"/>
              <a:defRPr/>
            </a:pPr>
            <a:r>
              <a:rPr lang="en-US" dirty="0" smtClean="0"/>
              <a:t>Cash inflows and outflows</a:t>
            </a:r>
          </a:p>
          <a:p>
            <a:pPr marL="171450" indent="-171450" eaLnBrk="1" fontAlgn="auto" hangingPunct="1">
              <a:spcBef>
                <a:spcPts val="0"/>
              </a:spcBef>
              <a:spcAft>
                <a:spcPts val="0"/>
              </a:spcAft>
              <a:buFont typeface="Arial" pitchFamily="34" charset="0"/>
              <a:buChar char="•"/>
              <a:defRPr/>
            </a:pPr>
            <a:r>
              <a:rPr lang="en-US" dirty="0" smtClean="0"/>
              <a:t>Personal and business cash inflows and cash outflows</a:t>
            </a:r>
          </a:p>
          <a:p>
            <a:pPr marL="171450" indent="-171450" eaLnBrk="1" fontAlgn="auto" hangingPunct="1">
              <a:spcBef>
                <a:spcPts val="0"/>
              </a:spcBef>
              <a:spcAft>
                <a:spcPts val="0"/>
              </a:spcAft>
              <a:buFont typeface="Arial" pitchFamily="34" charset="0"/>
              <a:buChar char="•"/>
              <a:defRPr/>
            </a:pPr>
            <a:r>
              <a:rPr lang="en-US" dirty="0" smtClean="0"/>
              <a:t>Estimating projected cash inflows</a:t>
            </a:r>
          </a:p>
          <a:p>
            <a:pPr marL="171450" indent="-171450" eaLnBrk="1" fontAlgn="auto" hangingPunct="1">
              <a:spcBef>
                <a:spcPts val="0"/>
              </a:spcBef>
              <a:spcAft>
                <a:spcPts val="0"/>
              </a:spcAft>
              <a:buFont typeface="Arial" pitchFamily="34" charset="0"/>
              <a:buChar char="•"/>
              <a:defRPr/>
            </a:pPr>
            <a:r>
              <a:rPr lang="en-US" dirty="0" smtClean="0"/>
              <a:t>Estimating projected cash outflows</a:t>
            </a:r>
          </a:p>
          <a:p>
            <a:pPr marL="171450" indent="-171450" eaLnBrk="1" fontAlgn="auto" hangingPunct="1">
              <a:spcBef>
                <a:spcPts val="0"/>
              </a:spcBef>
              <a:spcAft>
                <a:spcPts val="0"/>
              </a:spcAft>
              <a:buFont typeface="Arial" pitchFamily="34" charset="0"/>
              <a:buChar char="•"/>
              <a:defRPr/>
            </a:pPr>
            <a:r>
              <a:rPr lang="en-US" dirty="0" smtClean="0"/>
              <a:t>Calculating net cash flow</a:t>
            </a:r>
          </a:p>
          <a:p>
            <a:pPr marL="171450" indent="-171450" eaLnBrk="1" fontAlgn="auto" hangingPunct="1">
              <a:spcBef>
                <a:spcPts val="0"/>
              </a:spcBef>
              <a:spcAft>
                <a:spcPts val="0"/>
              </a:spcAft>
              <a:buFont typeface="Arial" pitchFamily="34" charset="0"/>
              <a:buChar char="•"/>
              <a:defRPr/>
            </a:pPr>
            <a:r>
              <a:rPr lang="en-US" dirty="0" smtClean="0"/>
              <a:t>Types of cash flow statements</a:t>
            </a:r>
          </a:p>
          <a:p>
            <a:pPr eaLnBrk="1" fontAlgn="auto" hangingPunct="1">
              <a:spcBef>
                <a:spcPts val="0"/>
              </a:spcBef>
              <a:spcAft>
                <a:spcPts val="0"/>
              </a:spcAft>
              <a:defRPr/>
            </a:pPr>
            <a:endParaRPr lang="en-US" dirty="0"/>
          </a:p>
        </p:txBody>
      </p:sp>
      <p:sp>
        <p:nvSpPr>
          <p:cNvPr id="12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526E32-CC6F-4FAD-98E5-BC6934426963}" type="slidenum">
              <a:rPr lang="en-US"/>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Jack and Joanie are a young couple in their late 20s living just down the road from her parents. They purchased a small property and trailer house from her aunt three years ago just after their wedding.</a:t>
            </a:r>
          </a:p>
          <a:p>
            <a:pPr eaLnBrk="1" hangingPunct="1">
              <a:spcBef>
                <a:spcPct val="0"/>
              </a:spcBef>
            </a:pPr>
            <a:endParaRPr lang="en-US" smtClean="0"/>
          </a:p>
          <a:p>
            <a:pPr eaLnBrk="1" hangingPunct="1">
              <a:spcBef>
                <a:spcPct val="0"/>
              </a:spcBef>
            </a:pPr>
            <a:r>
              <a:rPr lang="en-US" b="1" smtClean="0"/>
              <a:t>Farm: </a:t>
            </a:r>
            <a:r>
              <a:rPr lang="en-US" smtClean="0"/>
              <a:t>The property consists of ten acres of pastures and two acres used  by the house, yard, garden, roads, and waste land. There is one small shed near the house in which they store their lawn mower and gardening tools. Another shed is located in the pasture. </a:t>
            </a:r>
          </a:p>
          <a:p>
            <a:pPr eaLnBrk="1" hangingPunct="1">
              <a:spcBef>
                <a:spcPct val="0"/>
              </a:spcBef>
            </a:pPr>
            <a:endParaRPr lang="en-US" smtClean="0"/>
          </a:p>
          <a:p>
            <a:pPr eaLnBrk="1" hangingPunct="1">
              <a:spcBef>
                <a:spcPct val="0"/>
              </a:spcBef>
            </a:pPr>
            <a:r>
              <a:rPr lang="en-US" b="1" smtClean="0"/>
              <a:t>Jobs: </a:t>
            </a:r>
            <a:r>
              <a:rPr lang="en-US" smtClean="0"/>
              <a:t>Jack works in the oil and gas fields as a welder earning $50,000 per year. His monthly take home pay is $3,200. Joanie currently works as an administrative assistant and earns about $30,000 per year. Jack earns enough as a welder to cover ordinary family living expenses, but there is little money for extras. Joanie’s income as an administrative assistant has allowed them to take a few trips, buy a fishing boat, and keep the house in good repair. </a:t>
            </a:r>
          </a:p>
          <a:p>
            <a:pPr eaLnBrk="1" hangingPunct="1">
              <a:spcBef>
                <a:spcPct val="0"/>
              </a:spcBef>
            </a:pPr>
            <a:endParaRPr lang="en-US" smtClean="0"/>
          </a:p>
          <a:p>
            <a:pPr eaLnBrk="1" hangingPunct="1">
              <a:spcBef>
                <a:spcPct val="0"/>
              </a:spcBef>
            </a:pPr>
            <a:r>
              <a:rPr lang="en-US" b="1" smtClean="0"/>
              <a:t>Family: </a:t>
            </a:r>
            <a:r>
              <a:rPr lang="en-US" smtClean="0"/>
              <a:t>Jack and Joanie have an 18-month-old daughter. Joanie is pregnant with their second child and would like to quit her job to be a stay-at-home mom. Jack supports her desire, but they both are worried about finances. </a:t>
            </a:r>
          </a:p>
          <a:p>
            <a:pPr eaLnBrk="1" hangingPunct="1">
              <a:spcBef>
                <a:spcPct val="0"/>
              </a:spcBef>
            </a:pPr>
            <a:endParaRPr lang="en-US" smtClean="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259DA5-7961-4B93-818D-FE23528C3BF0}"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smtClean="0"/>
              <a:t>Jack's parents gave their granddaughter three ewes last Easter. Jack and Joanie would like to use them as a foundation for a small flock. The sheep could graze the pasture and help keep weeds under control. They could sell the wool and lambs that they produce. Joanie has a small garden to help feed the family. She also has several large flower beds located around the property from which she gives away many flowers. People say she has a “real knack” for raising a wide variety of unusual flowers. They have given thought to possibly expanding their sheep flock or selling flowers to allow Joanie to quit her job.</a:t>
            </a:r>
          </a:p>
          <a:p>
            <a:pPr eaLnBrk="1" hangingPunct="1">
              <a:spcBef>
                <a:spcPct val="0"/>
              </a:spcBef>
            </a:pPr>
            <a:endParaRPr lang="en-US" sz="1000" smtClean="0"/>
          </a:p>
          <a:p>
            <a:pPr eaLnBrk="1" hangingPunct="1">
              <a:spcBef>
                <a:spcPct val="0"/>
              </a:spcBef>
            </a:pPr>
            <a:r>
              <a:rPr lang="en-US" sz="1000" smtClean="0"/>
              <a:t>Joanie's dad is a loan officer. He has become a mentor to Jack and Joanie and provides them good advice about how to manage their money and make good financial decisions. Dad explains that Jack and Joanie can use some basic financial statements to help analyze the sheep and flower enterprises to determine if they generate enough income to allow Joanie to stay home. Financial statements are also useful to apply for a loan if necessary.</a:t>
            </a:r>
          </a:p>
          <a:p>
            <a:pPr eaLnBrk="1" hangingPunct="1">
              <a:spcBef>
                <a:spcPct val="0"/>
              </a:spcBef>
            </a:pPr>
            <a:endParaRPr lang="en-US" sz="1000" smtClean="0"/>
          </a:p>
          <a:p>
            <a:pPr eaLnBrk="1" hangingPunct="1">
              <a:spcBef>
                <a:spcPct val="0"/>
              </a:spcBef>
            </a:pPr>
            <a:r>
              <a:rPr lang="en-US" sz="1000" smtClean="0"/>
              <a:t>Additional teaching point: Enterprise refers to a set of activities that results in separate products produced by a farm/ranch. For example, on a ranch the hay enterprise can be separated from the cow/calf enterprise. On a farm, hay would be separated from beans. Hay would also be separated from beets and barley, even if they are grown in rotation with one another.</a:t>
            </a:r>
          </a:p>
          <a:p>
            <a:pPr eaLnBrk="1" hangingPunct="1">
              <a:spcBef>
                <a:spcPct val="0"/>
              </a:spcBef>
            </a:pPr>
            <a:endParaRPr lang="en-US" sz="1000" smtClean="0"/>
          </a:p>
          <a:p>
            <a:pPr eaLnBrk="1" hangingPunct="1">
              <a:spcBef>
                <a:spcPct val="0"/>
              </a:spcBef>
            </a:pPr>
            <a:r>
              <a:rPr lang="en-US" sz="1000" smtClean="0"/>
              <a:t>Let's follow Jack and Joanie as they learn about the four primary financial statements: cash flow statement, balance sheet, income statement, and statement of owner equity.</a:t>
            </a:r>
          </a:p>
          <a:p>
            <a:pPr eaLnBrk="1" hangingPunct="1">
              <a:spcBef>
                <a:spcPct val="0"/>
              </a:spcBef>
            </a:pPr>
            <a:r>
              <a:rPr lang="en-US" sz="1000" smtClean="0"/>
              <a:t> </a:t>
            </a:r>
          </a:p>
          <a:p>
            <a:pPr eaLnBrk="1" hangingPunct="1">
              <a:spcBef>
                <a:spcPct val="0"/>
              </a:spcBef>
            </a:pPr>
            <a:r>
              <a:rPr lang="en-US" sz="1000" smtClean="0"/>
              <a:t>During these sessions, you will learn the purpose or use of each financial statement, the information contained in each, and instructions for how to build each document. You will also learn how financial statements can be used to make management decisions and measure financial performance. Let’s begin today by learning about Cash Flow. </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417DE6-8050-4068-9FAF-F39F15D186F2}"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Jack and Joanie decide to explore the possibility of a flower business first. To start, Joanie's dad recommends that they create a projected cash flow statement to determine how much net cash inflow they can generate by selling flowers. But what is a cash flow statement? </a:t>
            </a:r>
          </a:p>
          <a:p>
            <a:pPr eaLnBrk="1" hangingPunct="1">
              <a:spcBef>
                <a:spcPct val="0"/>
              </a:spcBef>
            </a:pPr>
            <a:endParaRPr lang="en-US" smtClean="0"/>
          </a:p>
          <a:p>
            <a:pPr eaLnBrk="1" hangingPunct="1">
              <a:spcBef>
                <a:spcPct val="0"/>
              </a:spcBef>
            </a:pPr>
            <a:r>
              <a:rPr lang="en-US" smtClean="0"/>
              <a:t>A cash flow statement helps a business to plan for periods in which cash inflows exceed outflows, creating a cash surplus, and periods in which cash outflows exceed cash inflows, creating a cash deficit.</a:t>
            </a:r>
          </a:p>
          <a:p>
            <a:pPr eaLnBrk="1" hangingPunct="1">
              <a:spcBef>
                <a:spcPct val="0"/>
              </a:spcBef>
            </a:pPr>
            <a:r>
              <a:rPr lang="en-US" smtClean="0"/>
              <a:t> </a:t>
            </a:r>
          </a:p>
          <a:p>
            <a:pPr eaLnBrk="1" hangingPunct="1">
              <a:spcBef>
                <a:spcPct val="0"/>
              </a:spcBef>
            </a:pPr>
            <a:r>
              <a:rPr lang="en-US" smtClean="0"/>
              <a:t>A cash flow statement does not provide an estimate of profit. Other financial statements are needed to calculate business profitability. Usually information in a cash flow statement is calculated by month, but it can be organized by another time period, such as quarterly or yearly, if desired.</a:t>
            </a:r>
          </a:p>
          <a:p>
            <a:pPr eaLnBrk="1" hangingPunct="1">
              <a:spcBef>
                <a:spcPct val="0"/>
              </a:spcBef>
            </a:pPr>
            <a:endParaRPr lang="en-US" smtClean="0"/>
          </a:p>
          <a:p>
            <a:pPr eaLnBrk="1" hangingPunct="1">
              <a:spcBef>
                <a:spcPct val="0"/>
              </a:spcBef>
            </a:pPr>
            <a:r>
              <a:rPr lang="en-US" smtClean="0"/>
              <a:t>Additional teaching note: Profitability, in the simplest definition, is revenue minus expenses. </a:t>
            </a:r>
          </a:p>
          <a:p>
            <a:pPr eaLnBrk="1" hangingPunct="1">
              <a:spcBef>
                <a:spcPct val="0"/>
              </a:spcBef>
            </a:pPr>
            <a:endParaRPr lang="en-US" smtClean="0"/>
          </a:p>
          <a:p>
            <a:pPr eaLnBrk="1" hangingPunct="1">
              <a:spcBef>
                <a:spcPct val="0"/>
              </a:spcBef>
            </a:pPr>
            <a:r>
              <a:rPr lang="en-US" smtClean="0"/>
              <a:t>Additional teaching moment: Print off and hand out the sample cash flow statement found on the CD and discuss with the class. </a:t>
            </a:r>
          </a:p>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4A6FF1-69EE-47B7-8A00-BAD724D05BDB}"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Cash flow statements allow you to plan for when cash will be available or when borrowed funds might be needed. They provide an early warning system for cash flow shortages.</a:t>
            </a:r>
          </a:p>
          <a:p>
            <a:pPr eaLnBrk="1" hangingPunct="1">
              <a:spcBef>
                <a:spcPct val="0"/>
              </a:spcBef>
            </a:pPr>
            <a:r>
              <a:rPr lang="en-US" smtClean="0"/>
              <a:t> </a:t>
            </a:r>
          </a:p>
          <a:p>
            <a:pPr eaLnBrk="1" hangingPunct="1">
              <a:spcBef>
                <a:spcPct val="0"/>
              </a:spcBef>
            </a:pPr>
            <a:r>
              <a:rPr lang="en-US" smtClean="0"/>
              <a:t>Cash flow statements help a borrower determine the cash available for repaying debts. Additionally, the information can be used to help explore alternative loan amounts, repayment lengths, and interest rates.</a:t>
            </a:r>
          </a:p>
          <a:p>
            <a:pPr eaLnBrk="1" hangingPunct="1">
              <a:spcBef>
                <a:spcPct val="0"/>
              </a:spcBef>
            </a:pPr>
            <a:r>
              <a:rPr lang="en-US" smtClean="0"/>
              <a:t> </a:t>
            </a:r>
          </a:p>
          <a:p>
            <a:pPr eaLnBrk="1" hangingPunct="1">
              <a:spcBef>
                <a:spcPct val="0"/>
              </a:spcBef>
            </a:pPr>
            <a:r>
              <a:rPr lang="en-US" smtClean="0"/>
              <a:t>Cash flow statements help lenders analyze a proposed loan by showing the borrower's ability to generate sufficient cash to make payments without disrupting farm operations.</a:t>
            </a:r>
          </a:p>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B38A74-776B-485E-8EA0-401CE1F2CE4C}"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record cash inflows like a deposit is recorded in your checkbook or bank statement. Cash outflows are recorded like your record of checks, withdrawals on a bank statement, or charges on a credit card statement.</a:t>
            </a:r>
          </a:p>
          <a:p>
            <a:pPr eaLnBrk="1" hangingPunct="1">
              <a:spcBef>
                <a:spcPct val="0"/>
              </a:spcBef>
            </a:pPr>
            <a:r>
              <a:rPr lang="en-US" smtClean="0"/>
              <a:t> </a:t>
            </a:r>
          </a:p>
          <a:p>
            <a:pPr eaLnBrk="1" hangingPunct="1">
              <a:spcBef>
                <a:spcPct val="0"/>
              </a:spcBef>
            </a:pPr>
            <a:r>
              <a:rPr lang="en-US" smtClean="0"/>
              <a:t>The level of detail can vary depending on the purpose of the statement but the format is always essentially the same.</a:t>
            </a:r>
          </a:p>
          <a:p>
            <a:pPr eaLnBrk="1" hangingPunct="1">
              <a:spcBef>
                <a:spcPct val="0"/>
              </a:spcBef>
            </a:pPr>
            <a:endParaRPr lang="en-US"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E807EB-3D21-48F7-A288-FA42CCD0CE1A}"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Dad suggests that the best place to start is to list all cash inflows and all cash outflows by category.</a:t>
            </a:r>
          </a:p>
          <a:p>
            <a:pPr eaLnBrk="1" hangingPunct="1">
              <a:spcBef>
                <a:spcPct val="0"/>
              </a:spcBef>
            </a:pPr>
            <a:r>
              <a:rPr lang="en-US" smtClean="0"/>
              <a:t> </a:t>
            </a:r>
          </a:p>
          <a:p>
            <a:pPr eaLnBrk="1" hangingPunct="1">
              <a:spcBef>
                <a:spcPct val="0"/>
              </a:spcBef>
            </a:pPr>
            <a:r>
              <a:rPr lang="en-US" smtClean="0"/>
              <a:t>The only cash inflows Jack and Joanie have at this time is their take-home pay from their jobs.</a:t>
            </a:r>
          </a:p>
          <a:p>
            <a:pPr eaLnBrk="1" hangingPunct="1">
              <a:spcBef>
                <a:spcPct val="0"/>
              </a:spcBef>
            </a:pPr>
            <a:r>
              <a:rPr lang="en-US" smtClean="0"/>
              <a:t> </a:t>
            </a:r>
          </a:p>
          <a:p>
            <a:pPr eaLnBrk="1" hangingPunct="1">
              <a:spcBef>
                <a:spcPct val="0"/>
              </a:spcBef>
            </a:pPr>
            <a:r>
              <a:rPr lang="en-US" smtClean="0"/>
              <a:t>Jack and Joanie list their loan payments for the land and trailer house, pickup, boat, and car. They then estimate an average monthly amount for their living costs. Finally, they list those costs incurred irregularly, such as a budget for Christmas presents.</a:t>
            </a:r>
          </a:p>
          <a:p>
            <a:pPr eaLnBrk="1" hangingPunct="1">
              <a:spcBef>
                <a:spcPct val="0"/>
              </a:spcBef>
            </a:pPr>
            <a:endParaRPr lang="en-US"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C6C84D-3802-471B-A441-2874BACE2B0E}"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Dad explains that in order to project the cash flow for the business Jack will need to separate business and personal cash inflows and cash outflows by deleting all personal items.</a:t>
            </a:r>
          </a:p>
          <a:p>
            <a:pPr eaLnBrk="1" hangingPunct="1">
              <a:spcBef>
                <a:spcPct val="0"/>
              </a:spcBef>
            </a:pPr>
            <a:r>
              <a:rPr lang="en-US" smtClean="0"/>
              <a:t> </a:t>
            </a:r>
          </a:p>
          <a:p>
            <a:pPr eaLnBrk="1" hangingPunct="1">
              <a:spcBef>
                <a:spcPct val="0"/>
              </a:spcBef>
            </a:pPr>
            <a:r>
              <a:rPr lang="en-US" smtClean="0"/>
              <a:t>Jack and Joanie remove their current jobs from the list of cash inflows as Jack's income is not relevant to the business and Joanie's may go away.</a:t>
            </a:r>
          </a:p>
          <a:p>
            <a:pPr eaLnBrk="1" hangingPunct="1">
              <a:spcBef>
                <a:spcPct val="0"/>
              </a:spcBef>
            </a:pPr>
            <a:r>
              <a:rPr lang="en-US" smtClean="0"/>
              <a:t> </a:t>
            </a:r>
          </a:p>
          <a:p>
            <a:pPr eaLnBrk="1" hangingPunct="1">
              <a:spcBef>
                <a:spcPct val="0"/>
              </a:spcBef>
            </a:pPr>
            <a:r>
              <a:rPr lang="en-US" smtClean="0"/>
              <a:t>Then, they remove the personal cash outflows from their list such as the house payment, gifts, clothing, and food.</a:t>
            </a:r>
          </a:p>
          <a:p>
            <a:pPr eaLnBrk="1" hangingPunct="1">
              <a:spcBef>
                <a:spcPct val="0"/>
              </a:spcBef>
            </a:pPr>
            <a:endParaRPr lang="en-US"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C80578-0574-473B-AC6A-73F996009206}"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U:\University of Wyoming\UWY11RW03I - Basic Financial Statements\PowerPoint ILT\Title.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 descr="U:\University of Wyoming\UWY11RW03I - Basic Financial Statements\Logos\2 line_UWSignature brown.png"/>
          <p:cNvPicPr>
            <a:picLocks noChangeAspect="1" noChangeArrowheads="1"/>
          </p:cNvPicPr>
          <p:nvPr userDrawn="1"/>
        </p:nvPicPr>
        <p:blipFill>
          <a:blip r:embed="rId3"/>
          <a:srcRect/>
          <a:stretch>
            <a:fillRect/>
          </a:stretch>
        </p:blipFill>
        <p:spPr bwMode="auto">
          <a:xfrm>
            <a:off x="228600" y="5791200"/>
            <a:ext cx="1538288" cy="403225"/>
          </a:xfrm>
          <a:prstGeom prst="rect">
            <a:avLst/>
          </a:prstGeom>
          <a:noFill/>
          <a:ln w="9525">
            <a:noFill/>
            <a:miter lim="800000"/>
            <a:headEnd/>
            <a:tailEnd/>
          </a:ln>
        </p:spPr>
      </p:pic>
      <p:pic>
        <p:nvPicPr>
          <p:cNvPr id="6" name="Picture 3" descr="U:\University of Wyoming\UWY11RW03I - Basic Financial Statements\Logos\CSU-ext-ctr-green.jpg"/>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4213225" y="5867400"/>
            <a:ext cx="968375" cy="842963"/>
          </a:xfrm>
          <a:prstGeom prst="rect">
            <a:avLst/>
          </a:prstGeom>
          <a:noFill/>
          <a:ln w="9525">
            <a:noFill/>
            <a:miter lim="800000"/>
            <a:headEnd/>
            <a:tailEnd/>
          </a:ln>
        </p:spPr>
      </p:pic>
      <p:pic>
        <p:nvPicPr>
          <p:cNvPr id="7" name="Picture 4" descr="U:\University of Wyoming\UWY11RW03I - Basic Financial Statements\Logos\PSASLogo.jpg"/>
          <p:cNvPicPr>
            <a:picLocks noChangeAspect="1" noChangeArrowheads="1"/>
          </p:cNvPicPr>
          <p:nvPr userDrawn="1"/>
        </p:nvPicPr>
        <p:blipFill>
          <a:blip r:embed="rId5">
            <a:clrChange>
              <a:clrFrom>
                <a:srgbClr val="FFFFFF"/>
              </a:clrFrom>
              <a:clrTo>
                <a:srgbClr val="FFFFFF">
                  <a:alpha val="0"/>
                </a:srgbClr>
              </a:clrTo>
            </a:clrChange>
          </a:blip>
          <a:srcRect/>
          <a:stretch>
            <a:fillRect/>
          </a:stretch>
        </p:blipFill>
        <p:spPr bwMode="auto">
          <a:xfrm>
            <a:off x="2200275" y="6345238"/>
            <a:ext cx="1717675" cy="436562"/>
          </a:xfrm>
          <a:prstGeom prst="rect">
            <a:avLst/>
          </a:prstGeom>
          <a:noFill/>
          <a:ln w="9525">
            <a:noFill/>
            <a:miter lim="800000"/>
            <a:headEnd/>
            <a:tailEnd/>
          </a:ln>
        </p:spPr>
      </p:pic>
      <p:pic>
        <p:nvPicPr>
          <p:cNvPr id="8" name="Picture 5" descr="U:\University of Wyoming\UWY11RW03I - Basic Financial Statements\Logos\R2Logo sm.png"/>
          <p:cNvPicPr>
            <a:picLocks noChangeAspect="1" noChangeArrowheads="1"/>
          </p:cNvPicPr>
          <p:nvPr userDrawn="1"/>
        </p:nvPicPr>
        <p:blipFill>
          <a:blip r:embed="rId6"/>
          <a:srcRect/>
          <a:stretch>
            <a:fillRect/>
          </a:stretch>
        </p:blipFill>
        <p:spPr bwMode="auto">
          <a:xfrm>
            <a:off x="144463" y="6324600"/>
            <a:ext cx="1760537" cy="457200"/>
          </a:xfrm>
          <a:prstGeom prst="rect">
            <a:avLst/>
          </a:prstGeom>
          <a:noFill/>
          <a:ln w="9525">
            <a:noFill/>
            <a:miter lim="800000"/>
            <a:headEnd/>
            <a:tailEnd/>
          </a:ln>
        </p:spPr>
      </p:pic>
      <p:pic>
        <p:nvPicPr>
          <p:cNvPr id="9" name="Picture 6" descr="U:\University of Wyoming\UWY11RW03I - Basic Financial Statements\Logos\RMAlogoHuge2Clr.jpg"/>
          <p:cNvPicPr>
            <a:picLocks noChangeAspect="1" noChangeArrowheads="1"/>
          </p:cNvPicPr>
          <p:nvPr userDrawn="1"/>
        </p:nvPicPr>
        <p:blipFill>
          <a:blip r:embed="rId7">
            <a:clrChange>
              <a:clrFrom>
                <a:srgbClr val="FFFFFF"/>
              </a:clrFrom>
              <a:clrTo>
                <a:srgbClr val="FFFFFF">
                  <a:alpha val="0"/>
                </a:srgbClr>
              </a:clrTo>
            </a:clrChange>
          </a:blip>
          <a:srcRect/>
          <a:stretch>
            <a:fillRect/>
          </a:stretch>
        </p:blipFill>
        <p:spPr bwMode="auto">
          <a:xfrm>
            <a:off x="3206750" y="5867400"/>
            <a:ext cx="820738" cy="373063"/>
          </a:xfrm>
          <a:prstGeom prst="rect">
            <a:avLst/>
          </a:prstGeom>
          <a:noFill/>
          <a:ln w="9525">
            <a:noFill/>
            <a:miter lim="800000"/>
            <a:headEnd/>
            <a:tailEnd/>
          </a:ln>
        </p:spPr>
      </p:pic>
      <p:pic>
        <p:nvPicPr>
          <p:cNvPr id="10" name="Picture 7" descr="U:\University of Wyoming\UWY11RW03I - Basic Financial Statements\Logos\WFMECLogo.jpg"/>
          <p:cNvPicPr>
            <a:picLocks noChangeAspect="1" noChangeArrowheads="1"/>
          </p:cNvPicPr>
          <p:nvPr userDrawn="1"/>
        </p:nvPicPr>
        <p:blipFill>
          <a:blip r:embed="rId8">
            <a:clrChange>
              <a:clrFrom>
                <a:srgbClr val="FDFDFD"/>
              </a:clrFrom>
              <a:clrTo>
                <a:srgbClr val="FDFDFD">
                  <a:alpha val="0"/>
                </a:srgbClr>
              </a:clrTo>
            </a:clrChange>
          </a:blip>
          <a:srcRect/>
          <a:stretch>
            <a:fillRect/>
          </a:stretch>
        </p:blipFill>
        <p:spPr bwMode="auto">
          <a:xfrm>
            <a:off x="1954213" y="5837238"/>
            <a:ext cx="1066800" cy="411162"/>
          </a:xfrm>
          <a:prstGeom prst="rect">
            <a:avLst/>
          </a:prstGeom>
          <a:noFill/>
          <a:ln w="9525">
            <a:noFill/>
            <a:miter lim="800000"/>
            <a:headEnd/>
            <a:tailEnd/>
          </a:ln>
        </p:spPr>
      </p:pic>
      <p:sp>
        <p:nvSpPr>
          <p:cNvPr id="2" name="Title 1"/>
          <p:cNvSpPr>
            <a:spLocks noGrp="1"/>
          </p:cNvSpPr>
          <p:nvPr>
            <p:ph type="ctrTitle"/>
          </p:nvPr>
        </p:nvSpPr>
        <p:spPr>
          <a:xfrm>
            <a:off x="152400" y="914400"/>
            <a:ext cx="5867400" cy="2362200"/>
          </a:xfrm>
        </p:spPr>
        <p:txBody>
          <a:bodyPr anchor="b">
            <a:normAutofit/>
          </a:bodyPr>
          <a:lstStyle>
            <a:lvl1pPr algn="l">
              <a:defRPr sz="3600"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429000"/>
            <a:ext cx="5638800" cy="1752600"/>
          </a:xfrm>
        </p:spPr>
        <p:txBody>
          <a:bodyPr>
            <a:normAutofit/>
          </a:bodyPr>
          <a:lstStyle>
            <a:lvl1pPr marL="0" indent="0" algn="l">
              <a:buNone/>
              <a:defRPr sz="2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U:\University of Wyoming\UWY11RW03I - Basic Financial Statements\PowerPoint ILT\Section.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 descr="U:\University of Wyoming\UWY11RW03I - Basic Financial Statements\Logos\2 line_UWSignature brown.png"/>
          <p:cNvPicPr>
            <a:picLocks noChangeAspect="1" noChangeArrowheads="1"/>
          </p:cNvPicPr>
          <p:nvPr userDrawn="1"/>
        </p:nvPicPr>
        <p:blipFill>
          <a:blip r:embed="rId3"/>
          <a:srcRect/>
          <a:stretch>
            <a:fillRect/>
          </a:stretch>
        </p:blipFill>
        <p:spPr bwMode="auto">
          <a:xfrm>
            <a:off x="1806575" y="5245100"/>
            <a:ext cx="1276350" cy="334963"/>
          </a:xfrm>
          <a:prstGeom prst="rect">
            <a:avLst/>
          </a:prstGeom>
          <a:noFill/>
          <a:ln w="9525">
            <a:noFill/>
            <a:miter lim="800000"/>
            <a:headEnd/>
            <a:tailEnd/>
          </a:ln>
        </p:spPr>
      </p:pic>
      <p:pic>
        <p:nvPicPr>
          <p:cNvPr id="6" name="Picture 3" descr="U:\University of Wyoming\UWY11RW03I - Basic Financial Statements\Logos\CSU-ext-ctr-green.jpg"/>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6503988" y="5143500"/>
            <a:ext cx="617537" cy="538163"/>
          </a:xfrm>
          <a:prstGeom prst="rect">
            <a:avLst/>
          </a:prstGeom>
          <a:noFill/>
          <a:ln w="9525">
            <a:noFill/>
            <a:miter lim="800000"/>
            <a:headEnd/>
            <a:tailEnd/>
          </a:ln>
        </p:spPr>
      </p:pic>
      <p:pic>
        <p:nvPicPr>
          <p:cNvPr id="7" name="Picture 4" descr="U:\University of Wyoming\UWY11RW03I - Basic Financial Statements\Logos\PSASLogo.jpg"/>
          <p:cNvPicPr>
            <a:picLocks noChangeAspect="1" noChangeArrowheads="1"/>
          </p:cNvPicPr>
          <p:nvPr userDrawn="1"/>
        </p:nvPicPr>
        <p:blipFill>
          <a:blip r:embed="rId5">
            <a:clrChange>
              <a:clrFrom>
                <a:srgbClr val="FFFFFF"/>
              </a:clrFrom>
              <a:clrTo>
                <a:srgbClr val="FFFFFF">
                  <a:alpha val="0"/>
                </a:srgbClr>
              </a:clrTo>
            </a:clrChange>
          </a:blip>
          <a:srcRect/>
          <a:stretch>
            <a:fillRect/>
          </a:stretch>
        </p:blipFill>
        <p:spPr bwMode="auto">
          <a:xfrm>
            <a:off x="3455988" y="5230813"/>
            <a:ext cx="1425575" cy="361950"/>
          </a:xfrm>
          <a:prstGeom prst="rect">
            <a:avLst/>
          </a:prstGeom>
          <a:noFill/>
          <a:ln w="9525">
            <a:noFill/>
            <a:miter lim="800000"/>
            <a:headEnd/>
            <a:tailEnd/>
          </a:ln>
        </p:spPr>
      </p:pic>
      <p:pic>
        <p:nvPicPr>
          <p:cNvPr id="8" name="Picture 5" descr="U:\University of Wyoming\UWY11RW03I - Basic Financial Statements\Logos\R2Logo sm.png"/>
          <p:cNvPicPr>
            <a:picLocks noChangeAspect="1" noChangeArrowheads="1"/>
          </p:cNvPicPr>
          <p:nvPr userDrawn="1"/>
        </p:nvPicPr>
        <p:blipFill>
          <a:blip r:embed="rId6"/>
          <a:srcRect/>
          <a:stretch>
            <a:fillRect/>
          </a:stretch>
        </p:blipFill>
        <p:spPr bwMode="auto">
          <a:xfrm>
            <a:off x="138113" y="5222875"/>
            <a:ext cx="1460500" cy="379413"/>
          </a:xfrm>
          <a:prstGeom prst="rect">
            <a:avLst/>
          </a:prstGeom>
          <a:noFill/>
          <a:ln w="9525">
            <a:noFill/>
            <a:miter lim="800000"/>
            <a:headEnd/>
            <a:tailEnd/>
          </a:ln>
        </p:spPr>
      </p:pic>
      <p:pic>
        <p:nvPicPr>
          <p:cNvPr id="9" name="Picture 6" descr="U:\University of Wyoming\UWY11RW03I - Basic Financial Statements\Logos\RMAlogoHuge2Clr.jpg"/>
          <p:cNvPicPr>
            <a:picLocks noChangeAspect="1" noChangeArrowheads="1"/>
          </p:cNvPicPr>
          <p:nvPr userDrawn="1"/>
        </p:nvPicPr>
        <p:blipFill>
          <a:blip r:embed="rId7">
            <a:clrChange>
              <a:clrFrom>
                <a:srgbClr val="FFFFFF"/>
              </a:clrFrom>
              <a:clrTo>
                <a:srgbClr val="FFFFFF">
                  <a:alpha val="0"/>
                </a:srgbClr>
              </a:clrTo>
            </a:clrChange>
          </a:blip>
          <a:srcRect/>
          <a:stretch>
            <a:fillRect/>
          </a:stretch>
        </p:blipFill>
        <p:spPr bwMode="auto">
          <a:xfrm>
            <a:off x="7467600" y="5257800"/>
            <a:ext cx="679450" cy="309563"/>
          </a:xfrm>
          <a:prstGeom prst="rect">
            <a:avLst/>
          </a:prstGeom>
          <a:noFill/>
          <a:ln w="9525">
            <a:noFill/>
            <a:miter lim="800000"/>
            <a:headEnd/>
            <a:tailEnd/>
          </a:ln>
        </p:spPr>
      </p:pic>
      <p:pic>
        <p:nvPicPr>
          <p:cNvPr id="10" name="Picture 7" descr="U:\University of Wyoming\UWY11RW03I - Basic Financial Statements\Logos\WFMECLogo.jpg"/>
          <p:cNvPicPr>
            <a:picLocks noChangeAspect="1" noChangeArrowheads="1"/>
          </p:cNvPicPr>
          <p:nvPr userDrawn="1"/>
        </p:nvPicPr>
        <p:blipFill>
          <a:blip r:embed="rId8">
            <a:clrChange>
              <a:clrFrom>
                <a:srgbClr val="FDFDFD"/>
              </a:clrFrom>
              <a:clrTo>
                <a:srgbClr val="FDFDFD">
                  <a:alpha val="0"/>
                </a:srgbClr>
              </a:clrTo>
            </a:clrChange>
          </a:blip>
          <a:srcRect/>
          <a:stretch>
            <a:fillRect/>
          </a:stretch>
        </p:blipFill>
        <p:spPr bwMode="auto">
          <a:xfrm>
            <a:off x="5245100" y="5241925"/>
            <a:ext cx="885825" cy="341313"/>
          </a:xfrm>
          <a:prstGeom prst="rect">
            <a:avLst/>
          </a:prstGeom>
          <a:noFill/>
          <a:ln w="9525">
            <a:noFill/>
            <a:miter lim="800000"/>
            <a:headEnd/>
            <a:tailEnd/>
          </a:ln>
        </p:spPr>
      </p:pic>
      <p:sp>
        <p:nvSpPr>
          <p:cNvPr id="2" name="Title 1"/>
          <p:cNvSpPr>
            <a:spLocks noGrp="1"/>
          </p:cNvSpPr>
          <p:nvPr>
            <p:ph type="title"/>
          </p:nvPr>
        </p:nvSpPr>
        <p:spPr>
          <a:xfrm>
            <a:off x="152400" y="2590800"/>
            <a:ext cx="8229600" cy="2514600"/>
          </a:xfr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1219200"/>
            <a:ext cx="8229600" cy="1371600"/>
          </a:xfrm>
        </p:spPr>
        <p:txBody>
          <a:bodyPr anchor="b"/>
          <a:lstStyle>
            <a:lvl1pPr marL="0" indent="0">
              <a:buNone/>
              <a:defRPr sz="2000" b="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430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43400" y="11430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U:\University of Wyoming\UWY11RW03I - Basic Financial Statements\PowerPoint ILT\Content.jpg"/>
          <p:cNvPicPr>
            <a:picLocks noChangeAspect="1" noChangeArrowheads="1"/>
          </p:cNvPicPr>
          <p:nvPr userDrawn="1"/>
        </p:nvPicPr>
        <p:blipFill>
          <a:blip r:embed="rId8"/>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152400" y="152400"/>
            <a:ext cx="80010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52400" y="1096963"/>
            <a:ext cx="8229600" cy="5075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extBox 7"/>
          <p:cNvSpPr txBox="1"/>
          <p:nvPr userDrawn="1"/>
        </p:nvSpPr>
        <p:spPr>
          <a:xfrm>
            <a:off x="8610600" y="6550025"/>
            <a:ext cx="533400" cy="307975"/>
          </a:xfrm>
          <a:prstGeom prst="rect">
            <a:avLst/>
          </a:prstGeom>
          <a:noFill/>
        </p:spPr>
        <p:txBody>
          <a:bodyPr>
            <a:spAutoFit/>
          </a:bodyPr>
          <a:lstStyle/>
          <a:p>
            <a:pPr algn="r" fontAlgn="auto">
              <a:spcBef>
                <a:spcPts val="0"/>
              </a:spcBef>
              <a:spcAft>
                <a:spcPts val="0"/>
              </a:spcAft>
              <a:defRPr/>
            </a:pPr>
            <a:fld id="{464ED7E3-711F-441E-B1B7-5CBAEDD899AA}" type="slidenum">
              <a:rPr lang="en-US" sz="1400">
                <a:solidFill>
                  <a:schemeClr val="tx2"/>
                </a:solidFill>
                <a:latin typeface="+mn-lt"/>
              </a:rPr>
              <a:pPr algn="r" fontAlgn="auto">
                <a:spcBef>
                  <a:spcPts val="0"/>
                </a:spcBef>
                <a:spcAft>
                  <a:spcPts val="0"/>
                </a:spcAft>
                <a:defRPr/>
              </a:pPr>
              <a:t>‹#›</a:t>
            </a:fld>
            <a:endParaRPr lang="en-US" sz="1400" dirty="0">
              <a:solidFill>
                <a:schemeClr val="tx2"/>
              </a:solidFill>
              <a:latin typeface="+mn-lt"/>
            </a:endParaRPr>
          </a:p>
        </p:txBody>
      </p:sp>
      <p:pic>
        <p:nvPicPr>
          <p:cNvPr id="1030" name="Picture 2" descr="U:\University of Wyoming\UWY11RW03I - Basic Financial Statements\Logos\2 line_UWSignature brown.png"/>
          <p:cNvPicPr>
            <a:picLocks noChangeAspect="1" noChangeArrowheads="1"/>
          </p:cNvPicPr>
          <p:nvPr userDrawn="1"/>
        </p:nvPicPr>
        <p:blipFill>
          <a:blip r:embed="rId9"/>
          <a:srcRect/>
          <a:stretch>
            <a:fillRect/>
          </a:stretch>
        </p:blipFill>
        <p:spPr bwMode="auto">
          <a:xfrm>
            <a:off x="1762125" y="6323013"/>
            <a:ext cx="1276350" cy="334962"/>
          </a:xfrm>
          <a:prstGeom prst="rect">
            <a:avLst/>
          </a:prstGeom>
          <a:noFill/>
          <a:ln w="9525">
            <a:noFill/>
            <a:miter lim="800000"/>
            <a:headEnd/>
            <a:tailEnd/>
          </a:ln>
        </p:spPr>
      </p:pic>
      <p:pic>
        <p:nvPicPr>
          <p:cNvPr id="1031" name="Picture 3" descr="U:\University of Wyoming\UWY11RW03I - Basic Financial Statements\Logos\CSU-ext-ctr-green.jpg"/>
          <p:cNvPicPr>
            <a:picLocks noChangeAspect="1" noChangeArrowheads="1"/>
          </p:cNvPicPr>
          <p:nvPr userDrawn="1"/>
        </p:nvPicPr>
        <p:blipFill>
          <a:blip r:embed="rId10">
            <a:clrChange>
              <a:clrFrom>
                <a:srgbClr val="FFFFFF"/>
              </a:clrFrom>
              <a:clrTo>
                <a:srgbClr val="FFFFFF">
                  <a:alpha val="0"/>
                </a:srgbClr>
              </a:clrTo>
            </a:clrChange>
          </a:blip>
          <a:srcRect/>
          <a:stretch>
            <a:fillRect/>
          </a:stretch>
        </p:blipFill>
        <p:spPr bwMode="auto">
          <a:xfrm>
            <a:off x="6276975" y="6248400"/>
            <a:ext cx="617538" cy="538163"/>
          </a:xfrm>
          <a:prstGeom prst="rect">
            <a:avLst/>
          </a:prstGeom>
          <a:noFill/>
          <a:ln w="9525">
            <a:noFill/>
            <a:miter lim="800000"/>
            <a:headEnd/>
            <a:tailEnd/>
          </a:ln>
        </p:spPr>
      </p:pic>
      <p:pic>
        <p:nvPicPr>
          <p:cNvPr id="1032" name="Picture 4" descr="U:\University of Wyoming\UWY11RW03I - Basic Financial Statements\Logos\PSASLogo.jpg"/>
          <p:cNvPicPr>
            <a:picLocks noChangeAspect="1" noChangeArrowheads="1"/>
          </p:cNvPicPr>
          <p:nvPr userDrawn="1"/>
        </p:nvPicPr>
        <p:blipFill>
          <a:blip r:embed="rId11">
            <a:clrChange>
              <a:clrFrom>
                <a:srgbClr val="FFFFFF"/>
              </a:clrFrom>
              <a:clrTo>
                <a:srgbClr val="FFFFFF">
                  <a:alpha val="0"/>
                </a:srgbClr>
              </a:clrTo>
            </a:clrChange>
          </a:blip>
          <a:srcRect/>
          <a:stretch>
            <a:fillRect/>
          </a:stretch>
        </p:blipFill>
        <p:spPr bwMode="auto">
          <a:xfrm>
            <a:off x="3327400" y="6296025"/>
            <a:ext cx="1425575" cy="361950"/>
          </a:xfrm>
          <a:prstGeom prst="rect">
            <a:avLst/>
          </a:prstGeom>
          <a:noFill/>
          <a:ln w="9525">
            <a:noFill/>
            <a:miter lim="800000"/>
            <a:headEnd/>
            <a:tailEnd/>
          </a:ln>
        </p:spPr>
      </p:pic>
      <p:pic>
        <p:nvPicPr>
          <p:cNvPr id="1033" name="Picture 5" descr="U:\University of Wyoming\UWY11RW03I - Basic Financial Statements\Logos\R2Logo sm.png"/>
          <p:cNvPicPr>
            <a:picLocks noChangeAspect="1" noChangeArrowheads="1"/>
          </p:cNvPicPr>
          <p:nvPr userDrawn="1"/>
        </p:nvPicPr>
        <p:blipFill>
          <a:blip r:embed="rId12"/>
          <a:srcRect/>
          <a:stretch>
            <a:fillRect/>
          </a:stretch>
        </p:blipFill>
        <p:spPr bwMode="auto">
          <a:xfrm>
            <a:off x="152400" y="6327775"/>
            <a:ext cx="1460500" cy="379413"/>
          </a:xfrm>
          <a:prstGeom prst="rect">
            <a:avLst/>
          </a:prstGeom>
          <a:noFill/>
          <a:ln w="9525">
            <a:noFill/>
            <a:miter lim="800000"/>
            <a:headEnd/>
            <a:tailEnd/>
          </a:ln>
        </p:spPr>
      </p:pic>
      <p:pic>
        <p:nvPicPr>
          <p:cNvPr id="1034" name="Picture 6" descr="U:\University of Wyoming\UWY11RW03I - Basic Financial Statements\Logos\RMAlogoHuge2Clr.jpg"/>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bwMode="auto">
          <a:xfrm>
            <a:off x="7239000" y="6362700"/>
            <a:ext cx="679450" cy="309563"/>
          </a:xfrm>
          <a:prstGeom prst="rect">
            <a:avLst/>
          </a:prstGeom>
          <a:noFill/>
          <a:ln w="9525">
            <a:noFill/>
            <a:miter lim="800000"/>
            <a:headEnd/>
            <a:tailEnd/>
          </a:ln>
        </p:spPr>
      </p:pic>
      <p:pic>
        <p:nvPicPr>
          <p:cNvPr id="1035" name="Picture 7" descr="U:\University of Wyoming\UWY11RW03I - Basic Financial Statements\Logos\WFMECLogo.jpg"/>
          <p:cNvPicPr>
            <a:picLocks noChangeAspect="1" noChangeArrowheads="1"/>
          </p:cNvPicPr>
          <p:nvPr userDrawn="1"/>
        </p:nvPicPr>
        <p:blipFill>
          <a:blip r:embed="rId14">
            <a:clrChange>
              <a:clrFrom>
                <a:srgbClr val="FDFDFD"/>
              </a:clrFrom>
              <a:clrTo>
                <a:srgbClr val="FDFDFD">
                  <a:alpha val="0"/>
                </a:srgbClr>
              </a:clrTo>
            </a:clrChange>
          </a:blip>
          <a:srcRect/>
          <a:stretch>
            <a:fillRect/>
          </a:stretch>
        </p:blipFill>
        <p:spPr bwMode="auto">
          <a:xfrm>
            <a:off x="5067300" y="6307138"/>
            <a:ext cx="885825" cy="341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3" r:id="rId2"/>
    <p:sldLayoutId id="2147483668" r:id="rId3"/>
    <p:sldLayoutId id="2147483664" r:id="rId4"/>
    <p:sldLayoutId id="2147483665" r:id="rId5"/>
    <p:sldLayoutId id="2147483666" r:id="rId6"/>
  </p:sldLayoutIdLst>
  <p:timing>
    <p:tnLst>
      <p:par>
        <p:cTn id="1" dur="indefinite" restart="never" nodeType="tmRoot"/>
      </p:par>
    </p:tnLst>
  </p:timing>
  <p:txStyles>
    <p:titleStyle>
      <a:lvl1pPr algn="l" rtl="0" eaLnBrk="0" fontAlgn="base" hangingPunct="0">
        <a:spcBef>
          <a:spcPct val="0"/>
        </a:spcBef>
        <a:spcAft>
          <a:spcPct val="0"/>
        </a:spcAft>
        <a:defRPr sz="3600" b="1" kern="1200">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Garamond" pitchFamily="18" charset="0"/>
        </a:defRPr>
      </a:lvl2pPr>
      <a:lvl3pPr algn="l" rtl="0" eaLnBrk="0" fontAlgn="base" hangingPunct="0">
        <a:spcBef>
          <a:spcPct val="0"/>
        </a:spcBef>
        <a:spcAft>
          <a:spcPct val="0"/>
        </a:spcAft>
        <a:defRPr sz="3600" b="1">
          <a:solidFill>
            <a:schemeClr val="tx2"/>
          </a:solidFill>
          <a:latin typeface="Garamond" pitchFamily="18" charset="0"/>
        </a:defRPr>
      </a:lvl3pPr>
      <a:lvl4pPr algn="l" rtl="0" eaLnBrk="0" fontAlgn="base" hangingPunct="0">
        <a:spcBef>
          <a:spcPct val="0"/>
        </a:spcBef>
        <a:spcAft>
          <a:spcPct val="0"/>
        </a:spcAft>
        <a:defRPr sz="3600" b="1">
          <a:solidFill>
            <a:schemeClr val="tx2"/>
          </a:solidFill>
          <a:latin typeface="Garamond" pitchFamily="18" charset="0"/>
        </a:defRPr>
      </a:lvl4pPr>
      <a:lvl5pPr algn="l" rtl="0" eaLnBrk="0" fontAlgn="base" hangingPunct="0">
        <a:spcBef>
          <a:spcPct val="0"/>
        </a:spcBef>
        <a:spcAft>
          <a:spcPct val="0"/>
        </a:spcAft>
        <a:defRPr sz="3600" b="1">
          <a:solidFill>
            <a:schemeClr val="tx2"/>
          </a:solidFill>
          <a:latin typeface="Garamond" pitchFamily="18" charset="0"/>
        </a:defRPr>
      </a:lvl5pPr>
      <a:lvl6pPr marL="457200" algn="l" rtl="0" fontAlgn="base">
        <a:spcBef>
          <a:spcPct val="0"/>
        </a:spcBef>
        <a:spcAft>
          <a:spcPct val="0"/>
        </a:spcAft>
        <a:defRPr sz="3600" b="1">
          <a:solidFill>
            <a:schemeClr val="tx2"/>
          </a:solidFill>
          <a:latin typeface="Garamond" pitchFamily="18" charset="0"/>
        </a:defRPr>
      </a:lvl6pPr>
      <a:lvl7pPr marL="914400" algn="l" rtl="0" fontAlgn="base">
        <a:spcBef>
          <a:spcPct val="0"/>
        </a:spcBef>
        <a:spcAft>
          <a:spcPct val="0"/>
        </a:spcAft>
        <a:defRPr sz="3600" b="1">
          <a:solidFill>
            <a:schemeClr val="tx2"/>
          </a:solidFill>
          <a:latin typeface="Garamond" pitchFamily="18" charset="0"/>
        </a:defRPr>
      </a:lvl7pPr>
      <a:lvl8pPr marL="1371600" algn="l" rtl="0" fontAlgn="base">
        <a:spcBef>
          <a:spcPct val="0"/>
        </a:spcBef>
        <a:spcAft>
          <a:spcPct val="0"/>
        </a:spcAft>
        <a:defRPr sz="3600" b="1">
          <a:solidFill>
            <a:schemeClr val="tx2"/>
          </a:solidFill>
          <a:latin typeface="Garamond" pitchFamily="18" charset="0"/>
        </a:defRPr>
      </a:lvl8pPr>
      <a:lvl9pPr marL="1828800" algn="l" rtl="0" fontAlgn="base">
        <a:spcBef>
          <a:spcPct val="0"/>
        </a:spcBef>
        <a:spcAft>
          <a:spcPct val="0"/>
        </a:spcAft>
        <a:defRPr sz="3600" b="1">
          <a:solidFill>
            <a:schemeClr val="tx2"/>
          </a:solidFill>
          <a:latin typeface="Garamond" pitchFamily="18"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p:txBody>
          <a:bodyPr/>
          <a:lstStyle/>
          <a:p>
            <a:pPr eaLnBrk="1" hangingPunct="1"/>
            <a:r>
              <a:rPr lang="en-US" smtClean="0"/>
              <a:t>Getting on Track: </a:t>
            </a:r>
            <a:br>
              <a:rPr lang="en-US" smtClean="0"/>
            </a:br>
            <a:r>
              <a:rPr lang="en-US" b="0" i="1" smtClean="0"/>
              <a:t>Better Management through </a:t>
            </a:r>
            <a:br>
              <a:rPr lang="en-US" b="0" i="1" smtClean="0"/>
            </a:br>
            <a:r>
              <a:rPr lang="en-US" b="0" i="1" smtClean="0"/>
              <a:t>Basic Financial Statements</a:t>
            </a:r>
          </a:p>
        </p:txBody>
      </p:sp>
      <p:sp>
        <p:nvSpPr>
          <p:cNvPr id="9218" name="Subtitle 2"/>
          <p:cNvSpPr>
            <a:spLocks noGrp="1"/>
          </p:cNvSpPr>
          <p:nvPr>
            <p:ph type="subTitle" idx="1"/>
          </p:nvPr>
        </p:nvSpPr>
        <p:spPr/>
        <p:txBody>
          <a:bodyPr/>
          <a:lstStyle/>
          <a:p>
            <a:pPr eaLnBrk="1" hangingPunct="1"/>
            <a:r>
              <a:rPr lang="en-US" b="1" smtClean="0"/>
              <a:t>Authors:</a:t>
            </a:r>
          </a:p>
          <a:p>
            <a:pPr eaLnBrk="1" hangingPunct="1"/>
            <a:r>
              <a:rPr lang="en-US" smtClean="0"/>
              <a:t>Rodney L. Sharp</a:t>
            </a:r>
          </a:p>
          <a:p>
            <a:pPr eaLnBrk="1" hangingPunct="1"/>
            <a:r>
              <a:rPr lang="en-US" smtClean="0"/>
              <a:t>John P. Hewlett</a:t>
            </a:r>
          </a:p>
          <a:p>
            <a:pPr eaLnBrk="1" hangingPunct="1"/>
            <a:r>
              <a:rPr lang="en-US" smtClean="0"/>
              <a:t>Jeffery E. Tranel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Step 3: Estimate Projected Cash Inflows</a:t>
            </a:r>
          </a:p>
        </p:txBody>
      </p:sp>
      <p:graphicFrame>
        <p:nvGraphicFramePr>
          <p:cNvPr id="4" name="Content Placeholder 3"/>
          <p:cNvGraphicFramePr>
            <a:graphicFrameLocks noGrp="1"/>
          </p:cNvGraphicFramePr>
          <p:nvPr>
            <p:ph idx="1"/>
          </p:nvPr>
        </p:nvGraphicFramePr>
        <p:xfrm>
          <a:off x="152400" y="1066800"/>
          <a:ext cx="8534400" cy="4606925"/>
        </p:xfrm>
        <a:graphic>
          <a:graphicData uri="http://schemas.openxmlformats.org/drawingml/2006/table">
            <a:tbl>
              <a:tblPr firstRow="1" bandRow="1">
                <a:tableStyleId>{5C22544A-7EE6-4342-B048-85BDC9FD1C3A}</a:tableStyleId>
              </a:tblPr>
              <a:tblGrid>
                <a:gridCol w="1185413"/>
                <a:gridCol w="718313"/>
                <a:gridCol w="543923"/>
                <a:gridCol w="543923"/>
                <a:gridCol w="543923"/>
                <a:gridCol w="543923"/>
                <a:gridCol w="543923"/>
                <a:gridCol w="543923"/>
                <a:gridCol w="543923"/>
                <a:gridCol w="543923"/>
                <a:gridCol w="543923"/>
                <a:gridCol w="543923"/>
                <a:gridCol w="505644"/>
                <a:gridCol w="685805"/>
              </a:tblGrid>
              <a:tr h="460213">
                <a:tc>
                  <a:txBody>
                    <a:bodyPr/>
                    <a:lstStyle/>
                    <a:p>
                      <a:endParaRPr lang="en-US" dirty="0"/>
                    </a:p>
                  </a:txBody>
                  <a:tcPr marL="87410" marR="87410">
                    <a:solidFill>
                      <a:schemeClr val="bg1"/>
                    </a:solidFill>
                  </a:tcPr>
                </a:tc>
                <a:tc>
                  <a:txBody>
                    <a:bodyPr/>
                    <a:lstStyle/>
                    <a:p>
                      <a:r>
                        <a:rPr lang="en-US" sz="1200" dirty="0" smtClean="0"/>
                        <a:t>JAN</a:t>
                      </a:r>
                      <a:endParaRPr lang="en-US" sz="1200" dirty="0"/>
                    </a:p>
                  </a:txBody>
                  <a:tcPr marL="87410" marR="87410"/>
                </a:tc>
                <a:tc>
                  <a:txBody>
                    <a:bodyPr/>
                    <a:lstStyle/>
                    <a:p>
                      <a:r>
                        <a:rPr lang="en-US" sz="1200" dirty="0" smtClean="0"/>
                        <a:t>FEB</a:t>
                      </a:r>
                      <a:endParaRPr lang="en-US" sz="1200" dirty="0"/>
                    </a:p>
                  </a:txBody>
                  <a:tcPr marL="87410" marR="87410"/>
                </a:tc>
                <a:tc>
                  <a:txBody>
                    <a:bodyPr/>
                    <a:lstStyle/>
                    <a:p>
                      <a:r>
                        <a:rPr lang="en-US" sz="1200" dirty="0" smtClean="0"/>
                        <a:t>MAR</a:t>
                      </a:r>
                      <a:endParaRPr lang="en-US" sz="1200" dirty="0"/>
                    </a:p>
                  </a:txBody>
                  <a:tcPr marL="87410" marR="87410"/>
                </a:tc>
                <a:tc>
                  <a:txBody>
                    <a:bodyPr/>
                    <a:lstStyle/>
                    <a:p>
                      <a:r>
                        <a:rPr lang="en-US" sz="1200" dirty="0" smtClean="0"/>
                        <a:t>APR</a:t>
                      </a:r>
                      <a:endParaRPr lang="en-US" sz="1200" dirty="0"/>
                    </a:p>
                  </a:txBody>
                  <a:tcPr marL="87410" marR="87410"/>
                </a:tc>
                <a:tc>
                  <a:txBody>
                    <a:bodyPr/>
                    <a:lstStyle/>
                    <a:p>
                      <a:r>
                        <a:rPr lang="en-US" sz="1200" dirty="0" smtClean="0"/>
                        <a:t>MAY</a:t>
                      </a:r>
                      <a:endParaRPr lang="en-US" sz="1200" dirty="0"/>
                    </a:p>
                  </a:txBody>
                  <a:tcPr marL="87410" marR="87410"/>
                </a:tc>
                <a:tc>
                  <a:txBody>
                    <a:bodyPr/>
                    <a:lstStyle/>
                    <a:p>
                      <a:r>
                        <a:rPr lang="en-US" sz="1200" dirty="0" smtClean="0"/>
                        <a:t>JUN</a:t>
                      </a:r>
                      <a:endParaRPr lang="en-US" sz="1200" dirty="0"/>
                    </a:p>
                  </a:txBody>
                  <a:tcPr marL="87410" marR="87410"/>
                </a:tc>
                <a:tc>
                  <a:txBody>
                    <a:bodyPr/>
                    <a:lstStyle/>
                    <a:p>
                      <a:r>
                        <a:rPr lang="en-US" sz="1200" dirty="0" smtClean="0"/>
                        <a:t>JUL</a:t>
                      </a:r>
                      <a:endParaRPr lang="en-US" sz="1200" dirty="0"/>
                    </a:p>
                  </a:txBody>
                  <a:tcPr marL="87410" marR="87410"/>
                </a:tc>
                <a:tc>
                  <a:txBody>
                    <a:bodyPr/>
                    <a:lstStyle/>
                    <a:p>
                      <a:r>
                        <a:rPr lang="en-US" sz="1200" dirty="0" smtClean="0"/>
                        <a:t>AUG</a:t>
                      </a:r>
                      <a:endParaRPr lang="en-US" sz="1200" dirty="0"/>
                    </a:p>
                  </a:txBody>
                  <a:tcPr marL="87410" marR="87410"/>
                </a:tc>
                <a:tc>
                  <a:txBody>
                    <a:bodyPr/>
                    <a:lstStyle/>
                    <a:p>
                      <a:r>
                        <a:rPr lang="en-US" sz="1200" dirty="0" smtClean="0"/>
                        <a:t>SEP</a:t>
                      </a:r>
                      <a:endParaRPr lang="en-US" sz="1200" dirty="0"/>
                    </a:p>
                  </a:txBody>
                  <a:tcPr marL="87410" marR="87410"/>
                </a:tc>
                <a:tc>
                  <a:txBody>
                    <a:bodyPr/>
                    <a:lstStyle/>
                    <a:p>
                      <a:r>
                        <a:rPr lang="en-US" sz="1200" dirty="0" smtClean="0"/>
                        <a:t>OCT</a:t>
                      </a:r>
                      <a:endParaRPr lang="en-US" sz="1200" dirty="0"/>
                    </a:p>
                  </a:txBody>
                  <a:tcPr marL="87410" marR="87410"/>
                </a:tc>
                <a:tc>
                  <a:txBody>
                    <a:bodyPr/>
                    <a:lstStyle/>
                    <a:p>
                      <a:r>
                        <a:rPr lang="en-US" sz="1200" dirty="0" smtClean="0"/>
                        <a:t>NOV</a:t>
                      </a:r>
                      <a:endParaRPr lang="en-US" sz="1200" dirty="0"/>
                    </a:p>
                  </a:txBody>
                  <a:tcPr marL="87410" marR="87410"/>
                </a:tc>
                <a:tc>
                  <a:txBody>
                    <a:bodyPr/>
                    <a:lstStyle/>
                    <a:p>
                      <a:r>
                        <a:rPr lang="en-US" sz="1200" dirty="0" smtClean="0"/>
                        <a:t>DEC</a:t>
                      </a:r>
                      <a:endParaRPr lang="en-US" sz="1200" dirty="0"/>
                    </a:p>
                  </a:txBody>
                  <a:tcPr marL="87410" marR="87410"/>
                </a:tc>
                <a:tc>
                  <a:txBody>
                    <a:bodyPr/>
                    <a:lstStyle/>
                    <a:p>
                      <a:r>
                        <a:rPr lang="en-US" sz="1200" dirty="0" smtClean="0"/>
                        <a:t>TOTAL</a:t>
                      </a:r>
                      <a:endParaRPr lang="en-US" sz="1200" dirty="0"/>
                    </a:p>
                  </a:txBody>
                  <a:tcPr marL="87410" marR="87410"/>
                </a:tc>
              </a:tr>
              <a:tr h="644298">
                <a:tc>
                  <a:txBody>
                    <a:bodyPr/>
                    <a:lstStyle/>
                    <a:p>
                      <a:r>
                        <a:rPr lang="en-US" b="1" dirty="0" smtClean="0">
                          <a:solidFill>
                            <a:schemeClr val="bg1"/>
                          </a:solidFill>
                        </a:rPr>
                        <a:t>Cash Inflows</a:t>
                      </a:r>
                      <a:endParaRPr lang="en-US" b="1" dirty="0">
                        <a:solidFill>
                          <a:schemeClr val="bg1"/>
                        </a:solidFill>
                      </a:endParaRPr>
                    </a:p>
                  </a:txBody>
                  <a:tcPr marL="87410" marR="87410">
                    <a:solidFill>
                      <a:schemeClr val="accent1"/>
                    </a:solidFill>
                  </a:tcPr>
                </a:tc>
                <a:tc>
                  <a:txBody>
                    <a:bodyPr/>
                    <a:lstStyle/>
                    <a:p>
                      <a:endParaRPr lang="en-US" dirty="0"/>
                    </a:p>
                  </a:txBody>
                  <a:tcPr marL="87410" marR="87410"/>
                </a:tc>
                <a:tc>
                  <a:txBody>
                    <a:bodyPr/>
                    <a:lstStyle/>
                    <a:p>
                      <a:endParaRPr lang="en-US" dirty="0"/>
                    </a:p>
                  </a:txBody>
                  <a:tcPr marL="87410" marR="87410"/>
                </a:tc>
                <a:tc>
                  <a:txBody>
                    <a:bodyPr/>
                    <a:lstStyle/>
                    <a:p>
                      <a:endParaRPr lang="en-US" dirty="0"/>
                    </a:p>
                  </a:txBody>
                  <a:tcPr marL="87410" marR="87410"/>
                </a:tc>
                <a:tc>
                  <a:txBody>
                    <a:bodyPr/>
                    <a:lstStyle/>
                    <a:p>
                      <a:endParaRPr lang="en-US" dirty="0"/>
                    </a:p>
                  </a:txBody>
                  <a:tcPr marL="87410" marR="87410"/>
                </a:tc>
                <a:tc>
                  <a:txBody>
                    <a:bodyPr/>
                    <a:lstStyle/>
                    <a:p>
                      <a:endParaRPr lang="en-US"/>
                    </a:p>
                  </a:txBody>
                  <a:tcPr marL="87410" marR="87410"/>
                </a:tc>
                <a:tc>
                  <a:txBody>
                    <a:bodyPr/>
                    <a:lstStyle/>
                    <a:p>
                      <a:endParaRPr lang="en-US" dirty="0"/>
                    </a:p>
                  </a:txBody>
                  <a:tcPr marL="87410" marR="87410"/>
                </a:tc>
                <a:tc>
                  <a:txBody>
                    <a:bodyPr/>
                    <a:lstStyle/>
                    <a:p>
                      <a:endParaRPr lang="en-US" dirty="0"/>
                    </a:p>
                  </a:txBody>
                  <a:tcPr marL="87410" marR="87410"/>
                </a:tc>
                <a:tc>
                  <a:txBody>
                    <a:bodyPr/>
                    <a:lstStyle/>
                    <a:p>
                      <a:endParaRPr lang="en-US" dirty="0"/>
                    </a:p>
                  </a:txBody>
                  <a:tcPr marL="87410" marR="87410"/>
                </a:tc>
                <a:tc>
                  <a:txBody>
                    <a:bodyPr/>
                    <a:lstStyle/>
                    <a:p>
                      <a:endParaRPr lang="en-US" dirty="0"/>
                    </a:p>
                  </a:txBody>
                  <a:tcPr marL="87410" marR="87410"/>
                </a:tc>
                <a:tc>
                  <a:txBody>
                    <a:bodyPr/>
                    <a:lstStyle/>
                    <a:p>
                      <a:endParaRPr lang="en-US" dirty="0"/>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a:p>
                  </a:txBody>
                  <a:tcPr marL="87410" marR="87410"/>
                </a:tc>
              </a:tr>
              <a:tr h="644298">
                <a:tc>
                  <a:txBody>
                    <a:bodyPr/>
                    <a:lstStyle/>
                    <a:p>
                      <a:r>
                        <a:rPr lang="en-US" dirty="0" smtClean="0"/>
                        <a:t>Flower</a:t>
                      </a:r>
                      <a:r>
                        <a:rPr lang="en-US" baseline="0" dirty="0" smtClean="0"/>
                        <a:t> Sales</a:t>
                      </a:r>
                      <a:endParaRPr lang="en-US" dirty="0"/>
                    </a:p>
                  </a:txBody>
                  <a:tcPr marL="87410" marR="87410"/>
                </a:tc>
                <a:tc>
                  <a:txBody>
                    <a:bodyPr/>
                    <a:lstStyle/>
                    <a:p>
                      <a:endParaRPr lang="en-US" dirty="0"/>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dirty="0"/>
                    </a:p>
                  </a:txBody>
                  <a:tcPr marL="87410" marR="87410"/>
                </a:tc>
                <a:tc>
                  <a:txBody>
                    <a:bodyPr/>
                    <a:lstStyle/>
                    <a:p>
                      <a:endParaRPr lang="en-US" dirty="0"/>
                    </a:p>
                  </a:txBody>
                  <a:tcPr marL="87410" marR="87410"/>
                </a:tc>
                <a:tc>
                  <a:txBody>
                    <a:bodyPr/>
                    <a:lstStyle/>
                    <a:p>
                      <a:endParaRPr lang="en-US" dirty="0"/>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dirty="0"/>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a:p>
                  </a:txBody>
                  <a:tcPr marL="87410" marR="87410"/>
                </a:tc>
              </a:tr>
              <a:tr h="644298">
                <a:tc>
                  <a:txBody>
                    <a:bodyPr/>
                    <a:lstStyle/>
                    <a:p>
                      <a:r>
                        <a:rPr lang="en-US" dirty="0" smtClean="0"/>
                        <a:t>Livestock Sales</a:t>
                      </a:r>
                      <a:endParaRPr lang="en-US" dirty="0"/>
                    </a:p>
                  </a:txBody>
                  <a:tcPr marL="87410" marR="87410"/>
                </a:tc>
                <a:tc>
                  <a:txBody>
                    <a:bodyPr/>
                    <a:lstStyle/>
                    <a:p>
                      <a:endParaRPr lang="en-US" dirty="0"/>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dirty="0"/>
                    </a:p>
                  </a:txBody>
                  <a:tcPr marL="87410" marR="87410"/>
                </a:tc>
                <a:tc>
                  <a:txBody>
                    <a:bodyPr/>
                    <a:lstStyle/>
                    <a:p>
                      <a:endParaRPr lang="en-US" dirty="0"/>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dirty="0"/>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a:p>
                  </a:txBody>
                  <a:tcPr marL="87410" marR="87410"/>
                </a:tc>
              </a:tr>
              <a:tr h="920426">
                <a:tc>
                  <a:txBody>
                    <a:bodyPr/>
                    <a:lstStyle/>
                    <a:p>
                      <a:r>
                        <a:rPr lang="en-US" dirty="0" smtClean="0"/>
                        <a:t>Livestock</a:t>
                      </a:r>
                      <a:r>
                        <a:rPr lang="en-US" baseline="0" dirty="0" smtClean="0"/>
                        <a:t> Product Sales</a:t>
                      </a:r>
                      <a:endParaRPr lang="en-US" dirty="0"/>
                    </a:p>
                  </a:txBody>
                  <a:tcPr marL="87410" marR="87410"/>
                </a:tc>
                <a:tc>
                  <a:txBody>
                    <a:bodyPr/>
                    <a:lstStyle/>
                    <a:p>
                      <a:endParaRPr lang="en-US" dirty="0"/>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dirty="0"/>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dirty="0"/>
                    </a:p>
                  </a:txBody>
                  <a:tcPr marL="87410" marR="87410"/>
                </a:tc>
                <a:tc>
                  <a:txBody>
                    <a:bodyPr/>
                    <a:lstStyle/>
                    <a:p>
                      <a:endParaRPr lang="en-US" dirty="0"/>
                    </a:p>
                  </a:txBody>
                  <a:tcPr marL="87410" marR="87410"/>
                </a:tc>
                <a:tc>
                  <a:txBody>
                    <a:bodyPr/>
                    <a:lstStyle/>
                    <a:p>
                      <a:endParaRPr lang="en-US"/>
                    </a:p>
                  </a:txBody>
                  <a:tcPr marL="87410" marR="87410"/>
                </a:tc>
                <a:tc>
                  <a:txBody>
                    <a:bodyPr/>
                    <a:lstStyle/>
                    <a:p>
                      <a:endParaRPr lang="en-US"/>
                    </a:p>
                  </a:txBody>
                  <a:tcPr marL="87410" marR="87410"/>
                </a:tc>
              </a:tr>
              <a:tr h="373284">
                <a:tc>
                  <a:txBody>
                    <a:bodyPr/>
                    <a:lstStyle/>
                    <a:p>
                      <a:r>
                        <a:rPr lang="en-US" dirty="0" smtClean="0"/>
                        <a:t>Other</a:t>
                      </a:r>
                      <a:endParaRPr lang="en-US" dirty="0"/>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dirty="0"/>
                    </a:p>
                  </a:txBody>
                  <a:tcPr marL="87410" marR="87410"/>
                </a:tc>
                <a:tc>
                  <a:txBody>
                    <a:bodyPr/>
                    <a:lstStyle/>
                    <a:p>
                      <a:endParaRPr lang="en-US" dirty="0"/>
                    </a:p>
                  </a:txBody>
                  <a:tcPr marL="87410" marR="87410"/>
                </a:tc>
                <a:tc>
                  <a:txBody>
                    <a:bodyPr/>
                    <a:lstStyle/>
                    <a:p>
                      <a:endParaRPr lang="en-US"/>
                    </a:p>
                  </a:txBody>
                  <a:tcPr marL="87410" marR="87410"/>
                </a:tc>
                <a:tc>
                  <a:txBody>
                    <a:bodyPr/>
                    <a:lstStyle/>
                    <a:p>
                      <a:endParaRPr lang="en-US" dirty="0"/>
                    </a:p>
                  </a:txBody>
                  <a:tcPr marL="87410" marR="87410"/>
                </a:tc>
                <a:tc>
                  <a:txBody>
                    <a:bodyPr/>
                    <a:lstStyle/>
                    <a:p>
                      <a:endParaRPr lang="en-US"/>
                    </a:p>
                  </a:txBody>
                  <a:tcPr marL="87410" marR="87410"/>
                </a:tc>
                <a:tc>
                  <a:txBody>
                    <a:bodyPr/>
                    <a:lstStyle/>
                    <a:p>
                      <a:endParaRPr lang="en-US"/>
                    </a:p>
                  </a:txBody>
                  <a:tcPr marL="87410" marR="87410"/>
                </a:tc>
              </a:tr>
              <a:tr h="920426">
                <a:tc>
                  <a:txBody>
                    <a:bodyPr/>
                    <a:lstStyle/>
                    <a:p>
                      <a:r>
                        <a:rPr lang="en-US" dirty="0" smtClean="0"/>
                        <a:t>Total Cash Inflows</a:t>
                      </a:r>
                      <a:endParaRPr lang="en-US" dirty="0"/>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a:p>
                  </a:txBody>
                  <a:tcPr marL="87410" marR="87410"/>
                </a:tc>
                <a:tc>
                  <a:txBody>
                    <a:bodyPr/>
                    <a:lstStyle/>
                    <a:p>
                      <a:endParaRPr lang="en-US" dirty="0"/>
                    </a:p>
                  </a:txBody>
                  <a:tcPr marL="87410" marR="87410"/>
                </a:tc>
                <a:tc>
                  <a:txBody>
                    <a:bodyPr/>
                    <a:lstStyle/>
                    <a:p>
                      <a:endParaRPr lang="en-US" dirty="0"/>
                    </a:p>
                  </a:txBody>
                  <a:tcPr marL="87410" marR="87410"/>
                </a:tc>
                <a:tc>
                  <a:txBody>
                    <a:bodyPr/>
                    <a:lstStyle/>
                    <a:p>
                      <a:endParaRPr lang="en-US" dirty="0"/>
                    </a:p>
                  </a:txBody>
                  <a:tcPr marL="87410" marR="87410"/>
                </a:tc>
                <a:tc>
                  <a:txBody>
                    <a:bodyPr/>
                    <a:lstStyle/>
                    <a:p>
                      <a:endParaRPr lang="en-US" dirty="0"/>
                    </a:p>
                  </a:txBody>
                  <a:tcPr marL="87410" marR="87410"/>
                </a:tc>
                <a:tc>
                  <a:txBody>
                    <a:bodyPr/>
                    <a:lstStyle/>
                    <a:p>
                      <a:endParaRPr lang="en-US" dirty="0"/>
                    </a:p>
                  </a:txBody>
                  <a:tcPr marL="87410" marR="87410"/>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Step 4: Estimate Projected Cash Outflows</a:t>
            </a:r>
            <a:endParaRPr lang="en-US" dirty="0"/>
          </a:p>
        </p:txBody>
      </p:sp>
      <p:graphicFrame>
        <p:nvGraphicFramePr>
          <p:cNvPr id="4" name="Content Placeholder 3"/>
          <p:cNvGraphicFramePr>
            <a:graphicFrameLocks/>
          </p:cNvGraphicFramePr>
          <p:nvPr/>
        </p:nvGraphicFramePr>
        <p:xfrm>
          <a:off x="76200" y="1066800"/>
          <a:ext cx="8991600" cy="5715000"/>
        </p:xfrm>
        <a:graphic>
          <a:graphicData uri="http://schemas.openxmlformats.org/drawingml/2006/table">
            <a:tbl>
              <a:tblPr firstRow="1" bandRow="1">
                <a:tableStyleId>{5C22544A-7EE6-4342-B048-85BDC9FD1C3A}</a:tableStyleId>
              </a:tblPr>
              <a:tblGrid>
                <a:gridCol w="1432652"/>
                <a:gridCol w="573061"/>
                <a:gridCol w="573061"/>
                <a:gridCol w="573061"/>
                <a:gridCol w="573061"/>
                <a:gridCol w="573061"/>
                <a:gridCol w="573061"/>
                <a:gridCol w="573061"/>
                <a:gridCol w="573061"/>
                <a:gridCol w="573061"/>
                <a:gridCol w="573061"/>
                <a:gridCol w="573061"/>
                <a:gridCol w="573061"/>
                <a:gridCol w="682216"/>
              </a:tblGrid>
              <a:tr h="492672">
                <a:tc>
                  <a:txBody>
                    <a:bodyPr/>
                    <a:lstStyle/>
                    <a:p>
                      <a:endParaRPr lang="en-US" dirty="0"/>
                    </a:p>
                  </a:txBody>
                  <a:tcPr>
                    <a:solidFill>
                      <a:schemeClr val="bg1"/>
                    </a:solidFill>
                  </a:tcPr>
                </a:tc>
                <a:tc>
                  <a:txBody>
                    <a:bodyPr/>
                    <a:lstStyle/>
                    <a:p>
                      <a:r>
                        <a:rPr lang="en-US" sz="1200" dirty="0" smtClean="0"/>
                        <a:t>JAN</a:t>
                      </a:r>
                      <a:endParaRPr lang="en-US" sz="1200" dirty="0"/>
                    </a:p>
                  </a:txBody>
                  <a:tcPr/>
                </a:tc>
                <a:tc>
                  <a:txBody>
                    <a:bodyPr/>
                    <a:lstStyle/>
                    <a:p>
                      <a:r>
                        <a:rPr lang="en-US" sz="1200" dirty="0" smtClean="0"/>
                        <a:t>FEB</a:t>
                      </a:r>
                      <a:endParaRPr lang="en-US" sz="1200" dirty="0"/>
                    </a:p>
                  </a:txBody>
                  <a:tcPr/>
                </a:tc>
                <a:tc>
                  <a:txBody>
                    <a:bodyPr/>
                    <a:lstStyle/>
                    <a:p>
                      <a:r>
                        <a:rPr lang="en-US" sz="1200" dirty="0" smtClean="0"/>
                        <a:t>MAR</a:t>
                      </a:r>
                      <a:endParaRPr lang="en-US" sz="1200" dirty="0"/>
                    </a:p>
                  </a:txBody>
                  <a:tcPr/>
                </a:tc>
                <a:tc>
                  <a:txBody>
                    <a:bodyPr/>
                    <a:lstStyle/>
                    <a:p>
                      <a:r>
                        <a:rPr lang="en-US" sz="1200" dirty="0" smtClean="0"/>
                        <a:t>APR</a:t>
                      </a:r>
                      <a:endParaRPr lang="en-US" sz="1200" dirty="0"/>
                    </a:p>
                  </a:txBody>
                  <a:tcPr/>
                </a:tc>
                <a:tc>
                  <a:txBody>
                    <a:bodyPr/>
                    <a:lstStyle/>
                    <a:p>
                      <a:r>
                        <a:rPr lang="en-US" sz="1200" dirty="0" smtClean="0"/>
                        <a:t>MAY</a:t>
                      </a:r>
                      <a:endParaRPr lang="en-US" sz="1200" dirty="0"/>
                    </a:p>
                  </a:txBody>
                  <a:tcPr/>
                </a:tc>
                <a:tc>
                  <a:txBody>
                    <a:bodyPr/>
                    <a:lstStyle/>
                    <a:p>
                      <a:r>
                        <a:rPr lang="en-US" sz="1200" dirty="0" smtClean="0"/>
                        <a:t>JUN</a:t>
                      </a:r>
                      <a:endParaRPr lang="en-US" sz="1200" dirty="0"/>
                    </a:p>
                  </a:txBody>
                  <a:tcPr/>
                </a:tc>
                <a:tc>
                  <a:txBody>
                    <a:bodyPr/>
                    <a:lstStyle/>
                    <a:p>
                      <a:r>
                        <a:rPr lang="en-US" sz="1200" dirty="0" smtClean="0"/>
                        <a:t>JUL</a:t>
                      </a:r>
                      <a:endParaRPr lang="en-US" sz="1200" dirty="0"/>
                    </a:p>
                  </a:txBody>
                  <a:tcPr/>
                </a:tc>
                <a:tc>
                  <a:txBody>
                    <a:bodyPr/>
                    <a:lstStyle/>
                    <a:p>
                      <a:r>
                        <a:rPr lang="en-US" sz="1200" dirty="0" smtClean="0"/>
                        <a:t>AUG</a:t>
                      </a:r>
                      <a:endParaRPr lang="en-US" sz="1200" dirty="0"/>
                    </a:p>
                  </a:txBody>
                  <a:tcPr/>
                </a:tc>
                <a:tc>
                  <a:txBody>
                    <a:bodyPr/>
                    <a:lstStyle/>
                    <a:p>
                      <a:r>
                        <a:rPr lang="en-US" sz="1200" dirty="0" smtClean="0"/>
                        <a:t>SEP</a:t>
                      </a:r>
                      <a:endParaRPr lang="en-US" sz="1200" dirty="0"/>
                    </a:p>
                  </a:txBody>
                  <a:tcPr/>
                </a:tc>
                <a:tc>
                  <a:txBody>
                    <a:bodyPr/>
                    <a:lstStyle/>
                    <a:p>
                      <a:r>
                        <a:rPr lang="en-US" sz="1200" dirty="0" smtClean="0"/>
                        <a:t>OCT</a:t>
                      </a:r>
                      <a:endParaRPr lang="en-US" sz="1200" dirty="0"/>
                    </a:p>
                  </a:txBody>
                  <a:tcPr/>
                </a:tc>
                <a:tc>
                  <a:txBody>
                    <a:bodyPr/>
                    <a:lstStyle/>
                    <a:p>
                      <a:r>
                        <a:rPr lang="en-US" sz="1200" dirty="0" smtClean="0"/>
                        <a:t>NOV</a:t>
                      </a:r>
                      <a:endParaRPr lang="en-US" sz="1200" dirty="0"/>
                    </a:p>
                  </a:txBody>
                  <a:tcPr/>
                </a:tc>
                <a:tc>
                  <a:txBody>
                    <a:bodyPr/>
                    <a:lstStyle/>
                    <a:p>
                      <a:r>
                        <a:rPr lang="en-US" sz="1200" dirty="0" smtClean="0"/>
                        <a:t>DEC</a:t>
                      </a:r>
                      <a:endParaRPr lang="en-US" sz="1200" dirty="0"/>
                    </a:p>
                  </a:txBody>
                  <a:tcPr/>
                </a:tc>
                <a:tc>
                  <a:txBody>
                    <a:bodyPr/>
                    <a:lstStyle/>
                    <a:p>
                      <a:r>
                        <a:rPr lang="en-US" sz="1200" dirty="0" smtClean="0"/>
                        <a:t>TOTAL</a:t>
                      </a:r>
                      <a:endParaRPr lang="en-US" sz="1200" dirty="0"/>
                    </a:p>
                  </a:txBody>
                  <a:tcPr/>
                </a:tc>
              </a:tr>
              <a:tr h="558362">
                <a:tc>
                  <a:txBody>
                    <a:bodyPr/>
                    <a:lstStyle/>
                    <a:p>
                      <a:r>
                        <a:rPr lang="en-US" sz="1400" b="1" dirty="0" smtClean="0">
                          <a:solidFill>
                            <a:schemeClr val="bg1"/>
                          </a:solidFill>
                        </a:rPr>
                        <a:t>Cash Outflows</a:t>
                      </a:r>
                      <a:endParaRPr lang="en-US" sz="1400" b="1" dirty="0">
                        <a:solidFill>
                          <a:schemeClr val="bg1"/>
                        </a:solidFill>
                      </a:endParaRPr>
                    </a:p>
                  </a:txBody>
                  <a:tcPr>
                    <a:solidFill>
                      <a:schemeClr val="accent1"/>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94138">
                <a:tc>
                  <a:txBody>
                    <a:bodyPr/>
                    <a:lstStyle/>
                    <a:p>
                      <a:r>
                        <a:rPr lang="en-US" sz="1400" dirty="0" smtClean="0"/>
                        <a:t>Seed &amp;</a:t>
                      </a:r>
                      <a:r>
                        <a:rPr lang="en-US" sz="1400" baseline="0" dirty="0" smtClean="0"/>
                        <a:t> Plants</a:t>
                      </a:r>
                      <a:endParaRPr lang="en-US" sz="1400"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94138">
                <a:tc>
                  <a:txBody>
                    <a:bodyPr/>
                    <a:lstStyle/>
                    <a:p>
                      <a:r>
                        <a:rPr lang="en-US" sz="1400" dirty="0" smtClean="0"/>
                        <a:t>Fuel &amp; Lube</a:t>
                      </a:r>
                      <a:endParaRPr lang="en-US" sz="1400"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94138">
                <a:tc>
                  <a:txBody>
                    <a:bodyPr/>
                    <a:lstStyle/>
                    <a:p>
                      <a:r>
                        <a:rPr lang="en-US" sz="1400" dirty="0" smtClean="0"/>
                        <a:t>Insurance</a:t>
                      </a:r>
                      <a:endParaRPr lang="en-US" sz="1400"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94138">
                <a:tc>
                  <a:txBody>
                    <a:bodyPr/>
                    <a:lstStyle/>
                    <a:p>
                      <a:r>
                        <a:rPr lang="en-US" sz="1400" dirty="0" smtClean="0"/>
                        <a:t>Supplies</a:t>
                      </a:r>
                      <a:endParaRPr lang="en-US" sz="1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94138">
                <a:tc>
                  <a:txBody>
                    <a:bodyPr/>
                    <a:lstStyle/>
                    <a:p>
                      <a:r>
                        <a:rPr lang="en-US" sz="1400" dirty="0" smtClean="0"/>
                        <a:t>Utilities</a:t>
                      </a:r>
                      <a:endParaRPr lang="en-US" sz="1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94138">
                <a:tc>
                  <a:txBody>
                    <a:bodyPr/>
                    <a:lstStyle/>
                    <a:p>
                      <a:r>
                        <a:rPr lang="en-US" sz="1400" dirty="0" smtClean="0"/>
                        <a:t>Labor</a:t>
                      </a:r>
                      <a:endParaRPr lang="en-US" sz="1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94138">
                <a:tc>
                  <a:txBody>
                    <a:bodyPr/>
                    <a:lstStyle/>
                    <a:p>
                      <a:r>
                        <a:rPr lang="en-US" sz="1400" dirty="0" smtClean="0"/>
                        <a:t>Storage</a:t>
                      </a:r>
                      <a:endParaRPr lang="en-US" sz="1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94138">
                <a:tc>
                  <a:txBody>
                    <a:bodyPr/>
                    <a:lstStyle/>
                    <a:p>
                      <a:r>
                        <a:rPr lang="en-US" sz="1400" dirty="0" smtClean="0"/>
                        <a:t>Miscellaneous</a:t>
                      </a:r>
                      <a:endParaRPr lang="en-US" sz="1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94138">
                <a:tc>
                  <a:txBody>
                    <a:bodyPr/>
                    <a:lstStyle/>
                    <a:p>
                      <a:r>
                        <a:rPr lang="en-US" sz="1400" dirty="0" smtClean="0"/>
                        <a:t>Subtotal</a:t>
                      </a:r>
                      <a:endParaRPr lang="en-US" sz="1400" dirty="0"/>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tc>
                  <a:txBody>
                    <a:bodyPr/>
                    <a:lstStyle/>
                    <a:p>
                      <a:endParaRPr lang="en-US"/>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tc>
                  <a:txBody>
                    <a:bodyPr/>
                    <a:lstStyle/>
                    <a:p>
                      <a:endParaRPr lang="en-US"/>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tr>
              <a:tr h="558362">
                <a:tc>
                  <a:txBody>
                    <a:bodyPr/>
                    <a:lstStyle/>
                    <a:p>
                      <a:r>
                        <a:rPr lang="en-US" sz="1400" dirty="0" smtClean="0"/>
                        <a:t>Total Loan Payments</a:t>
                      </a:r>
                      <a:endParaRPr lang="en-US" sz="1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58362">
                <a:tc>
                  <a:txBody>
                    <a:bodyPr/>
                    <a:lstStyle/>
                    <a:p>
                      <a:r>
                        <a:rPr lang="en-US" sz="1400" dirty="0" smtClean="0"/>
                        <a:t>Total Cash Outflows</a:t>
                      </a:r>
                      <a:endParaRPr lang="en-US" sz="1400" dirty="0"/>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tc>
                  <a:txBody>
                    <a:bodyPr/>
                    <a:lstStyle/>
                    <a:p>
                      <a:endParaRPr lang="en-US"/>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Step 5: Calculate Net Cash Flow</a:t>
            </a:r>
            <a:endParaRPr lang="en-US" i="1" smtClean="0"/>
          </a:p>
        </p:txBody>
      </p:sp>
      <p:graphicFrame>
        <p:nvGraphicFramePr>
          <p:cNvPr id="5" name="Content Placeholder 3"/>
          <p:cNvGraphicFramePr>
            <a:graphicFrameLocks/>
          </p:cNvGraphicFramePr>
          <p:nvPr/>
        </p:nvGraphicFramePr>
        <p:xfrm>
          <a:off x="0" y="1676400"/>
          <a:ext cx="9144000" cy="2667000"/>
        </p:xfrm>
        <a:graphic>
          <a:graphicData uri="http://schemas.openxmlformats.org/drawingml/2006/table">
            <a:tbl>
              <a:tblPr firstRow="1" bandRow="1">
                <a:tableStyleId>{5C22544A-7EE6-4342-B048-85BDC9FD1C3A}</a:tableStyleId>
              </a:tblPr>
              <a:tblGrid>
                <a:gridCol w="1535563"/>
                <a:gridCol w="504146"/>
                <a:gridCol w="582774"/>
                <a:gridCol w="582774"/>
                <a:gridCol w="582774"/>
                <a:gridCol w="582774"/>
                <a:gridCol w="582774"/>
                <a:gridCol w="582774"/>
                <a:gridCol w="582774"/>
                <a:gridCol w="582774"/>
                <a:gridCol w="582774"/>
                <a:gridCol w="582774"/>
                <a:gridCol w="582774"/>
                <a:gridCol w="693778"/>
              </a:tblGrid>
              <a:tr h="606136">
                <a:tc>
                  <a:txBody>
                    <a:bodyPr/>
                    <a:lstStyle/>
                    <a:p>
                      <a:endParaRPr lang="en-US" dirty="0"/>
                    </a:p>
                  </a:txBody>
                  <a:tcPr>
                    <a:solidFill>
                      <a:schemeClr val="bg1"/>
                    </a:solidFill>
                  </a:tcPr>
                </a:tc>
                <a:tc>
                  <a:txBody>
                    <a:bodyPr/>
                    <a:lstStyle/>
                    <a:p>
                      <a:r>
                        <a:rPr lang="en-US" sz="1200" dirty="0" smtClean="0"/>
                        <a:t>JAN</a:t>
                      </a:r>
                      <a:endParaRPr lang="en-US" sz="1200" dirty="0"/>
                    </a:p>
                  </a:txBody>
                  <a:tcPr/>
                </a:tc>
                <a:tc>
                  <a:txBody>
                    <a:bodyPr/>
                    <a:lstStyle/>
                    <a:p>
                      <a:r>
                        <a:rPr lang="en-US" sz="1200" dirty="0" smtClean="0"/>
                        <a:t>FEB</a:t>
                      </a:r>
                      <a:endParaRPr lang="en-US" sz="1200" dirty="0"/>
                    </a:p>
                  </a:txBody>
                  <a:tcPr/>
                </a:tc>
                <a:tc>
                  <a:txBody>
                    <a:bodyPr/>
                    <a:lstStyle/>
                    <a:p>
                      <a:r>
                        <a:rPr lang="en-US" sz="1200" dirty="0" smtClean="0"/>
                        <a:t>MAR</a:t>
                      </a:r>
                      <a:endParaRPr lang="en-US" sz="1200" dirty="0"/>
                    </a:p>
                  </a:txBody>
                  <a:tcPr/>
                </a:tc>
                <a:tc>
                  <a:txBody>
                    <a:bodyPr/>
                    <a:lstStyle/>
                    <a:p>
                      <a:r>
                        <a:rPr lang="en-US" sz="1200" dirty="0" smtClean="0"/>
                        <a:t>APR</a:t>
                      </a:r>
                      <a:endParaRPr lang="en-US" sz="1200" dirty="0"/>
                    </a:p>
                  </a:txBody>
                  <a:tcPr/>
                </a:tc>
                <a:tc>
                  <a:txBody>
                    <a:bodyPr/>
                    <a:lstStyle/>
                    <a:p>
                      <a:r>
                        <a:rPr lang="en-US" sz="1200" dirty="0" smtClean="0"/>
                        <a:t>MAY</a:t>
                      </a:r>
                      <a:endParaRPr lang="en-US" sz="1200" dirty="0"/>
                    </a:p>
                  </a:txBody>
                  <a:tcPr/>
                </a:tc>
                <a:tc>
                  <a:txBody>
                    <a:bodyPr/>
                    <a:lstStyle/>
                    <a:p>
                      <a:r>
                        <a:rPr lang="en-US" sz="1200" dirty="0" smtClean="0"/>
                        <a:t>JUN</a:t>
                      </a:r>
                      <a:endParaRPr lang="en-US" sz="1200" dirty="0"/>
                    </a:p>
                  </a:txBody>
                  <a:tcPr/>
                </a:tc>
                <a:tc>
                  <a:txBody>
                    <a:bodyPr/>
                    <a:lstStyle/>
                    <a:p>
                      <a:r>
                        <a:rPr lang="en-US" sz="1200" dirty="0" smtClean="0"/>
                        <a:t>JUL</a:t>
                      </a:r>
                      <a:endParaRPr lang="en-US" sz="1200" dirty="0"/>
                    </a:p>
                  </a:txBody>
                  <a:tcPr/>
                </a:tc>
                <a:tc>
                  <a:txBody>
                    <a:bodyPr/>
                    <a:lstStyle/>
                    <a:p>
                      <a:r>
                        <a:rPr lang="en-US" sz="1200" dirty="0" smtClean="0"/>
                        <a:t>AUG</a:t>
                      </a:r>
                      <a:endParaRPr lang="en-US" sz="1200" dirty="0"/>
                    </a:p>
                  </a:txBody>
                  <a:tcPr/>
                </a:tc>
                <a:tc>
                  <a:txBody>
                    <a:bodyPr/>
                    <a:lstStyle/>
                    <a:p>
                      <a:r>
                        <a:rPr lang="en-US" sz="1200" dirty="0" smtClean="0"/>
                        <a:t>SEP</a:t>
                      </a:r>
                      <a:endParaRPr lang="en-US" sz="1200" dirty="0"/>
                    </a:p>
                  </a:txBody>
                  <a:tcPr/>
                </a:tc>
                <a:tc>
                  <a:txBody>
                    <a:bodyPr/>
                    <a:lstStyle/>
                    <a:p>
                      <a:r>
                        <a:rPr lang="en-US" sz="1200" dirty="0" smtClean="0"/>
                        <a:t>OCT</a:t>
                      </a:r>
                      <a:endParaRPr lang="en-US" sz="1200" dirty="0"/>
                    </a:p>
                  </a:txBody>
                  <a:tcPr/>
                </a:tc>
                <a:tc>
                  <a:txBody>
                    <a:bodyPr/>
                    <a:lstStyle/>
                    <a:p>
                      <a:r>
                        <a:rPr lang="en-US" sz="1200" dirty="0" smtClean="0"/>
                        <a:t>NOV</a:t>
                      </a:r>
                      <a:endParaRPr lang="en-US" sz="1200" dirty="0"/>
                    </a:p>
                  </a:txBody>
                  <a:tcPr/>
                </a:tc>
                <a:tc>
                  <a:txBody>
                    <a:bodyPr/>
                    <a:lstStyle/>
                    <a:p>
                      <a:r>
                        <a:rPr lang="en-US" sz="1200" dirty="0" smtClean="0"/>
                        <a:t>DEC</a:t>
                      </a:r>
                      <a:endParaRPr lang="en-US" sz="1200" dirty="0"/>
                    </a:p>
                  </a:txBody>
                  <a:tcPr/>
                </a:tc>
                <a:tc>
                  <a:txBody>
                    <a:bodyPr/>
                    <a:lstStyle/>
                    <a:p>
                      <a:r>
                        <a:rPr lang="en-US" sz="1200" dirty="0" smtClean="0"/>
                        <a:t>TOTAL</a:t>
                      </a:r>
                      <a:endParaRPr lang="en-US" sz="1200" dirty="0"/>
                    </a:p>
                  </a:txBody>
                  <a:tcPr/>
                </a:tc>
              </a:tr>
              <a:tr h="848591">
                <a:tc>
                  <a:txBody>
                    <a:bodyPr/>
                    <a:lstStyle/>
                    <a:p>
                      <a:r>
                        <a:rPr lang="en-US" b="1" dirty="0" smtClean="0">
                          <a:solidFill>
                            <a:schemeClr val="bg1"/>
                          </a:solidFill>
                        </a:rPr>
                        <a:t>Net Cash Flows</a:t>
                      </a:r>
                      <a:endParaRPr lang="en-US" b="1" dirty="0">
                        <a:solidFill>
                          <a:schemeClr val="bg1"/>
                        </a:solidFill>
                      </a:endParaRPr>
                    </a:p>
                  </a:txBody>
                  <a:tcPr>
                    <a:solidFill>
                      <a:schemeClr val="accent1"/>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1212273">
                <a:tc>
                  <a:txBody>
                    <a:bodyPr/>
                    <a:lstStyle/>
                    <a:p>
                      <a:r>
                        <a:rPr lang="en-US" dirty="0" smtClean="0"/>
                        <a:t>Accumulated</a:t>
                      </a:r>
                      <a:r>
                        <a:rPr lang="en-US" baseline="0" dirty="0" smtClean="0"/>
                        <a:t> Cash Flows</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Types of Cash Flow Statements</a:t>
            </a:r>
          </a:p>
        </p:txBody>
      </p:sp>
      <p:sp>
        <p:nvSpPr>
          <p:cNvPr id="33794" name="Content Placeholder 2"/>
          <p:cNvSpPr>
            <a:spLocks noGrp="1"/>
          </p:cNvSpPr>
          <p:nvPr>
            <p:ph idx="1"/>
          </p:nvPr>
        </p:nvSpPr>
        <p:spPr/>
        <p:txBody>
          <a:bodyPr/>
          <a:lstStyle/>
          <a:p>
            <a:pPr eaLnBrk="1" hangingPunct="1"/>
            <a:r>
              <a:rPr lang="en-US" smtClean="0"/>
              <a:t>Historical cash flow statement</a:t>
            </a:r>
          </a:p>
          <a:p>
            <a:pPr lvl="1" eaLnBrk="1" hangingPunct="1"/>
            <a:r>
              <a:rPr lang="en-US" smtClean="0"/>
              <a:t>A record of actual data from a past time period</a:t>
            </a:r>
          </a:p>
          <a:p>
            <a:pPr eaLnBrk="1" hangingPunct="1"/>
            <a:r>
              <a:rPr lang="en-US" smtClean="0"/>
              <a:t>Projected cash flow statement </a:t>
            </a:r>
          </a:p>
          <a:p>
            <a:pPr lvl="1" eaLnBrk="1" hangingPunct="1"/>
            <a:r>
              <a:rPr lang="en-US" smtClean="0"/>
              <a:t>Predicts future cash inflows and outflows based on currently known information</a:t>
            </a:r>
          </a:p>
          <a:p>
            <a:pPr eaLnBrk="1" hangingPunct="1"/>
            <a:r>
              <a:rPr lang="en-US" smtClean="0"/>
              <a:t>Both types are useful to business managers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t>Challenges and Benefits</a:t>
            </a:r>
          </a:p>
        </p:txBody>
      </p:sp>
      <p:sp>
        <p:nvSpPr>
          <p:cNvPr id="35842" name="Content Placeholder 2"/>
          <p:cNvSpPr>
            <a:spLocks noGrp="1"/>
          </p:cNvSpPr>
          <p:nvPr>
            <p:ph idx="1"/>
          </p:nvPr>
        </p:nvSpPr>
        <p:spPr/>
        <p:txBody>
          <a:bodyPr/>
          <a:lstStyle/>
          <a:p>
            <a:pPr eaLnBrk="1" hangingPunct="1"/>
            <a:r>
              <a:rPr lang="en-US" smtClean="0"/>
              <a:t>Challenges:</a:t>
            </a:r>
          </a:p>
          <a:p>
            <a:pPr lvl="1" eaLnBrk="1" hangingPunct="1"/>
            <a:r>
              <a:rPr lang="en-US" smtClean="0"/>
              <a:t>Developing, monitoring, and revising takes time and effort</a:t>
            </a:r>
          </a:p>
          <a:p>
            <a:pPr lvl="1" eaLnBrk="1" hangingPunct="1"/>
            <a:r>
              <a:rPr lang="en-US" smtClean="0"/>
              <a:t>Market prices, production costs, interest rates, and capital expenditures can be difficult to project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t>Challenges and Benefits </a:t>
            </a:r>
            <a:r>
              <a:rPr lang="en-US" b="0" i="1" smtClean="0"/>
              <a:t>(cont.)</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Benefits:</a:t>
            </a:r>
          </a:p>
          <a:p>
            <a:pPr lvl="1" eaLnBrk="1" fontAlgn="auto" hangingPunct="1">
              <a:spcAft>
                <a:spcPts val="0"/>
              </a:spcAft>
              <a:buFont typeface="Arial" pitchFamily="34" charset="0"/>
              <a:buChar char="–"/>
              <a:defRPr/>
            </a:pPr>
            <a:r>
              <a:rPr lang="en-US" dirty="0" smtClean="0"/>
              <a:t>Provide a basis for better projections of cash inflows and outflows</a:t>
            </a:r>
          </a:p>
          <a:p>
            <a:pPr lvl="1" eaLnBrk="1" fontAlgn="auto" hangingPunct="1">
              <a:spcAft>
                <a:spcPts val="0"/>
              </a:spcAft>
              <a:buFont typeface="Arial" pitchFamily="34" charset="0"/>
              <a:buChar char="–"/>
              <a:defRPr/>
            </a:pPr>
            <a:r>
              <a:rPr lang="en-US" dirty="0" smtClean="0"/>
              <a:t>Reveal loan repayment capacity</a:t>
            </a:r>
          </a:p>
          <a:p>
            <a:pPr lvl="1" eaLnBrk="1" fontAlgn="auto" hangingPunct="1">
              <a:spcAft>
                <a:spcPts val="0"/>
              </a:spcAft>
              <a:buFont typeface="Arial" pitchFamily="34" charset="0"/>
              <a:buChar char="–"/>
              <a:defRPr/>
            </a:pPr>
            <a:r>
              <a:rPr lang="en-US" dirty="0" smtClean="0"/>
              <a:t>Can be used to plan the timing of purchases and payments</a:t>
            </a:r>
          </a:p>
          <a:p>
            <a:pPr lvl="1" eaLnBrk="1" fontAlgn="auto" hangingPunct="1">
              <a:spcAft>
                <a:spcPts val="0"/>
              </a:spcAft>
              <a:buFont typeface="Arial" pitchFamily="34" charset="0"/>
              <a:buChar char="–"/>
              <a:defRPr/>
            </a:pPr>
            <a:r>
              <a:rPr lang="en-US" dirty="0" smtClean="0"/>
              <a:t>Help managers identify the impact of unexpected fluctuations in inflows and outflows</a:t>
            </a:r>
          </a:p>
          <a:p>
            <a:pPr lvl="1" eaLnBrk="1" fontAlgn="auto" hangingPunct="1">
              <a:spcAft>
                <a:spcPts val="0"/>
              </a:spcAft>
              <a:buFont typeface="Arial" pitchFamily="34" charset="0"/>
              <a:buChar char="–"/>
              <a:defRPr/>
            </a:pPr>
            <a:r>
              <a:rPr lang="en-US" dirty="0" smtClean="0"/>
              <a:t>Over time, help managers become better at projecting inflows and outflows and avoiding unexpected negative fluctuations</a:t>
            </a:r>
          </a:p>
          <a:p>
            <a:pPr marL="457200" lvl="1" indent="0"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Quiz Time! </a:t>
            </a:r>
          </a:p>
        </p:txBody>
      </p:sp>
      <p:sp>
        <p:nvSpPr>
          <p:cNvPr id="39938" name="Content Placeholder 2"/>
          <p:cNvSpPr>
            <a:spLocks noGrp="1"/>
          </p:cNvSpPr>
          <p:nvPr>
            <p:ph idx="1"/>
          </p:nvPr>
        </p:nvSpPr>
        <p:spPr/>
        <p:txBody>
          <a:bodyPr/>
          <a:lstStyle/>
          <a:p>
            <a:pPr marL="0" indent="0" eaLnBrk="1" hangingPunct="1">
              <a:buFont typeface="Arial" charset="0"/>
              <a:buNone/>
            </a:pPr>
            <a:r>
              <a:rPr lang="en-US" smtClean="0"/>
              <a:t>Which of the following are uses for a cash flow statement? </a:t>
            </a:r>
          </a:p>
          <a:p>
            <a:pPr marL="971550" lvl="1" indent="-514350" eaLnBrk="1" hangingPunct="1">
              <a:buFont typeface="Garamond" pitchFamily="18" charset="0"/>
              <a:buAutoNum type="arabicPeriod"/>
            </a:pPr>
            <a:r>
              <a:rPr lang="en-US" smtClean="0"/>
              <a:t>Reveals loan repayment capacity</a:t>
            </a:r>
          </a:p>
          <a:p>
            <a:pPr marL="971550" lvl="1" indent="-514350" eaLnBrk="1" hangingPunct="1">
              <a:buFont typeface="Garamond" pitchFamily="18" charset="0"/>
              <a:buAutoNum type="arabicPeriod"/>
            </a:pPr>
            <a:r>
              <a:rPr lang="en-US" smtClean="0"/>
              <a:t>Lists the cash inflows and outflows of a business over time</a:t>
            </a:r>
          </a:p>
          <a:p>
            <a:pPr marL="971550" lvl="1" indent="-514350" eaLnBrk="1" hangingPunct="1">
              <a:buFont typeface="Garamond" pitchFamily="18" charset="0"/>
              <a:buAutoNum type="arabicPeriod"/>
            </a:pPr>
            <a:r>
              <a:rPr lang="en-US" smtClean="0"/>
              <a:t>Determines the net worth of a business</a:t>
            </a:r>
          </a:p>
          <a:p>
            <a:pPr marL="971550" lvl="1" indent="-514350" eaLnBrk="1" hangingPunct="1">
              <a:buFont typeface="Garamond" pitchFamily="18" charset="0"/>
              <a:buAutoNum type="arabicPeriod"/>
            </a:pPr>
            <a:r>
              <a:rPr lang="en-US" smtClean="0"/>
              <a:t>Estimates business profitability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mtClean="0"/>
              <a:t>Quiz Time! </a:t>
            </a:r>
          </a:p>
        </p:txBody>
      </p:sp>
      <p:sp>
        <p:nvSpPr>
          <p:cNvPr id="41986" name="Content Placeholder 2"/>
          <p:cNvSpPr>
            <a:spLocks noGrp="1"/>
          </p:cNvSpPr>
          <p:nvPr>
            <p:ph idx="1"/>
          </p:nvPr>
        </p:nvSpPr>
        <p:spPr/>
        <p:txBody>
          <a:bodyPr/>
          <a:lstStyle/>
          <a:p>
            <a:pPr marL="0" indent="0" eaLnBrk="1" hangingPunct="1">
              <a:buFont typeface="Arial" charset="0"/>
              <a:buNone/>
            </a:pPr>
            <a:r>
              <a:rPr lang="en-US" smtClean="0"/>
              <a:t>What is the proper order of the steps listed below? </a:t>
            </a:r>
          </a:p>
          <a:p>
            <a:pPr lvl="1" eaLnBrk="1" hangingPunct="1">
              <a:buFont typeface="Wingdings" pitchFamily="2" charset="2"/>
              <a:buChar char="q"/>
            </a:pPr>
            <a:r>
              <a:rPr lang="en-US" smtClean="0"/>
              <a:t>List all cash outflows in the months they occur</a:t>
            </a:r>
          </a:p>
          <a:p>
            <a:pPr lvl="1" eaLnBrk="1" hangingPunct="1">
              <a:buFont typeface="Wingdings" pitchFamily="2" charset="2"/>
              <a:buChar char="q"/>
            </a:pPr>
            <a:r>
              <a:rPr lang="en-US" smtClean="0"/>
              <a:t>List all cash inflows in the months they occur</a:t>
            </a:r>
          </a:p>
          <a:p>
            <a:pPr lvl="1" eaLnBrk="1" hangingPunct="1">
              <a:buFont typeface="Wingdings" pitchFamily="2" charset="2"/>
              <a:buChar char="q"/>
            </a:pPr>
            <a:r>
              <a:rPr lang="en-US" smtClean="0"/>
              <a:t>Subtract cash inflows from cash outflows for each month and then for the year</a:t>
            </a:r>
          </a:p>
          <a:p>
            <a:pPr lvl="1" eaLnBrk="1" hangingPunct="1">
              <a:buFont typeface="Wingdings" pitchFamily="2" charset="2"/>
              <a:buChar char="q"/>
            </a:pPr>
            <a:r>
              <a:rPr lang="en-US" smtClean="0"/>
              <a:t>Make a list of all sources of cash inflows and outflows</a:t>
            </a:r>
          </a:p>
          <a:p>
            <a:pPr lvl="1" eaLnBrk="1" hangingPunct="1">
              <a:buFont typeface="Wingdings" pitchFamily="2" charset="2"/>
              <a:buChar char="q"/>
            </a:pPr>
            <a:r>
              <a:rPr lang="en-US" smtClean="0"/>
              <a:t>Separate personal from business cash inflows and cash outflows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mtClean="0"/>
              <a:t>Quiz Time! </a:t>
            </a:r>
          </a:p>
        </p:txBody>
      </p:sp>
      <p:sp>
        <p:nvSpPr>
          <p:cNvPr id="44034" name="Content Placeholder 2"/>
          <p:cNvSpPr>
            <a:spLocks noGrp="1"/>
          </p:cNvSpPr>
          <p:nvPr>
            <p:ph idx="1"/>
          </p:nvPr>
        </p:nvSpPr>
        <p:spPr/>
        <p:txBody>
          <a:bodyPr/>
          <a:lstStyle/>
          <a:p>
            <a:pPr marL="0" indent="0" eaLnBrk="1" hangingPunct="1">
              <a:buFont typeface="Arial" charset="0"/>
              <a:buNone/>
            </a:pPr>
            <a:r>
              <a:rPr lang="en-US" smtClean="0"/>
              <a:t>Which types of cash flow statements should a farm manager develop, monitor, and analyze? </a:t>
            </a:r>
          </a:p>
          <a:p>
            <a:pPr marL="971550" lvl="1" indent="-514350" eaLnBrk="1" hangingPunct="1">
              <a:buFont typeface="Garamond" pitchFamily="18" charset="0"/>
              <a:buAutoNum type="arabicPeriod"/>
            </a:pPr>
            <a:r>
              <a:rPr lang="en-US" smtClean="0"/>
              <a:t>A projected cash flow statement</a:t>
            </a:r>
          </a:p>
          <a:p>
            <a:pPr marL="971550" lvl="1" indent="-514350" eaLnBrk="1" hangingPunct="1">
              <a:buFont typeface="Garamond" pitchFamily="18" charset="0"/>
              <a:buAutoNum type="arabicPeriod"/>
            </a:pPr>
            <a:r>
              <a:rPr lang="en-US" smtClean="0"/>
              <a:t>A historical cash flow statement</a:t>
            </a:r>
          </a:p>
          <a:p>
            <a:pPr marL="971550" lvl="1" indent="-514350" eaLnBrk="1" hangingPunct="1">
              <a:buFont typeface="Garamond" pitchFamily="18" charset="0"/>
              <a:buAutoNum type="arabicPeriod"/>
            </a:pPr>
            <a:r>
              <a:rPr lang="en-US" smtClean="0"/>
              <a:t>Both a projected cash flow statement and a historical cash flow statement</a:t>
            </a:r>
          </a:p>
          <a:p>
            <a:pPr marL="971550" lvl="1" indent="-514350" eaLnBrk="1" hangingPunct="1">
              <a:buFont typeface="Garamond" pitchFamily="18" charset="0"/>
              <a:buAutoNum type="arabicPeriod"/>
            </a:pPr>
            <a:r>
              <a:rPr lang="en-US" smtClean="0"/>
              <a:t>Neither, cash flow statements are for lenders only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t>Homework</a:t>
            </a:r>
          </a:p>
        </p:txBody>
      </p:sp>
      <p:sp>
        <p:nvSpPr>
          <p:cNvPr id="46082" name="Content Placeholder 2"/>
          <p:cNvSpPr>
            <a:spLocks noGrp="1"/>
          </p:cNvSpPr>
          <p:nvPr>
            <p:ph idx="1"/>
          </p:nvPr>
        </p:nvSpPr>
        <p:spPr/>
        <p:txBody>
          <a:bodyPr/>
          <a:lstStyle/>
          <a:p>
            <a:pPr eaLnBrk="1" hangingPunct="1"/>
            <a:r>
              <a:rPr lang="en-US" smtClean="0"/>
              <a:t>Create a projected cash flow budget for your business</a:t>
            </a:r>
          </a:p>
          <a:p>
            <a:pPr eaLnBrk="1" hangingPunct="1"/>
            <a:r>
              <a:rPr lang="en-US" smtClean="0"/>
              <a:t>Then create a historical cash flow statement and track actual cash inflows and outflows</a:t>
            </a:r>
          </a:p>
          <a:p>
            <a:pPr eaLnBrk="1" hangingPunct="1"/>
            <a:r>
              <a:rPr lang="en-US" smtClean="0"/>
              <a:t>Compare your projections to your historical performance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pPr eaLnBrk="1" hangingPunct="1"/>
            <a:r>
              <a:rPr lang="en-US" smtClean="0"/>
              <a:t>Session One</a:t>
            </a:r>
          </a:p>
        </p:txBody>
      </p:sp>
      <p:sp>
        <p:nvSpPr>
          <p:cNvPr id="11266" name="Text Placeholder 3"/>
          <p:cNvSpPr>
            <a:spLocks noGrp="1"/>
          </p:cNvSpPr>
          <p:nvPr>
            <p:ph type="body"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eaLnBrk="1" hangingPunct="1"/>
            <a:r>
              <a:rPr lang="en-US" smtClean="0"/>
              <a:t>Meet Jack and Joanie</a:t>
            </a:r>
          </a:p>
        </p:txBody>
      </p:sp>
      <p:sp>
        <p:nvSpPr>
          <p:cNvPr id="13314" name="Content Placeholder 2"/>
          <p:cNvSpPr>
            <a:spLocks noGrp="1"/>
          </p:cNvSpPr>
          <p:nvPr>
            <p:ph idx="1"/>
          </p:nvPr>
        </p:nvSpPr>
        <p:spPr/>
        <p:txBody>
          <a:bodyPr/>
          <a:lstStyle/>
          <a:p>
            <a:pPr eaLnBrk="1" hangingPunct="1"/>
            <a:r>
              <a:rPr lang="en-US" smtClean="0"/>
              <a:t>Current Situation:</a:t>
            </a:r>
          </a:p>
          <a:p>
            <a:pPr lvl="1" eaLnBrk="1" hangingPunct="1"/>
            <a:r>
              <a:rPr lang="en-US" smtClean="0"/>
              <a:t>Farm:</a:t>
            </a:r>
          </a:p>
          <a:p>
            <a:pPr lvl="2" eaLnBrk="1" hangingPunct="1"/>
            <a:r>
              <a:rPr lang="en-US" smtClean="0"/>
              <a:t>10 acres</a:t>
            </a:r>
          </a:p>
          <a:p>
            <a:pPr lvl="2" eaLnBrk="1" hangingPunct="1"/>
            <a:r>
              <a:rPr lang="en-US" smtClean="0"/>
              <a:t>House, yard, garden, roads, and </a:t>
            </a:r>
            <a:br>
              <a:rPr lang="en-US" smtClean="0"/>
            </a:br>
            <a:r>
              <a:rPr lang="en-US" smtClean="0"/>
              <a:t>waste land</a:t>
            </a:r>
          </a:p>
          <a:p>
            <a:pPr lvl="1" eaLnBrk="1" hangingPunct="1"/>
            <a:r>
              <a:rPr lang="en-US" smtClean="0"/>
              <a:t>Jobs:</a:t>
            </a:r>
          </a:p>
          <a:p>
            <a:pPr lvl="2" eaLnBrk="1" hangingPunct="1"/>
            <a:r>
              <a:rPr lang="en-US" smtClean="0"/>
              <a:t>Jack is a welder: $50,000 per year</a:t>
            </a:r>
          </a:p>
          <a:p>
            <a:pPr lvl="2" eaLnBrk="1" hangingPunct="1"/>
            <a:r>
              <a:rPr lang="en-US" smtClean="0"/>
              <a:t>Joanie is an admin assistant: </a:t>
            </a:r>
            <a:br>
              <a:rPr lang="en-US" smtClean="0"/>
            </a:br>
            <a:r>
              <a:rPr lang="en-US" smtClean="0"/>
              <a:t>$30,000 per year</a:t>
            </a:r>
          </a:p>
          <a:p>
            <a:pPr lvl="1" eaLnBrk="1" hangingPunct="1"/>
            <a:r>
              <a:rPr lang="en-US" smtClean="0"/>
              <a:t>Family:</a:t>
            </a:r>
          </a:p>
          <a:p>
            <a:pPr lvl="2" eaLnBrk="1" hangingPunct="1"/>
            <a:r>
              <a:rPr lang="en-US" smtClean="0"/>
              <a:t>18-month-old daughter</a:t>
            </a:r>
          </a:p>
          <a:p>
            <a:pPr lvl="2" eaLnBrk="1" hangingPunct="1"/>
            <a:r>
              <a:rPr lang="en-US" smtClean="0"/>
              <a:t>One more on the way</a:t>
            </a:r>
          </a:p>
          <a:p>
            <a:pPr lvl="2" eaLnBrk="1" hangingPunct="1"/>
            <a:r>
              <a:rPr lang="en-US" smtClean="0"/>
              <a:t>Can Joanie stay at home after </a:t>
            </a:r>
            <a:br>
              <a:rPr lang="en-US" smtClean="0"/>
            </a:br>
            <a:r>
              <a:rPr lang="en-US" smtClean="0"/>
              <a:t>the pregnancy?</a:t>
            </a:r>
          </a:p>
        </p:txBody>
      </p:sp>
      <p:pic>
        <p:nvPicPr>
          <p:cNvPr id="13315" name="Picture 3"/>
          <p:cNvPicPr>
            <a:picLocks noChangeAspect="1"/>
          </p:cNvPicPr>
          <p:nvPr/>
        </p:nvPicPr>
        <p:blipFill>
          <a:blip r:embed="rId3"/>
          <a:srcRect/>
          <a:stretch>
            <a:fillRect/>
          </a:stretch>
        </p:blipFill>
        <p:spPr bwMode="auto">
          <a:xfrm>
            <a:off x="5838825" y="990600"/>
            <a:ext cx="3000375" cy="4414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smtClean="0"/>
              <a:t>Meet Jack and Joanie </a:t>
            </a:r>
            <a:r>
              <a:rPr lang="en-US" b="0" i="1" smtClean="0"/>
              <a:t>(cont.)</a:t>
            </a:r>
            <a:endParaRPr lang="en-US" smtClean="0"/>
          </a:p>
        </p:txBody>
      </p:sp>
      <p:sp>
        <p:nvSpPr>
          <p:cNvPr id="15362" name="Content Placeholder 2"/>
          <p:cNvSpPr>
            <a:spLocks noGrp="1"/>
          </p:cNvSpPr>
          <p:nvPr>
            <p:ph idx="1"/>
          </p:nvPr>
        </p:nvSpPr>
        <p:spPr/>
        <p:txBody>
          <a:bodyPr/>
          <a:lstStyle/>
          <a:p>
            <a:pPr eaLnBrk="1" hangingPunct="1"/>
            <a:r>
              <a:rPr lang="en-US" smtClean="0"/>
              <a:t>The Enterprise:</a:t>
            </a:r>
          </a:p>
          <a:p>
            <a:pPr lvl="1" eaLnBrk="1" hangingPunct="1"/>
            <a:r>
              <a:rPr lang="en-US" smtClean="0"/>
              <a:t>The farm currently includes three ewes and a flower garden</a:t>
            </a:r>
          </a:p>
          <a:p>
            <a:pPr lvl="1" eaLnBrk="1" hangingPunct="1"/>
            <a:r>
              <a:rPr lang="en-US" smtClean="0"/>
              <a:t>They have given thought to either expanding their sheep flock or selling flowers as income if Joanie quits her job to stay at home with the children</a:t>
            </a:r>
          </a:p>
          <a:p>
            <a:pPr eaLnBrk="1" hangingPunct="1"/>
            <a:r>
              <a:rPr lang="en-US" smtClean="0"/>
              <a:t>Meet Dad:</a:t>
            </a:r>
          </a:p>
          <a:p>
            <a:pPr lvl="1" eaLnBrk="1" hangingPunct="1"/>
            <a:r>
              <a:rPr lang="en-US" smtClean="0"/>
              <a:t>Joanie’s dad is a loan officer and advises </a:t>
            </a:r>
            <a:br>
              <a:rPr lang="en-US" smtClean="0"/>
            </a:br>
            <a:r>
              <a:rPr lang="en-US" smtClean="0"/>
              <a:t>Jack and Joanie on managing their finances</a:t>
            </a:r>
          </a:p>
          <a:p>
            <a:pPr eaLnBrk="1" hangingPunct="1"/>
            <a:r>
              <a:rPr lang="en-US" smtClean="0"/>
              <a:t>Financial Statements: </a:t>
            </a:r>
          </a:p>
          <a:p>
            <a:pPr lvl="1" eaLnBrk="1" hangingPunct="1"/>
            <a:r>
              <a:rPr lang="en-US" smtClean="0"/>
              <a:t>Cash flow statements</a:t>
            </a:r>
          </a:p>
          <a:p>
            <a:pPr lvl="1" eaLnBrk="1" hangingPunct="1"/>
            <a:r>
              <a:rPr lang="en-US" smtClean="0"/>
              <a:t>Balance sheets</a:t>
            </a:r>
          </a:p>
          <a:p>
            <a:pPr lvl="1" eaLnBrk="1" hangingPunct="1"/>
            <a:r>
              <a:rPr lang="en-US" smtClean="0"/>
              <a:t>Income statements</a:t>
            </a:r>
          </a:p>
          <a:p>
            <a:pPr lvl="1" eaLnBrk="1" hangingPunct="1"/>
            <a:r>
              <a:rPr lang="en-US" smtClean="0"/>
              <a:t>Statements of owner equity</a:t>
            </a:r>
          </a:p>
          <a:p>
            <a:pPr eaLnBrk="1" hangingPunct="1"/>
            <a:endParaRPr lang="en-US" smtClean="0"/>
          </a:p>
        </p:txBody>
      </p:sp>
      <p:pic>
        <p:nvPicPr>
          <p:cNvPr id="15363" name="Picture 3"/>
          <p:cNvPicPr>
            <a:picLocks noChangeAspect="1"/>
          </p:cNvPicPr>
          <p:nvPr/>
        </p:nvPicPr>
        <p:blipFill>
          <a:blip r:embed="rId3"/>
          <a:srcRect/>
          <a:stretch>
            <a:fillRect/>
          </a:stretch>
        </p:blipFill>
        <p:spPr bwMode="auto">
          <a:xfrm>
            <a:off x="6019800" y="2928938"/>
            <a:ext cx="2152650" cy="3167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t>Projected Cash Flow Statements</a:t>
            </a:r>
          </a:p>
        </p:txBody>
      </p:sp>
      <p:sp>
        <p:nvSpPr>
          <p:cNvPr id="17410" name="Content Placeholder 2"/>
          <p:cNvSpPr>
            <a:spLocks noGrp="1"/>
          </p:cNvSpPr>
          <p:nvPr>
            <p:ph idx="1"/>
          </p:nvPr>
        </p:nvSpPr>
        <p:spPr/>
        <p:txBody>
          <a:bodyPr/>
          <a:lstStyle/>
          <a:p>
            <a:pPr eaLnBrk="1" hangingPunct="1"/>
            <a:r>
              <a:rPr lang="en-US" smtClean="0"/>
              <a:t>Definition:</a:t>
            </a:r>
          </a:p>
          <a:p>
            <a:pPr lvl="1" eaLnBrk="1" hangingPunct="1"/>
            <a:r>
              <a:rPr lang="en-US" smtClean="0"/>
              <a:t>Provides information on the business’s ability to generate enough cash to meet financial obligations</a:t>
            </a:r>
          </a:p>
          <a:p>
            <a:pPr lvl="1" eaLnBrk="1" hangingPunct="1"/>
            <a:r>
              <a:rPr lang="en-US" smtClean="0"/>
              <a:t>Helps to identify the sources of and uses for cash in the business</a:t>
            </a:r>
          </a:p>
          <a:p>
            <a:pPr lvl="1" eaLnBrk="1" hangingPunct="1"/>
            <a:r>
              <a:rPr lang="en-US" smtClean="0"/>
              <a:t>Does NOT provide an estimate of the business profitability </a:t>
            </a:r>
          </a:p>
          <a:p>
            <a:pPr eaLnBrk="1" hangingPunct="1"/>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How is a Cash Flow Statement Used? </a:t>
            </a:r>
          </a:p>
        </p:txBody>
      </p:sp>
      <p:pic>
        <p:nvPicPr>
          <p:cNvPr id="19458" name="Content Placeholder 3"/>
          <p:cNvPicPr>
            <a:picLocks noGrp="1" noChangeAspect="1"/>
          </p:cNvPicPr>
          <p:nvPr>
            <p:ph idx="1"/>
          </p:nvPr>
        </p:nvPicPr>
        <p:blipFill>
          <a:blip r:embed="rId3"/>
          <a:srcRect/>
          <a:stretch>
            <a:fillRect/>
          </a:stretch>
        </p:blipFill>
        <p:spPr>
          <a:xfrm>
            <a:off x="152400" y="1295400"/>
            <a:ext cx="8469313" cy="42672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How to Create a Cash Flow Statement</a:t>
            </a:r>
          </a:p>
        </p:txBody>
      </p:sp>
      <p:graphicFrame>
        <p:nvGraphicFramePr>
          <p:cNvPr id="4" name="Content Placeholder 3"/>
          <p:cNvGraphicFramePr>
            <a:graphicFrameLocks noGrp="1"/>
          </p:cNvGraphicFramePr>
          <p:nvPr>
            <p:ph idx="1"/>
          </p:nvPr>
        </p:nvGraphicFramePr>
        <p:xfrm>
          <a:off x="152400" y="1096963"/>
          <a:ext cx="8229600" cy="3017837"/>
        </p:xfrm>
        <a:graphic>
          <a:graphicData uri="http://schemas.openxmlformats.org/drawingml/2006/table">
            <a:tbl>
              <a:tblPr firstRow="1" bandRow="1">
                <a:tableStyleId>{2D5ABB26-0587-4C30-8999-92F81FD0307C}</a:tableStyleId>
              </a:tblPr>
              <a:tblGrid>
                <a:gridCol w="4114800"/>
                <a:gridCol w="4114800"/>
              </a:tblGrid>
              <a:tr h="370840">
                <a:tc>
                  <a:txBody>
                    <a:bodyPr/>
                    <a:lstStyle/>
                    <a:p>
                      <a:r>
                        <a:rPr lang="en-US" sz="2400" b="1" dirty="0" smtClean="0"/>
                        <a:t>Record</a:t>
                      </a:r>
                      <a:r>
                        <a:rPr lang="en-US" sz="2400" b="1" baseline="0" dirty="0" smtClean="0"/>
                        <a:t> cash inflow like the:</a:t>
                      </a:r>
                    </a:p>
                    <a:p>
                      <a:pPr marL="285750" indent="-285750">
                        <a:buFont typeface="Arial" pitchFamily="34" charset="0"/>
                        <a:buChar char="•"/>
                      </a:pPr>
                      <a:r>
                        <a:rPr lang="en-US" sz="2400" baseline="0" dirty="0" smtClean="0"/>
                        <a:t>Deposits in a check book</a:t>
                      </a:r>
                    </a:p>
                    <a:p>
                      <a:pPr marL="285750" indent="-285750">
                        <a:buFont typeface="Arial" pitchFamily="34" charset="0"/>
                        <a:buChar char="•"/>
                      </a:pPr>
                      <a:r>
                        <a:rPr lang="en-US" sz="2400" baseline="0" dirty="0" smtClean="0"/>
                        <a:t>Deposits on a bank statement</a:t>
                      </a:r>
                    </a:p>
                    <a:p>
                      <a:pPr marL="285750" indent="-285750">
                        <a:buFont typeface="Arial" pitchFamily="34" charset="0"/>
                        <a:buChar char="•"/>
                      </a:pPr>
                      <a:r>
                        <a:rPr lang="en-US" sz="2400" baseline="0" dirty="0" smtClean="0"/>
                        <a:t>Payments on a credit card statement</a:t>
                      </a:r>
                      <a:endParaRPr lang="en-US" sz="2400" dirty="0"/>
                    </a:p>
                  </a:txBody>
                  <a:tcPr/>
                </a:tc>
                <a:tc>
                  <a:txBody>
                    <a:bodyPr/>
                    <a:lstStyle/>
                    <a:p>
                      <a:r>
                        <a:rPr lang="en-US" sz="2400" b="1" dirty="0" smtClean="0"/>
                        <a:t>Record cash outflows</a:t>
                      </a:r>
                      <a:r>
                        <a:rPr lang="en-US" sz="2400" b="1" baseline="0" dirty="0" smtClean="0"/>
                        <a:t> like the:</a:t>
                      </a:r>
                    </a:p>
                    <a:p>
                      <a:pPr marL="285750" indent="-285750">
                        <a:buFont typeface="Arial" pitchFamily="34" charset="0"/>
                        <a:buChar char="•"/>
                      </a:pPr>
                      <a:r>
                        <a:rPr lang="en-US" sz="2400" baseline="0" dirty="0" smtClean="0"/>
                        <a:t>Record of checks in a check book</a:t>
                      </a:r>
                    </a:p>
                    <a:p>
                      <a:pPr marL="285750" indent="-285750">
                        <a:buFont typeface="Arial" pitchFamily="34" charset="0"/>
                        <a:buChar char="•"/>
                      </a:pPr>
                      <a:r>
                        <a:rPr lang="en-US" sz="2400" baseline="0" dirty="0" smtClean="0"/>
                        <a:t>Withdraws on a bank statement</a:t>
                      </a:r>
                    </a:p>
                    <a:p>
                      <a:pPr marL="285750" indent="-285750">
                        <a:buFont typeface="Arial" pitchFamily="34" charset="0"/>
                        <a:buChar char="•"/>
                      </a:pPr>
                      <a:r>
                        <a:rPr lang="en-US" sz="2400" baseline="0" dirty="0" smtClean="0"/>
                        <a:t>Charges on a credit card statement</a:t>
                      </a:r>
                      <a:endParaRPr lang="en-US" sz="2400" dirty="0"/>
                    </a:p>
                  </a:txBody>
                  <a:tcPr/>
                </a:tc>
              </a:tr>
            </a:tbl>
          </a:graphicData>
        </a:graphic>
      </p:graphicFrame>
      <p:pic>
        <p:nvPicPr>
          <p:cNvPr id="21509" name="Picture 4"/>
          <p:cNvPicPr>
            <a:picLocks noChangeAspect="1"/>
          </p:cNvPicPr>
          <p:nvPr/>
        </p:nvPicPr>
        <p:blipFill>
          <a:blip r:embed="rId3"/>
          <a:srcRect/>
          <a:stretch>
            <a:fillRect/>
          </a:stretch>
        </p:blipFill>
        <p:spPr bwMode="auto">
          <a:xfrm>
            <a:off x="1371600" y="3505200"/>
            <a:ext cx="4572000" cy="298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Step 1: List Cash Inflows and Outflows</a:t>
            </a:r>
          </a:p>
        </p:txBody>
      </p:sp>
      <p:pic>
        <p:nvPicPr>
          <p:cNvPr id="23554" name="Picture 3"/>
          <p:cNvPicPr>
            <a:picLocks noChangeAspect="1"/>
          </p:cNvPicPr>
          <p:nvPr/>
        </p:nvPicPr>
        <p:blipFill>
          <a:blip r:embed="rId3"/>
          <a:srcRect/>
          <a:stretch>
            <a:fillRect/>
          </a:stretch>
        </p:blipFill>
        <p:spPr bwMode="auto">
          <a:xfrm>
            <a:off x="2286000" y="838200"/>
            <a:ext cx="3924300" cy="528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Step 2: Separate Personal and Business Cash Inflows and Cash Outflows</a:t>
            </a:r>
            <a:endParaRPr lang="en-US" dirty="0"/>
          </a:p>
        </p:txBody>
      </p:sp>
      <p:pic>
        <p:nvPicPr>
          <p:cNvPr id="25602" name="Content Placeholder 3"/>
          <p:cNvPicPr>
            <a:picLocks noGrp="1" noChangeAspect="1"/>
          </p:cNvPicPr>
          <p:nvPr>
            <p:ph idx="1"/>
          </p:nvPr>
        </p:nvPicPr>
        <p:blipFill>
          <a:blip r:embed="rId3"/>
          <a:srcRect/>
          <a:stretch>
            <a:fillRect/>
          </a:stretch>
        </p:blipFill>
        <p:spPr>
          <a:xfrm>
            <a:off x="2362200" y="1123950"/>
            <a:ext cx="3886200" cy="5121275"/>
          </a:xfr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Office Theme">
  <a:themeElements>
    <a:clrScheme name="UoW - Basic Financial Statements">
      <a:dk1>
        <a:sysClr val="windowText" lastClr="000000"/>
      </a:dk1>
      <a:lt1>
        <a:sysClr val="window" lastClr="FFFFFF"/>
      </a:lt1>
      <a:dk2>
        <a:srgbClr val="1F3461"/>
      </a:dk2>
      <a:lt2>
        <a:srgbClr val="EEECE1"/>
      </a:lt2>
      <a:accent1>
        <a:srgbClr val="265272"/>
      </a:accent1>
      <a:accent2>
        <a:srgbClr val="7F3837"/>
      </a:accent2>
      <a:accent3>
        <a:srgbClr val="609725"/>
      </a:accent3>
      <a:accent4>
        <a:srgbClr val="8064A2"/>
      </a:accent4>
      <a:accent5>
        <a:srgbClr val="1E7B66"/>
      </a:accent5>
      <a:accent6>
        <a:srgbClr val="BE7C19"/>
      </a:accent6>
      <a:hlink>
        <a:srgbClr val="0000FF"/>
      </a:hlink>
      <a:folHlink>
        <a:srgbClr val="800080"/>
      </a:folHlink>
    </a:clrScheme>
    <a:fontScheme name="Garamond - Arial">
      <a:majorFont>
        <a:latin typeface="Garamond"/>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2552</Words>
  <Application>Microsoft Office PowerPoint</Application>
  <PresentationFormat>On-screen Show (4:3)</PresentationFormat>
  <Paragraphs>274</Paragraphs>
  <Slides>19</Slides>
  <Notes>19</Notes>
  <HiddenSlides>0</HiddenSlides>
  <MMClips>0</MMClips>
  <ScaleCrop>false</ScaleCrop>
  <HeadingPairs>
    <vt:vector size="6" baseType="variant">
      <vt:variant>
        <vt:lpstr>Fonts Used</vt:lpstr>
      </vt:variant>
      <vt:variant>
        <vt:i4>4</vt:i4>
      </vt:variant>
      <vt:variant>
        <vt:lpstr>Design Template</vt:lpstr>
      </vt:variant>
      <vt:variant>
        <vt:i4>3</vt:i4>
      </vt:variant>
      <vt:variant>
        <vt:lpstr>Slide Titles</vt:lpstr>
      </vt:variant>
      <vt:variant>
        <vt:i4>19</vt:i4>
      </vt:variant>
    </vt:vector>
  </HeadingPairs>
  <TitlesOfParts>
    <vt:vector size="26" baseType="lpstr">
      <vt:lpstr>Arial</vt:lpstr>
      <vt:lpstr>Garamond</vt:lpstr>
      <vt:lpstr>Calibri</vt:lpstr>
      <vt:lpstr>Wingdings</vt:lpstr>
      <vt:lpstr>1_Office Theme</vt:lpstr>
      <vt:lpstr>1_Office Theme</vt:lpstr>
      <vt:lpstr>1_Office Theme</vt:lpstr>
      <vt:lpstr>Getting on Track:  Better Management through  Basic Financial Statements</vt:lpstr>
      <vt:lpstr>Session One</vt:lpstr>
      <vt:lpstr>Meet Jack and Joanie</vt:lpstr>
      <vt:lpstr>Meet Jack and Joanie (cont.)</vt:lpstr>
      <vt:lpstr>Projected Cash Flow Statements</vt:lpstr>
      <vt:lpstr>How is a Cash Flow Statement Used? </vt:lpstr>
      <vt:lpstr>How to Create a Cash Flow Statement</vt:lpstr>
      <vt:lpstr>Step 1: List Cash Inflows and Outflows</vt:lpstr>
      <vt:lpstr>Step 2: Separate Personal and Business Cash Inflows and Cash Outflows</vt:lpstr>
      <vt:lpstr>Step 3: Estimate Projected Cash Inflows</vt:lpstr>
      <vt:lpstr>Step 4: Estimate Projected Cash Outflows</vt:lpstr>
      <vt:lpstr>Step 5: Calculate Net Cash Flow</vt:lpstr>
      <vt:lpstr>Types of Cash Flow Statements</vt:lpstr>
      <vt:lpstr>Challenges and Benefits</vt:lpstr>
      <vt:lpstr>Challenges and Benefits (cont.)</vt:lpstr>
      <vt:lpstr>Quiz Time! </vt:lpstr>
      <vt:lpstr>Quiz Time! </vt:lpstr>
      <vt:lpstr>Quiz Time! </vt:lpstr>
      <vt:lpstr>Homework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on Track: Better Management through Basic Financial Statements</dc:title>
  <dc:creator>Owner</dc:creator>
  <cp:lastModifiedBy>Prabhakara Mamuduri</cp:lastModifiedBy>
  <cp:revision>26</cp:revision>
  <dcterms:created xsi:type="dcterms:W3CDTF">2011-09-01T14:11:47Z</dcterms:created>
  <dcterms:modified xsi:type="dcterms:W3CDTF">2011-09-28T08:50:39Z</dcterms:modified>
</cp:coreProperties>
</file>