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425" autoAdjust="0"/>
  </p:normalViewPr>
  <p:slideViewPr>
    <p:cSldViewPr>
      <p:cViewPr varScale="1">
        <p:scale>
          <a:sx n="73" d="100"/>
          <a:sy n="73" d="100"/>
        </p:scale>
        <p:origin x="-1296" y="-90"/>
      </p:cViewPr>
      <p:guideLst>
        <p:guide orient="horz" pos="2160"/>
        <p:guide pos="2880"/>
      </p:guideLst>
    </p:cSldViewPr>
  </p:slideViewPr>
  <p:notesTextViewPr>
    <p:cViewPr>
      <p:scale>
        <a:sx n="1" d="1"/>
        <a:sy n="1" d="1"/>
      </p:scale>
      <p:origin x="0" y="0"/>
    </p:cViewPr>
  </p:notesTextViewPr>
  <p:notesViewPr>
    <p:cSldViewPr>
      <p:cViewPr>
        <p:scale>
          <a:sx n="73" d="100"/>
          <a:sy n="73" d="100"/>
        </p:scale>
        <p:origin x="-318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3A921AF-0173-45A3-A39A-D171602F46EB}" type="datetimeFigureOut">
              <a:rPr lang="en-US"/>
              <a:pPr>
                <a:defRPr/>
              </a:pPr>
              <a:t>9/28/2011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1A34BCC-35ED-417C-89EF-522BB0641A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3F020-8826-4AA4-AF23-183BFFE94CB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Next, subtract gross operating expenses from gross operating revenues to calculate Net Cash Operating Income.</a:t>
            </a:r>
          </a:p>
          <a:p>
            <a:pPr>
              <a:spcBef>
                <a:spcPct val="0"/>
              </a:spcBef>
            </a:pPr>
            <a:r>
              <a:rPr lang="en-US" smtClean="0"/>
              <a:t> </a:t>
            </a:r>
          </a:p>
          <a:p>
            <a:pPr>
              <a:spcBef>
                <a:spcPct val="0"/>
              </a:spcBef>
            </a:pPr>
            <a:r>
              <a:rPr lang="en-US" smtClean="0"/>
              <a:t>Additional teaching moment: Allow class time to calculate the net cash operating income. </a:t>
            </a:r>
          </a:p>
          <a:p>
            <a:pPr>
              <a:spcBef>
                <a:spcPct val="0"/>
              </a:spcBef>
            </a:pPr>
            <a:r>
              <a:rPr lang="en-US" smtClean="0"/>
              <a:t> </a:t>
            </a:r>
          </a:p>
          <a:p>
            <a:pPr>
              <a:spcBef>
                <a:spcPct val="0"/>
              </a:spcBef>
            </a:pPr>
            <a:r>
              <a:rPr lang="en-US" smtClean="0"/>
              <a:t>In the remaining steps you will adjust this value to account for non-cash transactions, inventory changes, and changes in capital assets.</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7F359A-FC51-4E4A-9DA1-BF33547F4105}"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050" dirty="0" smtClean="0"/>
              <a:t>The first adjustment is for personal consumption of business items.</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An example is when you use or consume a farm product that could have been sold.</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The reason that you make this adjustment is because the value of household-consumed products represents production by the business and should be included to more accurately represent actual income.</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In order to make this adjustment accurately you need to keep records of any farm products that your family consumes.</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Examples of business items consumed or used for personal use: </a:t>
            </a:r>
          </a:p>
          <a:p>
            <a:pPr marL="171450" indent="-171450" fontAlgn="auto">
              <a:spcBef>
                <a:spcPts val="0"/>
              </a:spcBef>
              <a:spcAft>
                <a:spcPts val="0"/>
              </a:spcAft>
              <a:buFont typeface="Arial" pitchFamily="34" charset="0"/>
              <a:buChar char="•"/>
              <a:defRPr/>
            </a:pPr>
            <a:r>
              <a:rPr lang="en-US" sz="1050" dirty="0" smtClean="0"/>
              <a:t>Meat, eggs, milk</a:t>
            </a:r>
          </a:p>
          <a:p>
            <a:pPr marL="171450" indent="-171450" fontAlgn="auto">
              <a:spcBef>
                <a:spcPts val="0"/>
              </a:spcBef>
              <a:spcAft>
                <a:spcPts val="0"/>
              </a:spcAft>
              <a:buFont typeface="Arial" pitchFamily="34" charset="0"/>
              <a:buChar char="•"/>
              <a:defRPr/>
            </a:pPr>
            <a:r>
              <a:rPr lang="en-US" sz="1050" dirty="0" smtClean="0"/>
              <a:t>Business inputs (fuel, seed, fertilizer, etc.)</a:t>
            </a:r>
          </a:p>
          <a:p>
            <a:pPr marL="171450" indent="-171450" fontAlgn="auto">
              <a:spcBef>
                <a:spcPts val="0"/>
              </a:spcBef>
              <a:spcAft>
                <a:spcPts val="0"/>
              </a:spcAft>
              <a:buFont typeface="Arial" pitchFamily="34" charset="0"/>
              <a:buChar char="•"/>
              <a:defRPr/>
            </a:pPr>
            <a:r>
              <a:rPr lang="en-US" sz="1050" dirty="0" smtClean="0"/>
              <a:t>Business expenses (utilities, insurance, leases, etc.)</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point: Non-cash transactions are adjustments made to net cash income to account for personal consumption, inventory changes, and changes in capital asset values. These adjustments more accurately reflect the actual production and associated expense commitments during the accounting period.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moment: Read aloud the following explanation of Jack and Joanie’s personal consumption. Have the participants enter the amounts you read into the Non-cash Income and Expenses area of the income statement. </a:t>
            </a:r>
          </a:p>
          <a:p>
            <a:pPr fontAlgn="auto">
              <a:spcBef>
                <a:spcPts val="0"/>
              </a:spcBef>
              <a:spcAft>
                <a:spcPts val="0"/>
              </a:spcAft>
              <a:defRPr/>
            </a:pPr>
            <a:endParaRPr lang="en-US" sz="1050" dirty="0" smtClean="0"/>
          </a:p>
          <a:p>
            <a:pPr fontAlgn="auto">
              <a:spcBef>
                <a:spcPts val="0"/>
              </a:spcBef>
              <a:spcAft>
                <a:spcPts val="0"/>
              </a:spcAft>
              <a:defRPr/>
            </a:pPr>
            <a:r>
              <a:rPr lang="en-US" sz="1050" i="1" dirty="0" smtClean="0"/>
              <a:t>Jack makes an adjustment of $18 for flowers Joanie gave to her friends as gifts and $325 dollars for two lambs the family consumed over the year.</a:t>
            </a:r>
          </a:p>
          <a:p>
            <a:pPr fontAlgn="auto">
              <a:spcBef>
                <a:spcPts val="0"/>
              </a:spcBef>
              <a:spcAft>
                <a:spcPts val="0"/>
              </a:spcAft>
              <a:defRPr/>
            </a:pPr>
            <a:endParaRPr lang="en-US" dirty="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9F397A-7179-445D-970B-29BF81F8AA5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050" dirty="0" smtClean="0"/>
              <a:t>Another adjustment is to add or subtract for changes in inventories, including changes in receivables and payables. Some inventory examples include:</a:t>
            </a:r>
          </a:p>
          <a:p>
            <a:pPr marL="171450" indent="-171450" fontAlgn="auto">
              <a:spcBef>
                <a:spcPts val="0"/>
              </a:spcBef>
              <a:spcAft>
                <a:spcPts val="0"/>
              </a:spcAft>
              <a:buFont typeface="Arial" pitchFamily="34" charset="0"/>
              <a:buChar char="•"/>
              <a:defRPr/>
            </a:pPr>
            <a:r>
              <a:rPr lang="en-US" sz="1050" dirty="0" smtClean="0"/>
              <a:t>Feed and grain</a:t>
            </a:r>
          </a:p>
          <a:p>
            <a:pPr marL="171450" indent="-171450" fontAlgn="auto">
              <a:spcBef>
                <a:spcPts val="0"/>
              </a:spcBef>
              <a:spcAft>
                <a:spcPts val="0"/>
              </a:spcAft>
              <a:buFont typeface="Arial" pitchFamily="34" charset="0"/>
              <a:buChar char="•"/>
              <a:defRPr/>
            </a:pPr>
            <a:r>
              <a:rPr lang="en-US" sz="1050" dirty="0" smtClean="0"/>
              <a:t>Market livestock</a:t>
            </a:r>
          </a:p>
          <a:p>
            <a:pPr marL="171450" indent="-171450" fontAlgn="auto">
              <a:spcBef>
                <a:spcPts val="0"/>
              </a:spcBef>
              <a:spcAft>
                <a:spcPts val="0"/>
              </a:spcAft>
              <a:buFont typeface="Arial" pitchFamily="34" charset="0"/>
              <a:buChar char="•"/>
              <a:defRPr/>
            </a:pPr>
            <a:r>
              <a:rPr lang="en-US" sz="1050" dirty="0" smtClean="0"/>
              <a:t>Accounts receivable</a:t>
            </a:r>
          </a:p>
          <a:p>
            <a:pPr marL="171450" indent="-171450" fontAlgn="auto">
              <a:spcBef>
                <a:spcPts val="0"/>
              </a:spcBef>
              <a:spcAft>
                <a:spcPts val="0"/>
              </a:spcAft>
              <a:buFont typeface="Arial" pitchFamily="34" charset="0"/>
              <a:buChar char="•"/>
              <a:defRPr/>
            </a:pPr>
            <a:r>
              <a:rPr lang="en-US" sz="1050" dirty="0" smtClean="0"/>
              <a:t>Farm supplies</a:t>
            </a:r>
          </a:p>
          <a:p>
            <a:pPr marL="171450" indent="-171450" fontAlgn="auto">
              <a:spcBef>
                <a:spcPts val="0"/>
              </a:spcBef>
              <a:spcAft>
                <a:spcPts val="0"/>
              </a:spcAft>
              <a:buFont typeface="Arial" pitchFamily="34" charset="0"/>
              <a:buChar char="•"/>
              <a:defRPr/>
            </a:pPr>
            <a:r>
              <a:rPr lang="en-US" sz="1050" dirty="0" smtClean="0"/>
              <a:t>Prepaid expenses (feed, fuel, fertilizers, chemicals, etc.)</a:t>
            </a:r>
          </a:p>
          <a:p>
            <a:pPr marL="171450" indent="-171450" fontAlgn="auto">
              <a:spcBef>
                <a:spcPts val="0"/>
              </a:spcBef>
              <a:spcAft>
                <a:spcPts val="0"/>
              </a:spcAft>
              <a:buFont typeface="Arial" pitchFamily="34" charset="0"/>
              <a:buChar char="•"/>
              <a:defRPr/>
            </a:pPr>
            <a:r>
              <a:rPr lang="en-US" sz="1050" dirty="0" smtClean="0"/>
              <a:t>Accounts payable (production items charged, accrued rent, interest, taxes, etc.)</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Make a positive adjustment for inventories and receivables that are higher at the end of the accounting period than they were at the beginning. Make a negative adjustment for inventories and receivables that are lower at the end of the accounting period than they were at the beginning.</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Payables are handled differently. Beginning balances should be subtracted from ending values. These items could include bills or other obligations that have not yet been fully paid.</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Sources of data for this information include balance sheet, inventory records, accounts payable and receivable, and sales and delivery agreements.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moment: Read aloud the following explanation of Jack and Joanie’s inventory changes. Have the participants enter the amounts you read into the Inventory Changes section of the income statement. </a:t>
            </a:r>
          </a:p>
          <a:p>
            <a:pPr fontAlgn="auto">
              <a:spcBef>
                <a:spcPts val="0"/>
              </a:spcBef>
              <a:spcAft>
                <a:spcPts val="0"/>
              </a:spcAft>
              <a:defRPr/>
            </a:pPr>
            <a:endParaRPr lang="en-US" sz="1050" dirty="0" smtClean="0"/>
          </a:p>
          <a:p>
            <a:pPr fontAlgn="auto">
              <a:spcBef>
                <a:spcPts val="0"/>
              </a:spcBef>
              <a:spcAft>
                <a:spcPts val="0"/>
              </a:spcAft>
              <a:defRPr/>
            </a:pPr>
            <a:r>
              <a:rPr lang="en-US" sz="1050" i="1" dirty="0" smtClean="0"/>
              <a:t>Jack notes that he has 60 units of feed and grain at the end of the period. He had none at the beginning. This requires a $60 adjustment. He also records $130 in accounts payable that is owed at the end of the period. At the beginning of the period he and Joanie had no outstanding bills to pay.</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1D8C08-4376-46C6-AB8E-F4235FA3F872}"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050" dirty="0" smtClean="0"/>
              <a:t>The last adjustment is for changes in capital assets. A capital asset is an item that benefits the farm business on an ongoing basis and has a useful life greater than one year. These adjustments include both cash transactions, such as the purchase and sale of capital assets, and depreciation, which is a non-cash transaction.</a:t>
            </a:r>
          </a:p>
          <a:p>
            <a:pPr fontAlgn="auto">
              <a:spcBef>
                <a:spcPts val="0"/>
              </a:spcBef>
              <a:spcAft>
                <a:spcPts val="0"/>
              </a:spcAft>
              <a:defRPr/>
            </a:pPr>
            <a:r>
              <a:rPr lang="en-US" sz="1050" dirty="0" smtClean="0"/>
              <a:t> </a:t>
            </a:r>
          </a:p>
          <a:p>
            <a:pPr fontAlgn="auto">
              <a:spcBef>
                <a:spcPts val="0"/>
              </a:spcBef>
              <a:spcAft>
                <a:spcPts val="0"/>
              </a:spcAft>
              <a:defRPr/>
            </a:pPr>
            <a:r>
              <a:rPr lang="en-US" sz="1050" dirty="0" smtClean="0"/>
              <a:t>Recall that depreciation refers to an asset's decrease in value as a result of its age, use, and obsolescence. This depreciation becomes a production expense. We discussed straight line depreciation in the Balance Sheet lesson, which allocates the cost of the asset evenly across all of the years of the asset’s useful life. Other methods for calculating depreciation may better match costs with the specific pattern as an asset wears out over time.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point: Capital Assets provide a flow of service that is consumed in production over a period of more than one year. They include buildings, fencing, machinery, equipment, breeding stock, orchards, etc. These represent an asset that is not easily sold in the regular course of a business’s operations for cash and are generally owned for their role in contributing to the business’s ability to generate profit. </a:t>
            </a:r>
          </a:p>
          <a:p>
            <a:pPr fontAlgn="auto">
              <a:spcBef>
                <a:spcPts val="0"/>
              </a:spcBef>
              <a:spcAft>
                <a:spcPts val="0"/>
              </a:spcAft>
              <a:defRPr/>
            </a:pPr>
            <a:endParaRPr lang="en-US" sz="1050" dirty="0" smtClean="0"/>
          </a:p>
          <a:p>
            <a:pPr fontAlgn="auto">
              <a:spcBef>
                <a:spcPts val="0"/>
              </a:spcBef>
              <a:spcAft>
                <a:spcPts val="0"/>
              </a:spcAft>
              <a:defRPr/>
            </a:pPr>
            <a:r>
              <a:rPr lang="en-US" sz="1050" dirty="0" smtClean="0"/>
              <a:t>Additional teaching moment: Read aloud the following explanation of Jack and Joanie’s capital assets changes. Have the participants enter the amounts you read into the Capital Assets section of the income statement. </a:t>
            </a:r>
          </a:p>
          <a:p>
            <a:pPr fontAlgn="auto">
              <a:spcBef>
                <a:spcPts val="0"/>
              </a:spcBef>
              <a:spcAft>
                <a:spcPts val="0"/>
              </a:spcAft>
              <a:defRPr/>
            </a:pPr>
            <a:endParaRPr lang="en-US" sz="1050" dirty="0" smtClean="0"/>
          </a:p>
          <a:p>
            <a:pPr fontAlgn="auto">
              <a:spcBef>
                <a:spcPts val="0"/>
              </a:spcBef>
              <a:spcAft>
                <a:spcPts val="0"/>
              </a:spcAft>
              <a:defRPr/>
            </a:pPr>
            <a:r>
              <a:rPr lang="en-US" sz="1050" i="1" dirty="0" smtClean="0"/>
              <a:t>Jack records differences in the value of his breeding livestock inventory, machinery and equipment, and buildings on the property. He records the value of the breeding livestock as $545 at the beginning of the period and $436 at the end. Jack values his machinery and equipment at $8,500 at the beginning of the period and adjusts the value to $7,285 at the end of the period to account for depreciation. Likewise, he reduces the value of the buildings from $1,395 at the beginning of the period to $998.</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B137C-1CAF-43DE-886B-93555F84D087}"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last step of creating an income statement is to calculate Net Farm Income.</a:t>
            </a:r>
          </a:p>
          <a:p>
            <a:pPr>
              <a:spcBef>
                <a:spcPct val="0"/>
              </a:spcBef>
            </a:pPr>
            <a:r>
              <a:rPr lang="en-US" smtClean="0"/>
              <a:t> </a:t>
            </a:r>
          </a:p>
          <a:p>
            <a:pPr>
              <a:spcBef>
                <a:spcPct val="0"/>
              </a:spcBef>
            </a:pPr>
            <a:r>
              <a:rPr lang="en-US" smtClean="0"/>
              <a:t>Use the formula shown on the slide.</a:t>
            </a:r>
          </a:p>
          <a:p>
            <a:pPr>
              <a:spcBef>
                <a:spcPct val="0"/>
              </a:spcBef>
            </a:pPr>
            <a:endParaRPr lang="en-US" smtClean="0"/>
          </a:p>
          <a:p>
            <a:pPr>
              <a:spcBef>
                <a:spcPct val="0"/>
              </a:spcBef>
            </a:pPr>
            <a:r>
              <a:rPr lang="en-US" smtClean="0"/>
              <a:t>Additional teaching moment: Allow the class time to calculate the Net Farm Income.</a:t>
            </a:r>
          </a:p>
          <a:p>
            <a:pPr>
              <a:spcBef>
                <a:spcPct val="0"/>
              </a:spcBef>
            </a:pPr>
            <a:endParaRPr lang="en-US" smtClean="0"/>
          </a:p>
          <a:p>
            <a:pPr>
              <a:spcBef>
                <a:spcPct val="0"/>
              </a:spcBef>
            </a:pPr>
            <a:r>
              <a:rPr lang="en-US" smtClean="0"/>
              <a:t>Print off the Income Statement Sample on the CD and compare it to the ones created by the class. </a:t>
            </a:r>
          </a:p>
          <a:p>
            <a:pPr>
              <a:spcBef>
                <a:spcPct val="0"/>
              </a:spcBef>
            </a:pPr>
            <a:endParaRPr lang="en-US" smtClean="0"/>
          </a:p>
          <a:p>
            <a:pPr>
              <a:spcBef>
                <a:spcPct val="0"/>
              </a:spcBef>
            </a:pPr>
            <a:r>
              <a:rPr lang="en-US" smtClean="0"/>
              <a:t>Ask: Did Jack and Joanie make a profit during the reporting period? (Yes. A positive net farm income indicates that the business made a profit.) </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A240C9-4329-4683-B0F6-D88750DCB02E}"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p>
          <a:p>
            <a:pPr>
              <a:spcBef>
                <a:spcPct val="0"/>
              </a:spcBef>
            </a:pPr>
            <a:endParaRPr lang="en-US" smtClean="0"/>
          </a:p>
          <a:p>
            <a:pPr>
              <a:spcBef>
                <a:spcPct val="0"/>
              </a:spcBef>
            </a:pPr>
            <a:r>
              <a:rPr lang="en-US" smtClean="0"/>
              <a:t>1</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744660-3C06-4A53-AA9A-E8934301F34D}"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p>
          <a:p>
            <a:pPr>
              <a:spcBef>
                <a:spcPct val="0"/>
              </a:spcBef>
            </a:pPr>
            <a:endParaRPr lang="en-US" smtClean="0"/>
          </a:p>
          <a:p>
            <a:pPr>
              <a:spcBef>
                <a:spcPct val="0"/>
              </a:spcBef>
            </a:pPr>
            <a:r>
              <a:rPr lang="en-US" smtClean="0"/>
              <a:t>The bullets are listed in this step order: 5, 7, 1, 3, 6, 4, 2</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90C0A-1E1E-427A-B92C-7FDCFA713036}"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few slides contain quiz questions for the class. Allow for responses. </a:t>
            </a:r>
          </a:p>
          <a:p>
            <a:pPr>
              <a:spcBef>
                <a:spcPct val="0"/>
              </a:spcBef>
            </a:pPr>
            <a:endParaRPr lang="en-US" smtClean="0"/>
          </a:p>
          <a:p>
            <a:pPr>
              <a:spcBef>
                <a:spcPct val="0"/>
              </a:spcBef>
            </a:pPr>
            <a:r>
              <a:rPr lang="en-US" smtClean="0"/>
              <a:t>Answer: </a:t>
            </a:r>
          </a:p>
          <a:p>
            <a:pPr>
              <a:spcBef>
                <a:spcPct val="0"/>
              </a:spcBef>
            </a:pPr>
            <a:endParaRPr lang="en-US" smtClean="0"/>
          </a:p>
          <a:p>
            <a:pPr>
              <a:spcBef>
                <a:spcPct val="0"/>
              </a:spcBef>
            </a:pPr>
            <a:r>
              <a:rPr lang="en-US" smtClean="0"/>
              <a:t>2. Farm managers should create an accrual-basis income statement to accurately calculate and compare the profitability of their business from year to year.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5C0AC0-A8E1-4F65-86A9-C070CDE17EC2}"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Creating and maintaining an income statement presents both challenges and benefits to a business. Review the challenges listed on the slide. </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F14FB-49BF-4A3E-96EC-EA9FC4A1B134}"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Creating and maintaining an income statement presents both challenges and benefits to a business. Review the benefits listed on the slide.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4B9E83-D866-441B-89AC-91A9667F851D}"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Provide a welcoming to Session Three. </a:t>
            </a:r>
          </a:p>
          <a:p>
            <a:pPr fontAlgn="auto">
              <a:spcBef>
                <a:spcPts val="0"/>
              </a:spcBef>
              <a:spcAft>
                <a:spcPts val="0"/>
              </a:spcAft>
              <a:defRPr/>
            </a:pPr>
            <a:endParaRPr lang="en-US" dirty="0" smtClean="0"/>
          </a:p>
          <a:p>
            <a:pPr fontAlgn="auto">
              <a:spcBef>
                <a:spcPts val="0"/>
              </a:spcBef>
              <a:spcAft>
                <a:spcPts val="0"/>
              </a:spcAft>
              <a:defRPr/>
            </a:pPr>
            <a:r>
              <a:rPr lang="en-US" dirty="0" smtClean="0"/>
              <a:t>Again, the objectives of the course are: </a:t>
            </a:r>
          </a:p>
          <a:p>
            <a:pPr marL="171450" indent="-171450" fontAlgn="auto">
              <a:spcBef>
                <a:spcPts val="0"/>
              </a:spcBef>
              <a:spcAft>
                <a:spcPts val="0"/>
              </a:spcAft>
              <a:buFont typeface="Arial" pitchFamily="34" charset="0"/>
              <a:buChar char="•"/>
              <a:defRPr/>
            </a:pPr>
            <a:r>
              <a:rPr lang="en-US" dirty="0" smtClean="0"/>
              <a:t>Describe the purpose and characteristics of a “cash flow statement”</a:t>
            </a:r>
          </a:p>
          <a:p>
            <a:pPr marL="171450" indent="-171450" fontAlgn="auto">
              <a:spcBef>
                <a:spcPts val="0"/>
              </a:spcBef>
              <a:spcAft>
                <a:spcPts val="0"/>
              </a:spcAft>
              <a:buFont typeface="Arial" pitchFamily="34" charset="0"/>
              <a:buChar char="•"/>
              <a:defRPr/>
            </a:pPr>
            <a:r>
              <a:rPr lang="en-US" dirty="0" smtClean="0"/>
              <a:t>Describe the purpose and characteristics of a “balance sheet”</a:t>
            </a:r>
          </a:p>
          <a:p>
            <a:pPr marL="171450" indent="-171450" fontAlgn="auto">
              <a:spcBef>
                <a:spcPts val="0"/>
              </a:spcBef>
              <a:spcAft>
                <a:spcPts val="0"/>
              </a:spcAft>
              <a:buFont typeface="Arial" pitchFamily="34" charset="0"/>
              <a:buChar char="•"/>
              <a:defRPr/>
            </a:pPr>
            <a:r>
              <a:rPr lang="en-US" dirty="0" smtClean="0"/>
              <a:t>Describe the purpose and characteristics of an “income statement”</a:t>
            </a:r>
          </a:p>
          <a:p>
            <a:pPr marL="171450" indent="-171450" fontAlgn="auto">
              <a:spcBef>
                <a:spcPts val="0"/>
              </a:spcBef>
              <a:spcAft>
                <a:spcPts val="0"/>
              </a:spcAft>
              <a:buFont typeface="Arial" pitchFamily="34" charset="0"/>
              <a:buChar char="•"/>
              <a:defRPr/>
            </a:pPr>
            <a:r>
              <a:rPr lang="en-US" dirty="0" smtClean="0"/>
              <a:t>Describe the purpose and characteristics of a “statement of owner equity”</a:t>
            </a:r>
          </a:p>
          <a:p>
            <a:pPr marL="171450" indent="-171450" fontAlgn="auto">
              <a:spcBef>
                <a:spcPts val="0"/>
              </a:spcBef>
              <a:spcAft>
                <a:spcPts val="0"/>
              </a:spcAft>
              <a:buFont typeface="Arial" pitchFamily="34" charset="0"/>
              <a:buChar char="•"/>
              <a:defRPr/>
            </a:pPr>
            <a:r>
              <a:rPr lang="en-US" dirty="0" smtClean="0"/>
              <a:t>Understand the challenges and benefits of the four financial statements</a:t>
            </a:r>
          </a:p>
          <a:p>
            <a:pPr marL="171450" indent="-171450" fontAlgn="auto">
              <a:spcBef>
                <a:spcPts val="0"/>
              </a:spcBef>
              <a:spcAft>
                <a:spcPts val="0"/>
              </a:spcAft>
              <a:buFont typeface="Arial" pitchFamily="34" charset="0"/>
              <a:buChar char="•"/>
              <a:defRPr/>
            </a:pPr>
            <a:r>
              <a:rPr lang="en-US" dirty="0" smtClean="0"/>
              <a:t>Learn how to create financial statements for your own business</a:t>
            </a:r>
          </a:p>
          <a:p>
            <a:pPr fontAlgn="auto">
              <a:spcBef>
                <a:spcPts val="0"/>
              </a:spcBef>
              <a:spcAft>
                <a:spcPts val="0"/>
              </a:spcAft>
              <a:defRPr/>
            </a:pPr>
            <a:endParaRPr lang="en-US" dirty="0" smtClean="0"/>
          </a:p>
          <a:p>
            <a:pPr fontAlgn="auto">
              <a:spcBef>
                <a:spcPts val="0"/>
              </a:spcBef>
              <a:spcAft>
                <a:spcPts val="0"/>
              </a:spcAft>
              <a:defRPr/>
            </a:pPr>
            <a:r>
              <a:rPr lang="en-US" dirty="0" smtClean="0"/>
              <a:t>So far, we have discussed: </a:t>
            </a:r>
          </a:p>
          <a:p>
            <a:pPr marL="171450" indent="-171450" fontAlgn="auto">
              <a:spcBef>
                <a:spcPts val="0"/>
              </a:spcBef>
              <a:spcAft>
                <a:spcPts val="0"/>
              </a:spcAft>
              <a:buFont typeface="Arial" pitchFamily="34" charset="0"/>
              <a:buChar char="•"/>
              <a:defRPr/>
            </a:pPr>
            <a:r>
              <a:rPr lang="en-US" dirty="0" smtClean="0"/>
              <a:t>Cash flow statements</a:t>
            </a:r>
          </a:p>
          <a:p>
            <a:pPr marL="171450" indent="-171450" fontAlgn="auto">
              <a:spcBef>
                <a:spcPts val="0"/>
              </a:spcBef>
              <a:spcAft>
                <a:spcPts val="0"/>
              </a:spcAft>
              <a:buFont typeface="Arial" pitchFamily="34" charset="0"/>
              <a:buChar char="•"/>
              <a:defRPr/>
            </a:pPr>
            <a:r>
              <a:rPr lang="en-US" dirty="0" smtClean="0"/>
              <a:t>Balance sheets</a:t>
            </a:r>
          </a:p>
          <a:p>
            <a:pPr fontAlgn="auto">
              <a:spcBef>
                <a:spcPts val="0"/>
              </a:spcBef>
              <a:spcAft>
                <a:spcPts val="0"/>
              </a:spcAft>
              <a:defRPr/>
            </a:pPr>
            <a:endParaRPr lang="en-US" dirty="0" smtClean="0"/>
          </a:p>
          <a:p>
            <a:pPr fontAlgn="auto">
              <a:spcBef>
                <a:spcPts val="0"/>
              </a:spcBef>
              <a:spcAft>
                <a:spcPts val="0"/>
              </a:spcAft>
              <a:defRPr/>
            </a:pPr>
            <a:r>
              <a:rPr lang="en-US" dirty="0" smtClean="0"/>
              <a:t>This session will last 60 minutes and will cover:</a:t>
            </a:r>
          </a:p>
          <a:p>
            <a:pPr marL="171450" indent="-171450" fontAlgn="auto">
              <a:spcBef>
                <a:spcPts val="0"/>
              </a:spcBef>
              <a:spcAft>
                <a:spcPts val="0"/>
              </a:spcAft>
              <a:buFont typeface="Arial" pitchFamily="34" charset="0"/>
              <a:buChar char="•"/>
              <a:defRPr/>
            </a:pPr>
            <a:r>
              <a:rPr lang="en-US" dirty="0" smtClean="0"/>
              <a:t>Income statements</a:t>
            </a:r>
          </a:p>
          <a:p>
            <a:pPr marL="171450" indent="-171450" fontAlgn="auto">
              <a:spcBef>
                <a:spcPts val="0"/>
              </a:spcBef>
              <a:spcAft>
                <a:spcPts val="0"/>
              </a:spcAft>
              <a:buFont typeface="Arial" pitchFamily="34" charset="0"/>
              <a:buChar char="•"/>
              <a:defRPr/>
            </a:pPr>
            <a:r>
              <a:rPr lang="en-US" dirty="0" smtClean="0"/>
              <a:t>Operating revenue</a:t>
            </a:r>
          </a:p>
          <a:p>
            <a:pPr marL="171450" indent="-171450" fontAlgn="auto">
              <a:spcBef>
                <a:spcPts val="0"/>
              </a:spcBef>
              <a:spcAft>
                <a:spcPts val="0"/>
              </a:spcAft>
              <a:buFont typeface="Arial" pitchFamily="34" charset="0"/>
              <a:buChar char="•"/>
              <a:defRPr/>
            </a:pPr>
            <a:r>
              <a:rPr lang="en-US" dirty="0" smtClean="0"/>
              <a:t>Operating expenses</a:t>
            </a:r>
          </a:p>
          <a:p>
            <a:pPr marL="171450" indent="-171450" fontAlgn="auto">
              <a:spcBef>
                <a:spcPts val="0"/>
              </a:spcBef>
              <a:spcAft>
                <a:spcPts val="0"/>
              </a:spcAft>
              <a:buFont typeface="Arial" pitchFamily="34" charset="0"/>
              <a:buChar char="•"/>
              <a:defRPr/>
            </a:pPr>
            <a:r>
              <a:rPr lang="en-US" dirty="0" smtClean="0"/>
              <a:t>Net cash operating income</a:t>
            </a:r>
          </a:p>
          <a:p>
            <a:pPr marL="171450" indent="-171450" fontAlgn="auto">
              <a:spcBef>
                <a:spcPts val="0"/>
              </a:spcBef>
              <a:spcAft>
                <a:spcPts val="0"/>
              </a:spcAft>
              <a:buFont typeface="Arial" pitchFamily="34" charset="0"/>
              <a:buChar char="•"/>
              <a:defRPr/>
            </a:pPr>
            <a:r>
              <a:rPr lang="en-US" dirty="0" smtClean="0"/>
              <a:t>Personal consumption</a:t>
            </a:r>
          </a:p>
          <a:p>
            <a:pPr marL="171450" indent="-171450" fontAlgn="auto">
              <a:spcBef>
                <a:spcPts val="0"/>
              </a:spcBef>
              <a:spcAft>
                <a:spcPts val="0"/>
              </a:spcAft>
              <a:buFont typeface="Arial" pitchFamily="34" charset="0"/>
              <a:buChar char="•"/>
              <a:defRPr/>
            </a:pPr>
            <a:r>
              <a:rPr lang="en-US" dirty="0" smtClean="0"/>
              <a:t>Inventories</a:t>
            </a:r>
          </a:p>
          <a:p>
            <a:pPr marL="171450" indent="-171450" fontAlgn="auto">
              <a:spcBef>
                <a:spcPts val="0"/>
              </a:spcBef>
              <a:spcAft>
                <a:spcPts val="0"/>
              </a:spcAft>
              <a:buFont typeface="Arial" pitchFamily="34" charset="0"/>
              <a:buChar char="•"/>
              <a:defRPr/>
            </a:pPr>
            <a:r>
              <a:rPr lang="en-US" dirty="0" smtClean="0"/>
              <a:t>Capital assets</a:t>
            </a:r>
          </a:p>
          <a:p>
            <a:pPr marL="171450" indent="-171450" fontAlgn="auto">
              <a:spcBef>
                <a:spcPts val="0"/>
              </a:spcBef>
              <a:spcAft>
                <a:spcPts val="0"/>
              </a:spcAft>
              <a:buFont typeface="Arial" pitchFamily="34" charset="0"/>
              <a:buChar char="•"/>
              <a:defRPr/>
            </a:pPr>
            <a:r>
              <a:rPr lang="en-US" dirty="0" smtClean="0"/>
              <a:t>Net farm income</a:t>
            </a: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0BF24A-4691-4C34-86D9-85737E0D3CD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You have finished Session Three! </a:t>
            </a:r>
          </a:p>
          <a:p>
            <a:pPr>
              <a:spcBef>
                <a:spcPct val="0"/>
              </a:spcBef>
            </a:pPr>
            <a:endParaRPr lang="en-US" smtClean="0"/>
          </a:p>
          <a:p>
            <a:pPr>
              <a:spcBef>
                <a:spcPct val="0"/>
              </a:spcBef>
            </a:pPr>
            <a:r>
              <a:rPr lang="en-US" smtClean="0"/>
              <a:t>Review the Homework on the screen, providing instruction for how the class can find the Income Statement Template and Instructions on the CD. </a:t>
            </a:r>
          </a:p>
          <a:p>
            <a:pPr>
              <a:spcBef>
                <a:spcPct val="0"/>
              </a:spcBef>
            </a:pPr>
            <a:endParaRPr lang="en-US" smtClean="0"/>
          </a:p>
          <a:p>
            <a:pPr>
              <a:spcBef>
                <a:spcPct val="0"/>
              </a:spcBef>
            </a:pPr>
            <a:r>
              <a:rPr lang="en-US" smtClean="0"/>
              <a:t>Allow for review debrief and any additional questions. </a:t>
            </a:r>
          </a:p>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13FE43-B800-415A-BF59-CB84D9F78E0E}" type="slidenum">
              <a:rPr lang="en-US"/>
              <a:pPr fontAlgn="base">
                <a:spcBef>
                  <a:spcPct val="0"/>
                </a:spcBef>
                <a:spcAft>
                  <a:spcPct val="0"/>
                </a:spcAft>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Jack and Joanie have kept cash flow statements and balance sheets of their business performance for the past three years. It seems as though the farm business is doing well, but they don't really know for sure.</a:t>
            </a:r>
          </a:p>
          <a:p>
            <a:pPr>
              <a:spcBef>
                <a:spcPct val="0"/>
              </a:spcBef>
            </a:pPr>
            <a:endParaRPr lang="en-US" smtClean="0"/>
          </a:p>
          <a:p>
            <a:pPr>
              <a:spcBef>
                <a:spcPct val="0"/>
              </a:spcBef>
            </a:pPr>
            <a:r>
              <a:rPr lang="en-US" smtClean="0"/>
              <a:t>Dad explains that the financial statement called an income statement is used to measure profitability. The income statement is created from information found in your cash flow statement and balance sheets. </a:t>
            </a:r>
          </a:p>
          <a:p>
            <a:pPr>
              <a:spcBef>
                <a:spcPct val="0"/>
              </a:spcBef>
            </a:pPr>
            <a:endParaRPr lang="en-US" smtClean="0"/>
          </a:p>
          <a:p>
            <a:pPr>
              <a:spcBef>
                <a:spcPct val="0"/>
              </a:spcBef>
            </a:pPr>
            <a:r>
              <a:rPr lang="en-US" smtClean="0"/>
              <a:t>Additional teaching point: Profit is revenues minus expenses. </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8E9670-223E-4336-B6EA-33554A76F098}"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income statement calculates the profitability of a business over a specific period of time, usually one year.</a:t>
            </a:r>
          </a:p>
          <a:p>
            <a:pPr>
              <a:spcBef>
                <a:spcPct val="0"/>
              </a:spcBef>
            </a:pPr>
            <a:r>
              <a:rPr lang="en-US" smtClean="0"/>
              <a:t> </a:t>
            </a:r>
          </a:p>
          <a:p>
            <a:pPr>
              <a:spcBef>
                <a:spcPct val="0"/>
              </a:spcBef>
            </a:pPr>
            <a:r>
              <a:rPr lang="en-US" smtClean="0"/>
              <a:t>It lists the sources of farm revenues, describes the nature of farm expenses, and calculates Net Farm Income.</a:t>
            </a:r>
          </a:p>
          <a:p>
            <a:pPr>
              <a:spcBef>
                <a:spcPct val="0"/>
              </a:spcBef>
            </a:pPr>
            <a:r>
              <a:rPr lang="en-US" smtClean="0"/>
              <a:t> </a:t>
            </a:r>
          </a:p>
          <a:p>
            <a:pPr>
              <a:spcBef>
                <a:spcPct val="0"/>
              </a:spcBef>
            </a:pPr>
            <a:r>
              <a:rPr lang="en-US" smtClean="0"/>
              <a:t>The income statement allows the farm manager to compare profitability to previous years and similar farm operations.</a:t>
            </a:r>
          </a:p>
          <a:p>
            <a:pPr>
              <a:spcBef>
                <a:spcPct val="0"/>
              </a:spcBef>
            </a:pPr>
            <a:endParaRPr lang="en-US" smtClean="0"/>
          </a:p>
          <a:p>
            <a:pPr>
              <a:spcBef>
                <a:spcPct val="0"/>
              </a:spcBef>
            </a:pPr>
            <a:r>
              <a:rPr lang="en-US" smtClean="0"/>
              <a:t>Additional teaching point: Net Farm Income is the amount of revenue remaining after all expenses have been paid, including income tax. </a:t>
            </a:r>
          </a:p>
          <a:p>
            <a:pPr>
              <a:spcBef>
                <a:spcPct val="0"/>
              </a:spcBef>
            </a:pPr>
            <a:endParaRPr lang="en-US" smtClean="0"/>
          </a:p>
          <a:p>
            <a:pPr>
              <a:spcBef>
                <a:spcPct val="0"/>
              </a:spcBef>
            </a:pPr>
            <a:r>
              <a:rPr lang="en-US" smtClean="0"/>
              <a:t>Additional teaching point: Profit and Loss Statement is an accounting of revenues and expenses for a period of time for the purpose of calculating net income or net loss for the period (also called operating statement or income statement). </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BD6882-26DD-43A2-A60E-61797F544141}"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explains that an income statement can be prepared based on either cash or accrual accounting methods.</a:t>
            </a:r>
          </a:p>
          <a:p>
            <a:pPr>
              <a:spcBef>
                <a:spcPct val="0"/>
              </a:spcBef>
            </a:pPr>
            <a:endParaRPr lang="en-US" smtClean="0"/>
          </a:p>
          <a:p>
            <a:pPr>
              <a:spcBef>
                <a:spcPct val="0"/>
              </a:spcBef>
            </a:pPr>
            <a:r>
              <a:rPr lang="en-US" smtClean="0"/>
              <a:t>Cash accounting measures income and expense items when the cash changes hands. Inventory changes and other non-cash transactions are ignored. It reflects the income of a business over time, but is not a true reflection of profitability. For example, if you bought $1,000 of diesel fuel in December for your upcoming production year, on a cash basis you would record a $1,000 expense in December. </a:t>
            </a:r>
          </a:p>
          <a:p>
            <a:pPr>
              <a:spcBef>
                <a:spcPct val="0"/>
              </a:spcBef>
            </a:pPr>
            <a:endParaRPr lang="en-US" smtClean="0"/>
          </a:p>
          <a:p>
            <a:pPr>
              <a:spcBef>
                <a:spcPct val="0"/>
              </a:spcBef>
            </a:pPr>
            <a:r>
              <a:rPr lang="en-US" smtClean="0"/>
              <a:t>Accrual accounting matches the revenues from the period’s production to the actual expenses associated with generating that revenue. This method more accurately reflects the actual production and expense commitments made during the accounting period. For example, if you bought $1,000 of diesel fuel in December for your upcoming production year, on an accrual basis you would record both the expense and an increase in inventory of fuel valued at $1,000. These would offset each other and neither add to nor subtract from the overall profitability of the current production year. </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108FB0-50B4-4AE5-8B1F-29D094716C2F}"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Jack asks, “If the accrual method is more accurate, why would you ever use the cash method?” </a:t>
            </a:r>
          </a:p>
          <a:p>
            <a:pPr>
              <a:spcBef>
                <a:spcPct val="0"/>
              </a:spcBef>
            </a:pPr>
            <a:endParaRPr lang="en-US" smtClean="0"/>
          </a:p>
          <a:p>
            <a:pPr>
              <a:spcBef>
                <a:spcPct val="0"/>
              </a:spcBef>
            </a:pPr>
            <a:r>
              <a:rPr lang="en-US" smtClean="0"/>
              <a:t>Dad’s answer: The IRS allows agricultural businesses to file taxes using cash-based information. Cash accounting allows more flexibility that may lower a business’s tax liability. </a:t>
            </a:r>
          </a:p>
          <a:p>
            <a:pPr>
              <a:spcBef>
                <a:spcPct val="0"/>
              </a:spcBef>
            </a:pPr>
            <a:endParaRPr lang="en-US" smtClean="0"/>
          </a:p>
          <a:p>
            <a:pPr>
              <a:spcBef>
                <a:spcPct val="0"/>
              </a:spcBef>
            </a:pPr>
            <a:r>
              <a:rPr lang="en-US" smtClean="0"/>
              <a:t>Jack asks, “Does that mean that our tax returns for the business are not a good measure of profitability?” </a:t>
            </a:r>
          </a:p>
          <a:p>
            <a:pPr>
              <a:spcBef>
                <a:spcPct val="0"/>
              </a:spcBef>
            </a:pPr>
            <a:endParaRPr lang="en-US" smtClean="0"/>
          </a:p>
          <a:p>
            <a:pPr>
              <a:spcBef>
                <a:spcPct val="0"/>
              </a:spcBef>
            </a:pPr>
            <a:r>
              <a:rPr lang="en-US" smtClean="0"/>
              <a:t>Dad’s answer: That’s right. That’s why you should keep your own accrual-based income statement to track profitability.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5CA05B-11D7-46F7-85F2-AEE980DA49DC}"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explains that creating an income statement is a seven-step process.</a:t>
            </a:r>
          </a:p>
          <a:p>
            <a:pPr>
              <a:spcBef>
                <a:spcPct val="0"/>
              </a:spcBef>
            </a:pPr>
            <a:r>
              <a:rPr lang="en-US" smtClean="0"/>
              <a:t> </a:t>
            </a:r>
          </a:p>
          <a:p>
            <a:pPr>
              <a:spcBef>
                <a:spcPct val="0"/>
              </a:spcBef>
            </a:pPr>
            <a:r>
              <a:rPr lang="en-US" smtClean="0"/>
              <a:t>In the first three steps you account for cash transactions reflected on the cash flow statement.</a:t>
            </a:r>
          </a:p>
          <a:p>
            <a:pPr>
              <a:spcBef>
                <a:spcPct val="0"/>
              </a:spcBef>
            </a:pPr>
            <a:r>
              <a:rPr lang="en-US" smtClean="0"/>
              <a:t> </a:t>
            </a:r>
          </a:p>
          <a:p>
            <a:pPr>
              <a:spcBef>
                <a:spcPct val="0"/>
              </a:spcBef>
            </a:pPr>
            <a:r>
              <a:rPr lang="en-US" smtClean="0"/>
              <a:t>In steps four through six, you make adjustments for non-cash changes that occur within a reporting period.</a:t>
            </a:r>
          </a:p>
          <a:p>
            <a:pPr>
              <a:spcBef>
                <a:spcPct val="0"/>
              </a:spcBef>
            </a:pPr>
            <a:r>
              <a:rPr lang="en-US" smtClean="0"/>
              <a:t> </a:t>
            </a:r>
          </a:p>
          <a:p>
            <a:pPr>
              <a:spcBef>
                <a:spcPct val="0"/>
              </a:spcBef>
            </a:pPr>
            <a:r>
              <a:rPr lang="en-US" smtClean="0"/>
              <a:t>The seventh step is to calculate the Net Farm Income.</a:t>
            </a:r>
          </a:p>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56B83-7FD7-4EB1-8E90-8171D7DDBC86}"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Dad tells Jack to begin by listing and totaling the value of all the money received from sales of crops, livestock, and livestock products.</a:t>
            </a:r>
          </a:p>
          <a:p>
            <a:pPr>
              <a:spcBef>
                <a:spcPct val="0"/>
              </a:spcBef>
            </a:pPr>
            <a:r>
              <a:rPr lang="en-US" smtClean="0"/>
              <a:t> </a:t>
            </a:r>
          </a:p>
          <a:p>
            <a:pPr>
              <a:spcBef>
                <a:spcPct val="0"/>
              </a:spcBef>
            </a:pPr>
            <a:r>
              <a:rPr lang="en-US" smtClean="0"/>
              <a:t>These values can be found on receipts from cash sales, invoices from items purchased for resale, tax forms such as the 1099 and K-1, and the cash flow statement.</a:t>
            </a:r>
          </a:p>
          <a:p>
            <a:pPr>
              <a:spcBef>
                <a:spcPct val="0"/>
              </a:spcBef>
            </a:pPr>
            <a:r>
              <a:rPr lang="en-US" smtClean="0"/>
              <a:t> </a:t>
            </a:r>
          </a:p>
          <a:p>
            <a:pPr>
              <a:spcBef>
                <a:spcPct val="0"/>
              </a:spcBef>
            </a:pPr>
            <a:r>
              <a:rPr lang="en-US" smtClean="0"/>
              <a:t>Government payments and other miscellaneous sources of farm income should be recorded here, but cash inflows from loans should not be included.</a:t>
            </a:r>
          </a:p>
          <a:p>
            <a:pPr>
              <a:spcBef>
                <a:spcPct val="0"/>
              </a:spcBef>
            </a:pPr>
            <a:r>
              <a:rPr lang="en-US" smtClean="0"/>
              <a:t> </a:t>
            </a:r>
          </a:p>
          <a:p>
            <a:pPr>
              <a:spcBef>
                <a:spcPct val="0"/>
              </a:spcBef>
            </a:pPr>
            <a:r>
              <a:rPr lang="en-US" smtClean="0"/>
              <a:t>The total of all these revenues is called Gross Operating Revenue.</a:t>
            </a:r>
          </a:p>
          <a:p>
            <a:pPr>
              <a:spcBef>
                <a:spcPct val="0"/>
              </a:spcBef>
            </a:pPr>
            <a:endParaRPr lang="en-US" smtClean="0"/>
          </a:p>
          <a:p>
            <a:pPr>
              <a:spcBef>
                <a:spcPct val="0"/>
              </a:spcBef>
            </a:pPr>
            <a:r>
              <a:rPr lang="en-US" smtClean="0"/>
              <a:t>Additional teaching moment: Read aloud the following explanation of Jack and Joanie’s operating revenue. Print the Income Statement template off of the CD, and have the participants enter the amounts you read into the Revenue section of the income statement. </a:t>
            </a:r>
          </a:p>
          <a:p>
            <a:pPr>
              <a:spcBef>
                <a:spcPct val="0"/>
              </a:spcBef>
            </a:pPr>
            <a:endParaRPr lang="en-US" smtClean="0"/>
          </a:p>
          <a:p>
            <a:pPr>
              <a:spcBef>
                <a:spcPct val="0"/>
              </a:spcBef>
            </a:pPr>
            <a:r>
              <a:rPr lang="en-US" i="1" smtClean="0"/>
              <a:t>Jack pulls out his records from the previous year and records $20,000 from flower sales, $345 from the sale of lambs, and $48 in wool sales.</a:t>
            </a:r>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4B505D-495F-499D-B7BA-83300985B03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next step is to list and total the value of all the money paid out to operate the business. This includes crop and livestock inputs, machine hire, veterinary expenses, supplies, fuel, and repairs to name a few.</a:t>
            </a:r>
          </a:p>
          <a:p>
            <a:pPr>
              <a:spcBef>
                <a:spcPct val="0"/>
              </a:spcBef>
            </a:pPr>
            <a:r>
              <a:rPr lang="en-US" smtClean="0"/>
              <a:t> </a:t>
            </a:r>
          </a:p>
          <a:p>
            <a:pPr>
              <a:spcBef>
                <a:spcPct val="0"/>
              </a:spcBef>
            </a:pPr>
            <a:r>
              <a:rPr lang="en-US" smtClean="0"/>
              <a:t>These values can be found on receipts from cash purchases, invoices, sale tickets, bank statements, credit card statements, and the cash flow statement.</a:t>
            </a:r>
          </a:p>
          <a:p>
            <a:pPr>
              <a:spcBef>
                <a:spcPct val="0"/>
              </a:spcBef>
            </a:pPr>
            <a:r>
              <a:rPr lang="en-US" smtClean="0"/>
              <a:t> </a:t>
            </a:r>
          </a:p>
          <a:p>
            <a:pPr>
              <a:spcBef>
                <a:spcPct val="0"/>
              </a:spcBef>
            </a:pPr>
            <a:r>
              <a:rPr lang="en-US" smtClean="0"/>
              <a:t>The principle portion of debt payments should not be included.</a:t>
            </a:r>
          </a:p>
          <a:p>
            <a:pPr>
              <a:spcBef>
                <a:spcPct val="0"/>
              </a:spcBef>
            </a:pPr>
            <a:r>
              <a:rPr lang="en-US" smtClean="0"/>
              <a:t> </a:t>
            </a:r>
          </a:p>
          <a:p>
            <a:pPr>
              <a:spcBef>
                <a:spcPct val="0"/>
              </a:spcBef>
            </a:pPr>
            <a:r>
              <a:rPr lang="en-US" smtClean="0"/>
              <a:t>The total of all these is called Gross Operating Expenses.</a:t>
            </a:r>
          </a:p>
          <a:p>
            <a:pPr>
              <a:spcBef>
                <a:spcPct val="0"/>
              </a:spcBef>
            </a:pPr>
            <a:endParaRPr lang="en-US" smtClean="0"/>
          </a:p>
          <a:p>
            <a:pPr>
              <a:spcBef>
                <a:spcPct val="0"/>
              </a:spcBef>
            </a:pPr>
            <a:r>
              <a:rPr lang="en-US" smtClean="0"/>
              <a:t>Additional teaching moment: Again, read aloud the following explanation of Jack and Joanie’s operating expenses. Have the participants enter the amounts you read into the Expenses section of the income statement. </a:t>
            </a:r>
          </a:p>
          <a:p>
            <a:pPr>
              <a:spcBef>
                <a:spcPct val="0"/>
              </a:spcBef>
            </a:pPr>
            <a:endParaRPr lang="en-US" smtClean="0"/>
          </a:p>
          <a:p>
            <a:pPr>
              <a:spcBef>
                <a:spcPct val="0"/>
              </a:spcBef>
            </a:pPr>
            <a:r>
              <a:rPr lang="en-US" i="1" smtClean="0"/>
              <a:t>Jack pulls out his records from the previous year and records the following expenses: $3,294 for seeds and plants, $558 for fertilizer and chemicals, $1,120 for repairs and maintenance, $1,340 for fuel and lube, $630 for insurance, $140 for interest on loans, $1,850 for supplies, $1,020 for utilities, $250 for labor, $100 for storage, $196 for taxes, $350 for marketing and vendor fees, $60 for water, $180 for sheep expenses, and $442 for miscellaneous expenses.</a:t>
            </a:r>
          </a:p>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36F9F-3C09-4C90-BB49-F03F5AD093B5}"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U:\University of Wyoming\UWY11RW03I - Basic Financial Statements\PowerPoint ILT\Title.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228600" y="5791200"/>
            <a:ext cx="1538288" cy="403225"/>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4213225" y="5867400"/>
            <a:ext cx="968375" cy="8429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2200275" y="6345238"/>
            <a:ext cx="1717675" cy="436562"/>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44463" y="6324600"/>
            <a:ext cx="1760537" cy="457200"/>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3206750" y="5867400"/>
            <a:ext cx="820738" cy="3730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1954213" y="5837238"/>
            <a:ext cx="1066800" cy="411162"/>
          </a:xfrm>
          <a:prstGeom prst="rect">
            <a:avLst/>
          </a:prstGeom>
          <a:noFill/>
          <a:ln w="9525">
            <a:noFill/>
            <a:miter lim="800000"/>
            <a:headEnd/>
            <a:tailEnd/>
          </a:ln>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U:\University of Wyoming\UWY11RW03I - Basic Financial Statements\PowerPoint ILT\Section.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 descr="U:\University of Wyoming\UWY11RW03I - Basic Financial Statements\Logos\2 line_UWSignature brown.png"/>
          <p:cNvPicPr>
            <a:picLocks noChangeAspect="1" noChangeArrowheads="1"/>
          </p:cNvPicPr>
          <p:nvPr userDrawn="1"/>
        </p:nvPicPr>
        <p:blipFill>
          <a:blip r:embed="rId3"/>
          <a:srcRect/>
          <a:stretch>
            <a:fillRect/>
          </a:stretch>
        </p:blipFill>
        <p:spPr bwMode="auto">
          <a:xfrm>
            <a:off x="1806575" y="5245100"/>
            <a:ext cx="1276350" cy="334963"/>
          </a:xfrm>
          <a:prstGeom prst="rect">
            <a:avLst/>
          </a:prstGeom>
          <a:noFill/>
          <a:ln w="9525">
            <a:noFill/>
            <a:miter lim="800000"/>
            <a:headEnd/>
            <a:tailEnd/>
          </a:ln>
        </p:spPr>
      </p:pic>
      <p:pic>
        <p:nvPicPr>
          <p:cNvPr id="6" name="Picture 3" descr="U:\University of Wyoming\UWY11RW03I - Basic Financial Statements\Logos\CSU-ext-ctr-green.jpg"/>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503988" y="5143500"/>
            <a:ext cx="617537" cy="538163"/>
          </a:xfrm>
          <a:prstGeom prst="rect">
            <a:avLst/>
          </a:prstGeom>
          <a:noFill/>
          <a:ln w="9525">
            <a:noFill/>
            <a:miter lim="800000"/>
            <a:headEnd/>
            <a:tailEnd/>
          </a:ln>
        </p:spPr>
      </p:pic>
      <p:pic>
        <p:nvPicPr>
          <p:cNvPr id="7" name="Picture 4" descr="U:\University of Wyoming\UWY11RW03I - Basic Financial Statements\Logos\PSASLogo.jpg"/>
          <p:cNvPicPr>
            <a:picLocks noChangeAspect="1" noChangeArrowheads="1"/>
          </p:cNvPicPr>
          <p:nvPr userDrawn="1"/>
        </p:nvPicPr>
        <p:blipFill>
          <a:blip r:embed="rId5">
            <a:clrChange>
              <a:clrFrom>
                <a:srgbClr val="FFFFFF"/>
              </a:clrFrom>
              <a:clrTo>
                <a:srgbClr val="FFFFFF">
                  <a:alpha val="0"/>
                </a:srgbClr>
              </a:clrTo>
            </a:clrChange>
          </a:blip>
          <a:srcRect/>
          <a:stretch>
            <a:fillRect/>
          </a:stretch>
        </p:blipFill>
        <p:spPr bwMode="auto">
          <a:xfrm>
            <a:off x="3455988" y="5230813"/>
            <a:ext cx="1425575" cy="361950"/>
          </a:xfrm>
          <a:prstGeom prst="rect">
            <a:avLst/>
          </a:prstGeom>
          <a:noFill/>
          <a:ln w="9525">
            <a:noFill/>
            <a:miter lim="800000"/>
            <a:headEnd/>
            <a:tailEnd/>
          </a:ln>
        </p:spPr>
      </p:pic>
      <p:pic>
        <p:nvPicPr>
          <p:cNvPr id="8" name="Picture 5" descr="U:\University of Wyoming\UWY11RW03I - Basic Financial Statements\Logos\R2Logo sm.png"/>
          <p:cNvPicPr>
            <a:picLocks noChangeAspect="1" noChangeArrowheads="1"/>
          </p:cNvPicPr>
          <p:nvPr userDrawn="1"/>
        </p:nvPicPr>
        <p:blipFill>
          <a:blip r:embed="rId6"/>
          <a:srcRect/>
          <a:stretch>
            <a:fillRect/>
          </a:stretch>
        </p:blipFill>
        <p:spPr bwMode="auto">
          <a:xfrm>
            <a:off x="138113" y="5222875"/>
            <a:ext cx="1460500" cy="379413"/>
          </a:xfrm>
          <a:prstGeom prst="rect">
            <a:avLst/>
          </a:prstGeom>
          <a:noFill/>
          <a:ln w="9525">
            <a:noFill/>
            <a:miter lim="800000"/>
            <a:headEnd/>
            <a:tailEnd/>
          </a:ln>
        </p:spPr>
      </p:pic>
      <p:pic>
        <p:nvPicPr>
          <p:cNvPr id="9" name="Picture 6" descr="U:\University of Wyoming\UWY11RW03I - Basic Financial Statements\Logos\RMAlogoHuge2Clr.jpg"/>
          <p:cNvPicPr>
            <a:picLocks noChangeAspect="1" noChangeArrowheads="1"/>
          </p:cNvPicPr>
          <p:nvPr userDrawn="1"/>
        </p:nvPicPr>
        <p:blipFill>
          <a:blip r:embed="rId7">
            <a:clrChange>
              <a:clrFrom>
                <a:srgbClr val="FFFFFF"/>
              </a:clrFrom>
              <a:clrTo>
                <a:srgbClr val="FFFFFF">
                  <a:alpha val="0"/>
                </a:srgbClr>
              </a:clrTo>
            </a:clrChange>
          </a:blip>
          <a:srcRect/>
          <a:stretch>
            <a:fillRect/>
          </a:stretch>
        </p:blipFill>
        <p:spPr bwMode="auto">
          <a:xfrm>
            <a:off x="7467600" y="5257800"/>
            <a:ext cx="679450" cy="309563"/>
          </a:xfrm>
          <a:prstGeom prst="rect">
            <a:avLst/>
          </a:prstGeom>
          <a:noFill/>
          <a:ln w="9525">
            <a:noFill/>
            <a:miter lim="800000"/>
            <a:headEnd/>
            <a:tailEnd/>
          </a:ln>
        </p:spPr>
      </p:pic>
      <p:pic>
        <p:nvPicPr>
          <p:cNvPr id="10" name="Picture 7" descr="U:\University of Wyoming\UWY11RW03I - Basic Financial Statements\Logos\WFMECLogo.jpg"/>
          <p:cNvPicPr>
            <a:picLocks noChangeAspect="1" noChangeArrowheads="1"/>
          </p:cNvPicPr>
          <p:nvPr userDrawn="1"/>
        </p:nvPicPr>
        <p:blipFill>
          <a:blip r:embed="rId8">
            <a:clrChange>
              <a:clrFrom>
                <a:srgbClr val="FDFDFD"/>
              </a:clrFrom>
              <a:clrTo>
                <a:srgbClr val="FDFDFD">
                  <a:alpha val="0"/>
                </a:srgbClr>
              </a:clrTo>
            </a:clrChange>
          </a:blip>
          <a:srcRect/>
          <a:stretch>
            <a:fillRect/>
          </a:stretch>
        </p:blipFill>
        <p:spPr bwMode="auto">
          <a:xfrm>
            <a:off x="5245100" y="5241925"/>
            <a:ext cx="885825" cy="341313"/>
          </a:xfrm>
          <a:prstGeom prst="rect">
            <a:avLst/>
          </a:prstGeom>
          <a:noFill/>
          <a:ln w="9525">
            <a:noFill/>
            <a:miter lim="800000"/>
            <a:headEnd/>
            <a:tailEnd/>
          </a:ln>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University of Wyoming\UWY11RW03I - Basic Financial Statements\PowerPoint ILT\Content.jpg"/>
          <p:cNvPicPr>
            <a:picLocks noChangeAspect="1" noChangeArrowheads="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52400" y="152400"/>
            <a:ext cx="80010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2400" y="1096963"/>
            <a:ext cx="8229600" cy="5075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7"/>
          <p:cNvSpPr txBox="1"/>
          <p:nvPr userDrawn="1"/>
        </p:nvSpPr>
        <p:spPr>
          <a:xfrm>
            <a:off x="8610600" y="6550025"/>
            <a:ext cx="533400" cy="307975"/>
          </a:xfrm>
          <a:prstGeom prst="rect">
            <a:avLst/>
          </a:prstGeom>
          <a:noFill/>
        </p:spPr>
        <p:txBody>
          <a:bodyPr>
            <a:spAutoFit/>
          </a:bodyPr>
          <a:lstStyle/>
          <a:p>
            <a:pPr algn="r" fontAlgn="auto">
              <a:spcBef>
                <a:spcPts val="0"/>
              </a:spcBef>
              <a:spcAft>
                <a:spcPts val="0"/>
              </a:spcAft>
              <a:defRPr/>
            </a:pPr>
            <a:fld id="{B99496E3-5C0F-4BC3-8977-C75BB5F05AB3}" type="slidenum">
              <a:rPr lang="en-US" sz="1400">
                <a:solidFill>
                  <a:schemeClr val="tx2"/>
                </a:solidFill>
                <a:latin typeface="+mn-lt"/>
              </a:rPr>
              <a:pPr algn="r" fontAlgn="auto">
                <a:spcBef>
                  <a:spcPts val="0"/>
                </a:spcBef>
                <a:spcAft>
                  <a:spcPts val="0"/>
                </a:spcAft>
                <a:defRPr/>
              </a:pPr>
              <a:t>‹#›</a:t>
            </a:fld>
            <a:endParaRPr lang="en-US" sz="1400" dirty="0">
              <a:solidFill>
                <a:schemeClr val="tx2"/>
              </a:solidFill>
              <a:latin typeface="+mn-lt"/>
            </a:endParaRPr>
          </a:p>
        </p:txBody>
      </p:sp>
      <p:pic>
        <p:nvPicPr>
          <p:cNvPr id="1030" name="Picture 2" descr="U:\University of Wyoming\UWY11RW03I - Basic Financial Statements\Logos\2 line_UWSignature brown.png"/>
          <p:cNvPicPr>
            <a:picLocks noChangeAspect="1" noChangeArrowheads="1"/>
          </p:cNvPicPr>
          <p:nvPr userDrawn="1"/>
        </p:nvPicPr>
        <p:blipFill>
          <a:blip r:embed="rId9"/>
          <a:srcRect/>
          <a:stretch>
            <a:fillRect/>
          </a:stretch>
        </p:blipFill>
        <p:spPr bwMode="auto">
          <a:xfrm>
            <a:off x="1762125" y="6323013"/>
            <a:ext cx="1276350" cy="334962"/>
          </a:xfrm>
          <a:prstGeom prst="rect">
            <a:avLst/>
          </a:prstGeom>
          <a:noFill/>
          <a:ln w="9525">
            <a:noFill/>
            <a:miter lim="800000"/>
            <a:headEnd/>
            <a:tailEnd/>
          </a:ln>
        </p:spPr>
      </p:pic>
      <p:pic>
        <p:nvPicPr>
          <p:cNvPr id="1031" name="Picture 3" descr="U:\University of Wyoming\UWY11RW03I - Basic Financial Statements\Logos\CSU-ext-ctr-green.jpg"/>
          <p:cNvPicPr>
            <a:picLocks noChangeAspect="1" noChangeArrowheads="1"/>
          </p:cNvPicPr>
          <p:nvPr userDrawn="1"/>
        </p:nvPicPr>
        <p:blipFill>
          <a:blip r:embed="rId10">
            <a:clrChange>
              <a:clrFrom>
                <a:srgbClr val="FFFFFF"/>
              </a:clrFrom>
              <a:clrTo>
                <a:srgbClr val="FFFFFF">
                  <a:alpha val="0"/>
                </a:srgbClr>
              </a:clrTo>
            </a:clrChange>
          </a:blip>
          <a:srcRect/>
          <a:stretch>
            <a:fillRect/>
          </a:stretch>
        </p:blipFill>
        <p:spPr bwMode="auto">
          <a:xfrm>
            <a:off x="6276975" y="6248400"/>
            <a:ext cx="617538" cy="538163"/>
          </a:xfrm>
          <a:prstGeom prst="rect">
            <a:avLst/>
          </a:prstGeom>
          <a:noFill/>
          <a:ln w="9525">
            <a:noFill/>
            <a:miter lim="800000"/>
            <a:headEnd/>
            <a:tailEnd/>
          </a:ln>
        </p:spPr>
      </p:pic>
      <p:pic>
        <p:nvPicPr>
          <p:cNvPr id="1032" name="Picture 4" descr="U:\University of Wyoming\UWY11RW03I - Basic Financial Statements\Logos\PSASLogo.jpg"/>
          <p:cNvPicPr>
            <a:picLocks noChangeAspect="1" noChangeArrowheads="1"/>
          </p:cNvPicPr>
          <p:nvPr userDrawn="1"/>
        </p:nvPicPr>
        <p:blipFill>
          <a:blip r:embed="rId11">
            <a:clrChange>
              <a:clrFrom>
                <a:srgbClr val="FFFFFF"/>
              </a:clrFrom>
              <a:clrTo>
                <a:srgbClr val="FFFFFF">
                  <a:alpha val="0"/>
                </a:srgbClr>
              </a:clrTo>
            </a:clrChange>
          </a:blip>
          <a:srcRect/>
          <a:stretch>
            <a:fillRect/>
          </a:stretch>
        </p:blipFill>
        <p:spPr bwMode="auto">
          <a:xfrm>
            <a:off x="3327400" y="6296025"/>
            <a:ext cx="1425575" cy="361950"/>
          </a:xfrm>
          <a:prstGeom prst="rect">
            <a:avLst/>
          </a:prstGeom>
          <a:noFill/>
          <a:ln w="9525">
            <a:noFill/>
            <a:miter lim="800000"/>
            <a:headEnd/>
            <a:tailEnd/>
          </a:ln>
        </p:spPr>
      </p:pic>
      <p:pic>
        <p:nvPicPr>
          <p:cNvPr id="1033" name="Picture 5" descr="U:\University of Wyoming\UWY11RW03I - Basic Financial Statements\Logos\R2Logo sm.png"/>
          <p:cNvPicPr>
            <a:picLocks noChangeAspect="1" noChangeArrowheads="1"/>
          </p:cNvPicPr>
          <p:nvPr userDrawn="1"/>
        </p:nvPicPr>
        <p:blipFill>
          <a:blip r:embed="rId12"/>
          <a:srcRect/>
          <a:stretch>
            <a:fillRect/>
          </a:stretch>
        </p:blipFill>
        <p:spPr bwMode="auto">
          <a:xfrm>
            <a:off x="152400" y="6327775"/>
            <a:ext cx="1460500" cy="379413"/>
          </a:xfrm>
          <a:prstGeom prst="rect">
            <a:avLst/>
          </a:prstGeom>
          <a:noFill/>
          <a:ln w="9525">
            <a:noFill/>
            <a:miter lim="800000"/>
            <a:headEnd/>
            <a:tailEnd/>
          </a:ln>
        </p:spPr>
      </p:pic>
      <p:pic>
        <p:nvPicPr>
          <p:cNvPr id="1034" name="Picture 6" descr="U:\University of Wyoming\UWY11RW03I - Basic Financial Statements\Logos\RMAlogoHuge2Clr.jpg"/>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7239000" y="6362700"/>
            <a:ext cx="679450" cy="309563"/>
          </a:xfrm>
          <a:prstGeom prst="rect">
            <a:avLst/>
          </a:prstGeom>
          <a:noFill/>
          <a:ln w="9525">
            <a:noFill/>
            <a:miter lim="800000"/>
            <a:headEnd/>
            <a:tailEnd/>
          </a:ln>
        </p:spPr>
      </p:pic>
      <p:pic>
        <p:nvPicPr>
          <p:cNvPr id="1035" name="Picture 7" descr="U:\University of Wyoming\UWY11RW03I - Basic Financial Statements\Logos\WFMECLogo.jpg"/>
          <p:cNvPicPr>
            <a:picLocks noChangeAspect="1" noChangeArrowheads="1"/>
          </p:cNvPicPr>
          <p:nvPr userDrawn="1"/>
        </p:nvPicPr>
        <p:blipFill>
          <a:blip r:embed="rId14">
            <a:clrChange>
              <a:clrFrom>
                <a:srgbClr val="FDFDFD"/>
              </a:clrFrom>
              <a:clrTo>
                <a:srgbClr val="FDFDFD">
                  <a:alpha val="0"/>
                </a:srgbClr>
              </a:clrTo>
            </a:clrChange>
          </a:blip>
          <a:srcRect/>
          <a:stretch>
            <a:fillRect/>
          </a:stretch>
        </p:blipFill>
        <p:spPr bwMode="auto">
          <a:xfrm>
            <a:off x="5067300" y="6307138"/>
            <a:ext cx="885825" cy="341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3" r:id="rId2"/>
    <p:sldLayoutId id="2147483668" r:id="rId3"/>
    <p:sldLayoutId id="2147483664" r:id="rId4"/>
    <p:sldLayoutId id="2147483665" r:id="rId5"/>
    <p:sldLayoutId id="2147483666" r:id="rId6"/>
  </p:sldLayoutIdLst>
  <p:txStyles>
    <p:titleStyle>
      <a:lvl1pPr algn="l" rtl="0" fontAlgn="base">
        <a:spcBef>
          <a:spcPct val="0"/>
        </a:spcBef>
        <a:spcAft>
          <a:spcPct val="0"/>
        </a:spcAft>
        <a:defRPr sz="3600" b="1" kern="1200">
          <a:solidFill>
            <a:schemeClr val="tx2"/>
          </a:solidFill>
          <a:latin typeface="+mj-lt"/>
          <a:ea typeface="+mj-ea"/>
          <a:cs typeface="+mj-cs"/>
        </a:defRPr>
      </a:lvl1pPr>
      <a:lvl2pPr algn="l" rtl="0" fontAlgn="base">
        <a:spcBef>
          <a:spcPct val="0"/>
        </a:spcBef>
        <a:spcAft>
          <a:spcPct val="0"/>
        </a:spcAft>
        <a:defRPr sz="3600" b="1">
          <a:solidFill>
            <a:schemeClr val="tx2"/>
          </a:solidFill>
          <a:latin typeface="Garamond" pitchFamily="18" charset="0"/>
        </a:defRPr>
      </a:lvl2pPr>
      <a:lvl3pPr algn="l" rtl="0" fontAlgn="base">
        <a:spcBef>
          <a:spcPct val="0"/>
        </a:spcBef>
        <a:spcAft>
          <a:spcPct val="0"/>
        </a:spcAft>
        <a:defRPr sz="3600" b="1">
          <a:solidFill>
            <a:schemeClr val="tx2"/>
          </a:solidFill>
          <a:latin typeface="Garamond" pitchFamily="18" charset="0"/>
        </a:defRPr>
      </a:lvl3pPr>
      <a:lvl4pPr algn="l" rtl="0" fontAlgn="base">
        <a:spcBef>
          <a:spcPct val="0"/>
        </a:spcBef>
        <a:spcAft>
          <a:spcPct val="0"/>
        </a:spcAft>
        <a:defRPr sz="3600" b="1">
          <a:solidFill>
            <a:schemeClr val="tx2"/>
          </a:solidFill>
          <a:latin typeface="Garamond" pitchFamily="18" charset="0"/>
        </a:defRPr>
      </a:lvl4pPr>
      <a:lvl5pPr algn="l" rtl="0" fontAlgn="base">
        <a:spcBef>
          <a:spcPct val="0"/>
        </a:spcBef>
        <a:spcAft>
          <a:spcPct val="0"/>
        </a:spcAft>
        <a:defRPr sz="3600" b="1">
          <a:solidFill>
            <a:schemeClr val="tx2"/>
          </a:solidFill>
          <a:latin typeface="Garamond" pitchFamily="18" charset="0"/>
        </a:defRPr>
      </a:lvl5pPr>
      <a:lvl6pPr marL="457200" algn="l" rtl="0" fontAlgn="base">
        <a:spcBef>
          <a:spcPct val="0"/>
        </a:spcBef>
        <a:spcAft>
          <a:spcPct val="0"/>
        </a:spcAft>
        <a:defRPr sz="3600" b="1">
          <a:solidFill>
            <a:schemeClr val="tx2"/>
          </a:solidFill>
          <a:latin typeface="Garamond" pitchFamily="18" charset="0"/>
        </a:defRPr>
      </a:lvl6pPr>
      <a:lvl7pPr marL="914400" algn="l" rtl="0" fontAlgn="base">
        <a:spcBef>
          <a:spcPct val="0"/>
        </a:spcBef>
        <a:spcAft>
          <a:spcPct val="0"/>
        </a:spcAft>
        <a:defRPr sz="3600" b="1">
          <a:solidFill>
            <a:schemeClr val="tx2"/>
          </a:solidFill>
          <a:latin typeface="Garamond" pitchFamily="18" charset="0"/>
        </a:defRPr>
      </a:lvl7pPr>
      <a:lvl8pPr marL="1371600" algn="l" rtl="0" fontAlgn="base">
        <a:spcBef>
          <a:spcPct val="0"/>
        </a:spcBef>
        <a:spcAft>
          <a:spcPct val="0"/>
        </a:spcAft>
        <a:defRPr sz="3600" b="1">
          <a:solidFill>
            <a:schemeClr val="tx2"/>
          </a:solidFill>
          <a:latin typeface="Garamond" pitchFamily="18" charset="0"/>
        </a:defRPr>
      </a:lvl8pPr>
      <a:lvl9pPr marL="1828800" algn="l" rtl="0" fontAlgn="base">
        <a:spcBef>
          <a:spcPct val="0"/>
        </a:spcBef>
        <a:spcAft>
          <a:spcPct val="0"/>
        </a:spcAft>
        <a:defRPr sz="3600" b="1">
          <a:solidFill>
            <a:schemeClr val="tx2"/>
          </a:solidFill>
          <a:latin typeface="Garamond" pitchFamily="18" charset="0"/>
        </a:defRPr>
      </a:lvl9pPr>
    </p:titleStyle>
    <p:bodyStyle>
      <a:lvl1pPr marL="342900" indent="-342900" algn="l" rtl="0" fontAlgn="base">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p:txBody>
          <a:bodyPr/>
          <a:lstStyle/>
          <a:p>
            <a:r>
              <a:rPr lang="en-US" smtClean="0"/>
              <a:t>Getting on Track:</a:t>
            </a:r>
            <a:br>
              <a:rPr lang="en-US" smtClean="0"/>
            </a:br>
            <a:r>
              <a:rPr lang="en-US" b="0" i="1" smtClean="0"/>
              <a:t>Better Management through</a:t>
            </a:r>
            <a:br>
              <a:rPr lang="en-US" b="0" i="1" smtClean="0"/>
            </a:br>
            <a:r>
              <a:rPr lang="en-US" b="0" i="1" smtClean="0"/>
              <a:t>Basic Financial Statements</a:t>
            </a:r>
          </a:p>
        </p:txBody>
      </p:sp>
      <p:sp>
        <p:nvSpPr>
          <p:cNvPr id="9218" name="Subtitle 2"/>
          <p:cNvSpPr>
            <a:spLocks noGrp="1"/>
          </p:cNvSpPr>
          <p:nvPr>
            <p:ph type="subTitle" idx="1"/>
          </p:nvPr>
        </p:nvSpPr>
        <p:spPr/>
        <p:txBody>
          <a:bodyPr/>
          <a:lstStyle/>
          <a:p>
            <a:r>
              <a:rPr lang="en-US" b="1" smtClean="0"/>
              <a:t>Authors:</a:t>
            </a:r>
          </a:p>
          <a:p>
            <a:r>
              <a:rPr lang="en-US" smtClean="0"/>
              <a:t>Rodney L. Sharp</a:t>
            </a:r>
          </a:p>
          <a:p>
            <a:r>
              <a:rPr lang="en-US" smtClean="0"/>
              <a:t>John P. Hewlett</a:t>
            </a:r>
          </a:p>
          <a:p>
            <a:r>
              <a:rPr lang="en-US" smtClean="0"/>
              <a:t>Jeffery E. Tranel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792163"/>
          </a:xfrm>
        </p:spPr>
        <p:txBody>
          <a:bodyPr rtlCol="0">
            <a:normAutofit fontScale="90000"/>
          </a:bodyPr>
          <a:lstStyle/>
          <a:p>
            <a:pPr fontAlgn="auto">
              <a:spcAft>
                <a:spcPts val="0"/>
              </a:spcAft>
              <a:defRPr/>
            </a:pPr>
            <a:r>
              <a:rPr lang="en-US" dirty="0" smtClean="0"/>
              <a:t>Step 3: Calculate Net Cash Operating Income</a:t>
            </a:r>
            <a:endParaRPr lang="en-US" dirty="0"/>
          </a:p>
        </p:txBody>
      </p:sp>
      <p:sp>
        <p:nvSpPr>
          <p:cNvPr id="27650" name="Content Placeholder 2"/>
          <p:cNvSpPr>
            <a:spLocks noGrp="1"/>
          </p:cNvSpPr>
          <p:nvPr>
            <p:ph idx="1"/>
          </p:nvPr>
        </p:nvSpPr>
        <p:spPr/>
        <p:txBody>
          <a:bodyPr/>
          <a:lstStyle/>
          <a:p>
            <a:r>
              <a:rPr lang="en-US" smtClean="0"/>
              <a:t>Net Cash Operating Income:</a:t>
            </a:r>
          </a:p>
          <a:p>
            <a:pPr lvl="1"/>
            <a:r>
              <a:rPr lang="en-US" smtClean="0"/>
              <a:t>The result of total operating income minus total operating expenses</a:t>
            </a:r>
          </a:p>
          <a:p>
            <a:pPr lvl="1"/>
            <a:r>
              <a:rPr lang="en-US" smtClean="0"/>
              <a:t>This value accounts for only cash transactions in a reporting period and does not include adjustments for non-cash activities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4: Adjust for Personal Consumption</a:t>
            </a:r>
            <a:endParaRPr lang="en-US" dirty="0"/>
          </a:p>
        </p:txBody>
      </p:sp>
      <p:sp>
        <p:nvSpPr>
          <p:cNvPr id="29698" name="Content Placeholder 2"/>
          <p:cNvSpPr>
            <a:spLocks noGrp="1"/>
          </p:cNvSpPr>
          <p:nvPr>
            <p:ph idx="1"/>
          </p:nvPr>
        </p:nvSpPr>
        <p:spPr/>
        <p:txBody>
          <a:bodyPr/>
          <a:lstStyle/>
          <a:p>
            <a:r>
              <a:rPr lang="en-US" smtClean="0"/>
              <a:t>Adjust for personal consumption of farm products and personal use of business inputs and other items</a:t>
            </a:r>
          </a:p>
          <a:p>
            <a:pPr lvl="1"/>
            <a:r>
              <a:rPr lang="en-US" smtClean="0"/>
              <a:t>Examples: meat, eggs, milk, business inputs, and expenses</a:t>
            </a:r>
          </a:p>
          <a:p>
            <a:r>
              <a:rPr lang="en-US" smtClean="0"/>
              <a:t>To accurately reflect actual income of the business, you must adjust for </a:t>
            </a:r>
            <a:r>
              <a:rPr lang="en-US" i="1" smtClean="0"/>
              <a:t>Non-Cash Transactions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5: Adjust for Changes in Inventories (including Receivables and Payables)</a:t>
            </a:r>
            <a:endParaRPr lang="en-US" dirty="0"/>
          </a:p>
        </p:txBody>
      </p:sp>
      <p:sp>
        <p:nvSpPr>
          <p:cNvPr id="31746" name="Content Placeholder 2"/>
          <p:cNvSpPr>
            <a:spLocks noGrp="1"/>
          </p:cNvSpPr>
          <p:nvPr>
            <p:ph idx="1"/>
          </p:nvPr>
        </p:nvSpPr>
        <p:spPr>
          <a:xfrm>
            <a:off x="152400" y="1249363"/>
            <a:ext cx="8229600" cy="5075237"/>
          </a:xfrm>
        </p:spPr>
        <p:txBody>
          <a:bodyPr/>
          <a:lstStyle/>
          <a:p>
            <a:r>
              <a:rPr lang="en-US" smtClean="0"/>
              <a:t>Make a positive adjustment for:</a:t>
            </a:r>
          </a:p>
          <a:p>
            <a:pPr lvl="1"/>
            <a:r>
              <a:rPr lang="en-US" smtClean="0"/>
              <a:t>Products produced that haven’t been sold</a:t>
            </a:r>
          </a:p>
          <a:p>
            <a:pPr lvl="1"/>
            <a:r>
              <a:rPr lang="en-US" smtClean="0"/>
              <a:t>Money for products sold that has not been collected</a:t>
            </a:r>
          </a:p>
          <a:p>
            <a:r>
              <a:rPr lang="en-US" smtClean="0"/>
              <a:t>Make a negative adjustment for:</a:t>
            </a:r>
          </a:p>
          <a:p>
            <a:pPr lvl="1"/>
            <a:r>
              <a:rPr lang="en-US" smtClean="0"/>
              <a:t>Supplies or inputs used that were paid for in a previous accounting period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6: Adjust for Changes in Capital Assets</a:t>
            </a:r>
            <a:endParaRPr lang="en-US" dirty="0"/>
          </a:p>
        </p:txBody>
      </p:sp>
      <p:sp>
        <p:nvSpPr>
          <p:cNvPr id="33794" name="Content Placeholder 2"/>
          <p:cNvSpPr>
            <a:spLocks noGrp="1"/>
          </p:cNvSpPr>
          <p:nvPr>
            <p:ph idx="1"/>
          </p:nvPr>
        </p:nvSpPr>
        <p:spPr/>
        <p:txBody>
          <a:bodyPr/>
          <a:lstStyle/>
          <a:p>
            <a:r>
              <a:rPr lang="en-US" smtClean="0"/>
              <a:t>Capital assets include both:</a:t>
            </a:r>
          </a:p>
          <a:p>
            <a:pPr lvl="1"/>
            <a:r>
              <a:rPr lang="en-US" smtClean="0"/>
              <a:t>Cash transactions </a:t>
            </a:r>
          </a:p>
          <a:p>
            <a:pPr lvl="1"/>
            <a:r>
              <a:rPr lang="en-US" smtClean="0"/>
              <a:t>Depreciation </a:t>
            </a:r>
          </a:p>
          <a:p>
            <a:r>
              <a:rPr lang="en-US" smtClean="0"/>
              <a:t>Data sources for this adjustment information:</a:t>
            </a:r>
          </a:p>
          <a:p>
            <a:pPr lvl="1"/>
            <a:r>
              <a:rPr lang="en-US" smtClean="0"/>
              <a:t>Balance sheet</a:t>
            </a:r>
          </a:p>
          <a:p>
            <a:pPr lvl="1"/>
            <a:r>
              <a:rPr lang="en-US" smtClean="0"/>
              <a:t>Purchase and sale contracts for capital assets</a:t>
            </a:r>
          </a:p>
          <a:p>
            <a:pPr lvl="1"/>
            <a:r>
              <a:rPr lang="en-US" smtClean="0"/>
              <a:t>Depreciation schedules used for income tax computations</a:t>
            </a:r>
          </a:p>
          <a:p>
            <a:pPr lvl="1"/>
            <a:r>
              <a:rPr lang="en-US" smtClean="0"/>
              <a:t>Cash flow statements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Step 7: Calculate Net Farm Income</a:t>
            </a:r>
          </a:p>
        </p:txBody>
      </p:sp>
      <p:pic>
        <p:nvPicPr>
          <p:cNvPr id="35842" name="Content Placeholder 3"/>
          <p:cNvPicPr>
            <a:picLocks noGrp="1" noChangeAspect="1"/>
          </p:cNvPicPr>
          <p:nvPr>
            <p:ph idx="1"/>
          </p:nvPr>
        </p:nvPicPr>
        <p:blipFill>
          <a:blip r:embed="rId3"/>
          <a:srcRect/>
          <a:stretch>
            <a:fillRect/>
          </a:stretch>
        </p:blipFill>
        <p:spPr>
          <a:xfrm>
            <a:off x="457200" y="1676400"/>
            <a:ext cx="7543800" cy="28638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Quiz Time!</a:t>
            </a:r>
          </a:p>
        </p:txBody>
      </p:sp>
      <p:sp>
        <p:nvSpPr>
          <p:cNvPr id="37890" name="Content Placeholder 2"/>
          <p:cNvSpPr>
            <a:spLocks noGrp="1"/>
          </p:cNvSpPr>
          <p:nvPr>
            <p:ph idx="1"/>
          </p:nvPr>
        </p:nvSpPr>
        <p:spPr/>
        <p:txBody>
          <a:bodyPr/>
          <a:lstStyle/>
          <a:p>
            <a:pPr marL="0" indent="0">
              <a:buFont typeface="Arial" charset="0"/>
              <a:buNone/>
            </a:pPr>
            <a:r>
              <a:rPr lang="en-US" smtClean="0"/>
              <a:t>Which of the following are uses for an income statement? </a:t>
            </a:r>
          </a:p>
          <a:p>
            <a:pPr marL="971550" lvl="1" indent="-514350">
              <a:buFont typeface="Garamond" pitchFamily="18" charset="0"/>
              <a:buAutoNum type="arabicPeriod"/>
            </a:pPr>
            <a:r>
              <a:rPr lang="en-US" smtClean="0"/>
              <a:t>Determines the profitability of the business</a:t>
            </a:r>
          </a:p>
          <a:p>
            <a:pPr marL="971550" lvl="1" indent="-514350">
              <a:buFont typeface="Garamond" pitchFamily="18" charset="0"/>
              <a:buAutoNum type="arabicPeriod"/>
            </a:pPr>
            <a:r>
              <a:rPr lang="en-US" smtClean="0"/>
              <a:t>Determines the cash value of the business</a:t>
            </a:r>
          </a:p>
          <a:p>
            <a:pPr marL="971550" lvl="1" indent="-514350">
              <a:buFont typeface="Garamond" pitchFamily="18" charset="0"/>
              <a:buAutoNum type="arabicPeriod"/>
            </a:pPr>
            <a:r>
              <a:rPr lang="en-US" smtClean="0"/>
              <a:t>Determines the tax liability of the business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Quiz Time!</a:t>
            </a:r>
          </a:p>
        </p:txBody>
      </p:sp>
      <p:sp>
        <p:nvSpPr>
          <p:cNvPr id="39938" name="Content Placeholder 2"/>
          <p:cNvSpPr>
            <a:spLocks noGrp="1"/>
          </p:cNvSpPr>
          <p:nvPr>
            <p:ph idx="1"/>
          </p:nvPr>
        </p:nvSpPr>
        <p:spPr/>
        <p:txBody>
          <a:bodyPr/>
          <a:lstStyle/>
          <a:p>
            <a:pPr marL="0" indent="0">
              <a:buFont typeface="Arial" charset="0"/>
              <a:buNone/>
            </a:pPr>
            <a:r>
              <a:rPr lang="en-US" smtClean="0"/>
              <a:t>Indicate the proper order of the steps listed to create an income statement: </a:t>
            </a:r>
          </a:p>
          <a:p>
            <a:pPr lvl="1">
              <a:buFont typeface="Wingdings" pitchFamily="2" charset="2"/>
              <a:buChar char="q"/>
            </a:pPr>
            <a:r>
              <a:rPr lang="en-US" smtClean="0"/>
              <a:t>Adjust for inventory changes, including payables and receivables </a:t>
            </a:r>
          </a:p>
          <a:p>
            <a:pPr lvl="1">
              <a:buFont typeface="Wingdings" pitchFamily="2" charset="2"/>
              <a:buChar char="q"/>
            </a:pPr>
            <a:r>
              <a:rPr lang="en-US" smtClean="0"/>
              <a:t>Calculate Net Farm Income</a:t>
            </a:r>
          </a:p>
          <a:p>
            <a:pPr lvl="1">
              <a:buFont typeface="Wingdings" pitchFamily="2" charset="2"/>
              <a:buChar char="q"/>
            </a:pPr>
            <a:r>
              <a:rPr lang="en-US" smtClean="0"/>
              <a:t>List and total all operating revenue</a:t>
            </a:r>
          </a:p>
          <a:p>
            <a:pPr lvl="1">
              <a:buFont typeface="Wingdings" pitchFamily="2" charset="2"/>
              <a:buChar char="q"/>
            </a:pPr>
            <a:r>
              <a:rPr lang="en-US" smtClean="0"/>
              <a:t>Calculate Net Cash Operating Income</a:t>
            </a:r>
          </a:p>
          <a:p>
            <a:pPr lvl="1">
              <a:buFont typeface="Wingdings" pitchFamily="2" charset="2"/>
              <a:buChar char="q"/>
            </a:pPr>
            <a:r>
              <a:rPr lang="en-US" smtClean="0"/>
              <a:t>Adjust for changes in capital assets</a:t>
            </a:r>
          </a:p>
          <a:p>
            <a:pPr lvl="1">
              <a:buFont typeface="Wingdings" pitchFamily="2" charset="2"/>
              <a:buChar char="q"/>
            </a:pPr>
            <a:r>
              <a:rPr lang="en-US" smtClean="0"/>
              <a:t>Adjust for the value of personal consumption</a:t>
            </a:r>
          </a:p>
          <a:p>
            <a:pPr lvl="1">
              <a:buFont typeface="Wingdings" pitchFamily="2" charset="2"/>
              <a:buChar char="q"/>
            </a:pPr>
            <a:r>
              <a:rPr lang="en-US" smtClean="0"/>
              <a:t>List and total all operating expenses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Quiz Time!</a:t>
            </a:r>
          </a:p>
        </p:txBody>
      </p:sp>
      <p:sp>
        <p:nvSpPr>
          <p:cNvPr id="41986" name="Content Placeholder 2"/>
          <p:cNvSpPr>
            <a:spLocks noGrp="1"/>
          </p:cNvSpPr>
          <p:nvPr>
            <p:ph idx="1"/>
          </p:nvPr>
        </p:nvSpPr>
        <p:spPr/>
        <p:txBody>
          <a:bodyPr/>
          <a:lstStyle/>
          <a:p>
            <a:pPr marL="0" indent="0">
              <a:buFont typeface="Arial" charset="0"/>
              <a:buNone/>
            </a:pPr>
            <a:r>
              <a:rPr lang="en-US" smtClean="0"/>
              <a:t>Which types of income statements should a farm manager develop, update, and analyze to accurately measure profitability? </a:t>
            </a:r>
          </a:p>
          <a:p>
            <a:pPr marL="971550" lvl="1" indent="-514350">
              <a:buFont typeface="Garamond" pitchFamily="18" charset="0"/>
              <a:buAutoNum type="arabicPeriod"/>
            </a:pPr>
            <a:r>
              <a:rPr lang="en-US" smtClean="0"/>
              <a:t>A cash-basis income statement</a:t>
            </a:r>
          </a:p>
          <a:p>
            <a:pPr marL="971550" lvl="1" indent="-514350">
              <a:buFont typeface="Garamond" pitchFamily="18" charset="0"/>
              <a:buAutoNum type="arabicPeriod"/>
            </a:pPr>
            <a:r>
              <a:rPr lang="en-US" smtClean="0"/>
              <a:t>An accrual-basis income statement</a:t>
            </a:r>
          </a:p>
          <a:p>
            <a:pPr marL="971550" lvl="1" indent="-514350">
              <a:buFont typeface="Garamond" pitchFamily="18" charset="0"/>
              <a:buAutoNum type="arabicPeriod"/>
            </a:pPr>
            <a:r>
              <a:rPr lang="en-US" smtClean="0"/>
              <a:t>Both a cash and accrual-basis income statement</a:t>
            </a:r>
          </a:p>
          <a:p>
            <a:pPr marL="971550" lvl="1" indent="-514350">
              <a:buFont typeface="Garamond" pitchFamily="18" charset="0"/>
              <a:buAutoNum type="arabicPeriod"/>
            </a:pPr>
            <a:r>
              <a:rPr lang="en-US" smtClean="0"/>
              <a:t>None, income statements are generated by the IRS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Challenges and Benefits</a:t>
            </a:r>
          </a:p>
        </p:txBody>
      </p:sp>
      <p:sp>
        <p:nvSpPr>
          <p:cNvPr id="44034" name="Content Placeholder 2"/>
          <p:cNvSpPr>
            <a:spLocks noGrp="1"/>
          </p:cNvSpPr>
          <p:nvPr>
            <p:ph idx="1"/>
          </p:nvPr>
        </p:nvSpPr>
        <p:spPr/>
        <p:txBody>
          <a:bodyPr/>
          <a:lstStyle/>
          <a:p>
            <a:r>
              <a:rPr lang="en-US" smtClean="0"/>
              <a:t>Challenges:</a:t>
            </a:r>
          </a:p>
          <a:p>
            <a:pPr lvl="1"/>
            <a:r>
              <a:rPr lang="en-US" smtClean="0"/>
              <a:t>Separating business from personal income and expenses can be difficult for family farms</a:t>
            </a:r>
          </a:p>
          <a:p>
            <a:pPr lvl="1"/>
            <a:r>
              <a:rPr lang="en-US" smtClean="0"/>
              <a:t>Making the accrual adjustments to accurately reflect net farm income can be time consuming, and requires detailed farm records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Challenges and Benefits </a:t>
            </a:r>
            <a:r>
              <a:rPr lang="en-US" b="0" i="1" smtClean="0"/>
              <a:t>(cont.)</a:t>
            </a:r>
          </a:p>
        </p:txBody>
      </p:sp>
      <p:sp>
        <p:nvSpPr>
          <p:cNvPr id="46082" name="Content Placeholder 2"/>
          <p:cNvSpPr>
            <a:spLocks noGrp="1"/>
          </p:cNvSpPr>
          <p:nvPr>
            <p:ph idx="1"/>
          </p:nvPr>
        </p:nvSpPr>
        <p:spPr/>
        <p:txBody>
          <a:bodyPr/>
          <a:lstStyle/>
          <a:p>
            <a:r>
              <a:rPr lang="en-US" smtClean="0"/>
              <a:t>Benefits:</a:t>
            </a:r>
          </a:p>
          <a:p>
            <a:pPr lvl="1"/>
            <a:r>
              <a:rPr lang="en-US" smtClean="0"/>
              <a:t>Measures farm profitability over a period of time</a:t>
            </a:r>
          </a:p>
          <a:p>
            <a:pPr lvl="1"/>
            <a:r>
              <a:rPr lang="en-US" smtClean="0"/>
              <a:t>Provides a detailed list of both revenues and expenses</a:t>
            </a:r>
          </a:p>
          <a:p>
            <a:pPr lvl="1"/>
            <a:r>
              <a:rPr lang="en-US" smtClean="0"/>
              <a:t>Provides an indicator of how well a producer manages capital for acquiring agricultural credit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smtClean="0"/>
              <a:t>Session Three</a:t>
            </a:r>
          </a:p>
        </p:txBody>
      </p:sp>
      <p:sp>
        <p:nvSpPr>
          <p:cNvPr id="11266" name="Text Placeholder 3"/>
          <p:cNvSpPr>
            <a:spLocks noGrp="1"/>
          </p:cNvSpPr>
          <p:nvPr>
            <p:ph type="body" idx="1"/>
          </p:nvPr>
        </p:nvSpPr>
        <p:spPr/>
        <p:txBody>
          <a:bodyPr/>
          <a:lstStyle/>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Homework</a:t>
            </a:r>
          </a:p>
        </p:txBody>
      </p:sp>
      <p:sp>
        <p:nvSpPr>
          <p:cNvPr id="48130" name="Content Placeholder 2"/>
          <p:cNvSpPr>
            <a:spLocks noGrp="1"/>
          </p:cNvSpPr>
          <p:nvPr>
            <p:ph idx="1"/>
          </p:nvPr>
        </p:nvSpPr>
        <p:spPr/>
        <p:txBody>
          <a:bodyPr/>
          <a:lstStyle/>
          <a:p>
            <a:r>
              <a:rPr lang="en-US" smtClean="0"/>
              <a:t>Create an accrual basis income statement for your business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r>
              <a:rPr lang="en-US" smtClean="0"/>
              <a:t>Are We Profitable? </a:t>
            </a:r>
          </a:p>
        </p:txBody>
      </p:sp>
      <p:sp>
        <p:nvSpPr>
          <p:cNvPr id="13314" name="Content Placeholder 4"/>
          <p:cNvSpPr>
            <a:spLocks noGrp="1"/>
          </p:cNvSpPr>
          <p:nvPr>
            <p:ph idx="1"/>
          </p:nvPr>
        </p:nvSpPr>
        <p:spPr/>
        <p:txBody>
          <a:bodyPr/>
          <a:lstStyle/>
          <a:p>
            <a:pPr marL="0" indent="0">
              <a:buFont typeface="Arial" charset="0"/>
              <a:buNone/>
            </a:pPr>
            <a:r>
              <a:rPr lang="en-US" smtClean="0"/>
              <a:t>After three years of keeping balance sheets and cash flow statements, Jack and Joanie are wondering if the business is making a profit.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What is an Income Statement? </a:t>
            </a:r>
          </a:p>
        </p:txBody>
      </p:sp>
      <p:sp>
        <p:nvSpPr>
          <p:cNvPr id="15362" name="Content Placeholder 2"/>
          <p:cNvSpPr>
            <a:spLocks noGrp="1"/>
          </p:cNvSpPr>
          <p:nvPr>
            <p:ph idx="1"/>
          </p:nvPr>
        </p:nvSpPr>
        <p:spPr/>
        <p:txBody>
          <a:bodyPr/>
          <a:lstStyle/>
          <a:p>
            <a:r>
              <a:rPr lang="en-US" smtClean="0"/>
              <a:t>An income statement:</a:t>
            </a:r>
          </a:p>
          <a:p>
            <a:pPr lvl="1"/>
            <a:r>
              <a:rPr lang="en-US" smtClean="0"/>
              <a:t>Lists the sources of farm revenues</a:t>
            </a:r>
          </a:p>
          <a:p>
            <a:pPr lvl="1"/>
            <a:r>
              <a:rPr lang="en-US" smtClean="0"/>
              <a:t>Describes the nature of farm expenses</a:t>
            </a:r>
          </a:p>
          <a:p>
            <a:pPr lvl="1"/>
            <a:r>
              <a:rPr lang="en-US" smtClean="0"/>
              <a:t>Calculates </a:t>
            </a:r>
            <a:r>
              <a:rPr lang="en-US" i="1" smtClean="0"/>
              <a:t>Net Farm Income</a:t>
            </a:r>
          </a:p>
          <a:p>
            <a:r>
              <a:rPr lang="en-US" smtClean="0"/>
              <a:t>Multiple income statements can allow a farm manager to compare profitability to previous years and similar farm operations</a:t>
            </a:r>
          </a:p>
          <a:p>
            <a:r>
              <a:rPr lang="en-US" smtClean="0"/>
              <a:t>Also referred to as a </a:t>
            </a:r>
            <a:r>
              <a:rPr lang="en-US" i="1" smtClean="0"/>
              <a:t>Profit and Loss Statement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Cash vs. Accrual-Based Accounting</a:t>
            </a:r>
          </a:p>
        </p:txBody>
      </p:sp>
      <p:sp>
        <p:nvSpPr>
          <p:cNvPr id="17410" name="Content Placeholder 2"/>
          <p:cNvSpPr>
            <a:spLocks noGrp="1"/>
          </p:cNvSpPr>
          <p:nvPr>
            <p:ph idx="1"/>
          </p:nvPr>
        </p:nvSpPr>
        <p:spPr/>
        <p:txBody>
          <a:bodyPr/>
          <a:lstStyle/>
          <a:p>
            <a:r>
              <a:rPr lang="en-US" smtClean="0"/>
              <a:t>Cash Accounting:</a:t>
            </a:r>
          </a:p>
          <a:p>
            <a:pPr lvl="1"/>
            <a:r>
              <a:rPr lang="en-US" smtClean="0"/>
              <a:t>Measures income and expense items when the cash changes hands</a:t>
            </a:r>
          </a:p>
          <a:p>
            <a:r>
              <a:rPr lang="en-US" smtClean="0"/>
              <a:t>Accrual Accounting:</a:t>
            </a:r>
          </a:p>
          <a:p>
            <a:pPr lvl="1"/>
            <a:r>
              <a:rPr lang="en-US" smtClean="0"/>
              <a:t>Matches the revenues from the period’s production to the actual expenses associated with generating that revenue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Cash vs. Accrual-Based Accounting </a:t>
            </a:r>
            <a:r>
              <a:rPr lang="en-US" b="0" i="1" dirty="0" smtClean="0"/>
              <a:t>(cont.)</a:t>
            </a:r>
            <a:endParaRPr lang="en-US" b="0" i="1" dirty="0"/>
          </a:p>
        </p:txBody>
      </p:sp>
      <p:sp>
        <p:nvSpPr>
          <p:cNvPr id="19458" name="Content Placeholder 2"/>
          <p:cNvSpPr>
            <a:spLocks noGrp="1"/>
          </p:cNvSpPr>
          <p:nvPr>
            <p:ph idx="1"/>
          </p:nvPr>
        </p:nvSpPr>
        <p:spPr/>
        <p:txBody>
          <a:bodyPr/>
          <a:lstStyle/>
          <a:p>
            <a:r>
              <a:rPr lang="en-US" smtClean="0"/>
              <a:t>The Internal Revenue Service (IRS) allows agricultural businesses to file taxes using cash-based information</a:t>
            </a:r>
          </a:p>
          <a:p>
            <a:r>
              <a:rPr lang="en-US" smtClean="0"/>
              <a:t>Cash accounting allows more flexibility that may reduce or increase a business’s tax liability for a particular year</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How to Create an Income Statement</a:t>
            </a:r>
          </a:p>
        </p:txBody>
      </p:sp>
      <p:pic>
        <p:nvPicPr>
          <p:cNvPr id="21506" name="Content Placeholder 3"/>
          <p:cNvPicPr>
            <a:picLocks noGrp="1" noChangeAspect="1"/>
          </p:cNvPicPr>
          <p:nvPr>
            <p:ph idx="1"/>
          </p:nvPr>
        </p:nvPicPr>
        <p:blipFill>
          <a:blip r:embed="rId3"/>
          <a:srcRect l="3877" r="3537" b="3935"/>
          <a:stretch>
            <a:fillRect/>
          </a:stretch>
        </p:blipFill>
        <p:spPr>
          <a:xfrm>
            <a:off x="368300" y="1219200"/>
            <a:ext cx="7861300" cy="48212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1: List and Total Operating Revenue</a:t>
            </a:r>
            <a:endParaRPr lang="en-US" dirty="0"/>
          </a:p>
        </p:txBody>
      </p:sp>
      <p:sp>
        <p:nvSpPr>
          <p:cNvPr id="23554" name="Content Placeholder 2"/>
          <p:cNvSpPr>
            <a:spLocks noGrp="1"/>
          </p:cNvSpPr>
          <p:nvPr>
            <p:ph idx="1"/>
          </p:nvPr>
        </p:nvSpPr>
        <p:spPr/>
        <p:txBody>
          <a:bodyPr/>
          <a:lstStyle/>
          <a:p>
            <a:r>
              <a:rPr lang="en-US" smtClean="0"/>
              <a:t>List and total all money received from sales of:</a:t>
            </a:r>
          </a:p>
          <a:p>
            <a:pPr lvl="1"/>
            <a:r>
              <a:rPr lang="en-US" smtClean="0"/>
              <a:t>Crops</a:t>
            </a:r>
          </a:p>
          <a:p>
            <a:pPr lvl="1"/>
            <a:r>
              <a:rPr lang="en-US" smtClean="0"/>
              <a:t>Livestock</a:t>
            </a:r>
          </a:p>
          <a:p>
            <a:pPr lvl="1"/>
            <a:r>
              <a:rPr lang="en-US" smtClean="0"/>
              <a:t>Livestock products</a:t>
            </a:r>
          </a:p>
          <a:p>
            <a:r>
              <a:rPr lang="en-US" smtClean="0"/>
              <a:t>List all government payments, income from custom work and services, and any other sources of miscellaneous farm income</a:t>
            </a:r>
          </a:p>
          <a:p>
            <a:r>
              <a:rPr lang="en-US" smtClean="0"/>
              <a:t>Do not include cash inflows from loans</a:t>
            </a:r>
          </a:p>
          <a:p>
            <a:r>
              <a:rPr lang="en-US" smtClean="0"/>
              <a:t>The total of these revenues is called Gross Operating Revenue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2: List and Total Operating Expenses</a:t>
            </a:r>
            <a:endParaRPr lang="en-US" dirty="0"/>
          </a:p>
        </p:txBody>
      </p:sp>
      <p:sp>
        <p:nvSpPr>
          <p:cNvPr id="25602" name="Content Placeholder 2"/>
          <p:cNvSpPr>
            <a:spLocks noGrp="1"/>
          </p:cNvSpPr>
          <p:nvPr>
            <p:ph idx="1"/>
          </p:nvPr>
        </p:nvSpPr>
        <p:spPr/>
        <p:txBody>
          <a:bodyPr/>
          <a:lstStyle/>
          <a:p>
            <a:r>
              <a:rPr lang="en-US" smtClean="0"/>
              <a:t>List and total all of the expenses of running the business, including:</a:t>
            </a:r>
          </a:p>
          <a:p>
            <a:pPr lvl="1"/>
            <a:r>
              <a:rPr lang="en-US" smtClean="0"/>
              <a:t>Crop and livestock inputs</a:t>
            </a:r>
          </a:p>
          <a:p>
            <a:pPr lvl="1"/>
            <a:r>
              <a:rPr lang="en-US" smtClean="0"/>
              <a:t>Machine hire</a:t>
            </a:r>
          </a:p>
          <a:p>
            <a:pPr lvl="1"/>
            <a:r>
              <a:rPr lang="en-US" smtClean="0"/>
              <a:t>Veterinary expenses</a:t>
            </a:r>
          </a:p>
          <a:p>
            <a:pPr lvl="1"/>
            <a:r>
              <a:rPr lang="en-US" smtClean="0"/>
              <a:t>Supplies, fuel, repairs, etc. </a:t>
            </a:r>
          </a:p>
          <a:p>
            <a:r>
              <a:rPr lang="en-US" smtClean="0"/>
              <a:t>The principal portion of debt payments should NOT be included</a:t>
            </a:r>
          </a:p>
          <a:p>
            <a:r>
              <a:rPr lang="en-US" smtClean="0"/>
              <a:t>The total is called Gross Operating Expenses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UoW - Basic Financial Statements">
      <a:dk1>
        <a:sysClr val="windowText" lastClr="000000"/>
      </a:dk1>
      <a:lt1>
        <a:sysClr val="window" lastClr="FFFFFF"/>
      </a:lt1>
      <a:dk2>
        <a:srgbClr val="1F3461"/>
      </a:dk2>
      <a:lt2>
        <a:srgbClr val="EEECE1"/>
      </a:lt2>
      <a:accent1>
        <a:srgbClr val="265272"/>
      </a:accent1>
      <a:accent2>
        <a:srgbClr val="7F3837"/>
      </a:accent2>
      <a:accent3>
        <a:srgbClr val="609725"/>
      </a:accent3>
      <a:accent4>
        <a:srgbClr val="8064A2"/>
      </a:accent4>
      <a:accent5>
        <a:srgbClr val="1E7B66"/>
      </a:accent5>
      <a:accent6>
        <a:srgbClr val="BE7C19"/>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2666</Words>
  <Application>Microsoft Office PowerPoint</Application>
  <PresentationFormat>On-screen Show (4:3)</PresentationFormat>
  <Paragraphs>273</Paragraphs>
  <Slides>20</Slides>
  <Notes>20</Notes>
  <HiddenSlides>0</HiddenSlides>
  <MMClips>0</MMClips>
  <ScaleCrop>false</ScaleCrop>
  <HeadingPairs>
    <vt:vector size="6" baseType="variant">
      <vt:variant>
        <vt:lpstr>Fonts Used</vt:lpstr>
      </vt:variant>
      <vt:variant>
        <vt:i4>4</vt:i4>
      </vt:variant>
      <vt:variant>
        <vt:lpstr>Design Template</vt:lpstr>
      </vt:variant>
      <vt:variant>
        <vt:i4>3</vt:i4>
      </vt:variant>
      <vt:variant>
        <vt:lpstr>Slide Titles</vt:lpstr>
      </vt:variant>
      <vt:variant>
        <vt:i4>20</vt:i4>
      </vt:variant>
    </vt:vector>
  </HeadingPairs>
  <TitlesOfParts>
    <vt:vector size="27" baseType="lpstr">
      <vt:lpstr>Arial</vt:lpstr>
      <vt:lpstr>Garamond</vt:lpstr>
      <vt:lpstr>Calibri</vt:lpstr>
      <vt:lpstr>Wingdings</vt:lpstr>
      <vt:lpstr>1_Office Theme</vt:lpstr>
      <vt:lpstr>1_Office Theme</vt:lpstr>
      <vt:lpstr>1_Office Theme</vt:lpstr>
      <vt:lpstr>Getting on Track: Better Management through Basic Financial Statements</vt:lpstr>
      <vt:lpstr>Session Three</vt:lpstr>
      <vt:lpstr>Are We Profitable? </vt:lpstr>
      <vt:lpstr>What is an Income Statement? </vt:lpstr>
      <vt:lpstr>Cash vs. Accrual-Based Accounting</vt:lpstr>
      <vt:lpstr>Cash vs. Accrual-Based Accounting (cont.)</vt:lpstr>
      <vt:lpstr>How to Create an Income Statement</vt:lpstr>
      <vt:lpstr>Step 1: List and Total Operating Revenue</vt:lpstr>
      <vt:lpstr>Step 2: List and Total Operating Expenses</vt:lpstr>
      <vt:lpstr>Step 3: Calculate Net Cash Operating Income</vt:lpstr>
      <vt:lpstr>Step 4: Adjust for Personal Consumption</vt:lpstr>
      <vt:lpstr>Step 5: Adjust for Changes in Inventories (including Receivables and Payables)</vt:lpstr>
      <vt:lpstr>Step 6: Adjust for Changes in Capital Assets</vt:lpstr>
      <vt:lpstr>Step 7: Calculate Net Farm Income</vt:lpstr>
      <vt:lpstr>Quiz Time!</vt:lpstr>
      <vt:lpstr>Quiz Time!</vt:lpstr>
      <vt:lpstr>Quiz Time!</vt:lpstr>
      <vt:lpstr>Challenges and Benefits</vt:lpstr>
      <vt:lpstr>Challenges and Benefits (cont.)</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Prabhakara Mamuduri</cp:lastModifiedBy>
  <cp:revision>25</cp:revision>
  <dcterms:created xsi:type="dcterms:W3CDTF">2011-09-07T18:20:38Z</dcterms:created>
  <dcterms:modified xsi:type="dcterms:W3CDTF">2011-09-28T08:51:12Z</dcterms:modified>
</cp:coreProperties>
</file>