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ommentAuthors.xml" ContentType="application/vnd.openxmlformats-officedocument.presentationml.commentAuthor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144000" cy="6858000" type="screen4x3"/>
  <p:notesSz cx="6858000" cy="9144000"/>
  <p:custDataLst>
    <p:tags r:id="rId26"/>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BG"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72590" autoAdjust="0"/>
  </p:normalViewPr>
  <p:slideViewPr>
    <p:cSldViewPr>
      <p:cViewPr varScale="1">
        <p:scale>
          <a:sx n="73" d="100"/>
          <a:sy n="73" d="100"/>
        </p:scale>
        <p:origin x="-1296" y="-90"/>
      </p:cViewPr>
      <p:guideLst>
        <p:guide orient="horz" pos="2160"/>
        <p:guide pos="2880"/>
      </p:guideLst>
    </p:cSldViewPr>
  </p:slideViewPr>
  <p:notesTextViewPr>
    <p:cViewPr>
      <p:scale>
        <a:sx n="1" d="1"/>
        <a:sy n="1" d="1"/>
      </p:scale>
      <p:origin x="0" y="0"/>
    </p:cViewPr>
  </p:notesTextViewPr>
  <p:notesViewPr>
    <p:cSldViewPr>
      <p:cViewPr>
        <p:scale>
          <a:sx n="110" d="100"/>
          <a:sy n="110" d="100"/>
        </p:scale>
        <p:origin x="-2370" y="226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98C70F7D-55C8-4D04-86E6-AF85F6432CBD}" type="datetimeFigureOut">
              <a:rPr lang="en-US"/>
              <a:pPr>
                <a:defRPr/>
              </a:pPr>
              <a:t>9/28/2011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A24B9902-E31C-4E4A-A663-A0B572598FB0}"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p:cNvSpPr>
          <p:nvPr>
            <p:ph type="sldImg"/>
          </p:nvPr>
        </p:nvSpPr>
        <p:spPr bwMode="auto">
          <a:noFill/>
          <a:ln>
            <a:solidFill>
              <a:srgbClr val="000000"/>
            </a:solidFill>
            <a:miter lim="800000"/>
            <a:headEnd/>
            <a:tailEnd/>
          </a:ln>
        </p:spPr>
      </p:sp>
      <p:sp>
        <p:nvSpPr>
          <p:cNvPr id="1024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02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10F5E11-1162-40C8-A7E3-0ECF6E4CAC7B}" type="slidenum">
              <a:rPr lang="en-US"/>
              <a:pPr fontAlgn="base">
                <a:spcBef>
                  <a:spcPct val="0"/>
                </a:spcBef>
                <a:spcAft>
                  <a:spcPct val="0"/>
                </a:spcAft>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Secondly, market value estimates asset value based on the price at which the asset could be sold today. For example, if you own a five-year-old tractor, you would estimate its value as shown. </a:t>
            </a:r>
          </a:p>
          <a:p>
            <a:pPr>
              <a:spcBef>
                <a:spcPct val="0"/>
              </a:spcBef>
            </a:pPr>
            <a:endParaRPr lang="en-US" smtClean="0"/>
          </a:p>
        </p:txBody>
      </p:sp>
      <p:sp>
        <p:nvSpPr>
          <p:cNvPr id="286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E0094E9-A8D9-4D4B-8E80-9CA06A29F8C7}" type="slidenum">
              <a:rPr lang="en-US"/>
              <a:pPr fontAlgn="base">
                <a:spcBef>
                  <a:spcPct val="0"/>
                </a:spcBef>
                <a:spcAft>
                  <a:spcPct val="0"/>
                </a:spcAft>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fontAlgn="auto">
              <a:spcBef>
                <a:spcPts val="0"/>
              </a:spcBef>
              <a:spcAft>
                <a:spcPts val="0"/>
              </a:spcAft>
              <a:defRPr/>
            </a:pPr>
            <a:r>
              <a:rPr lang="en-US" sz="1050" dirty="0" smtClean="0"/>
              <a:t>Jack asks Dad, “How do I know which method to use to value the assets on my balance sheet?”</a:t>
            </a:r>
          </a:p>
          <a:p>
            <a:pPr fontAlgn="auto">
              <a:spcBef>
                <a:spcPts val="0"/>
              </a:spcBef>
              <a:spcAft>
                <a:spcPts val="0"/>
              </a:spcAft>
              <a:defRPr/>
            </a:pPr>
            <a:r>
              <a:rPr lang="en-US" sz="1050" dirty="0" smtClean="0"/>
              <a:t/>
            </a:r>
            <a:br>
              <a:rPr lang="en-US" sz="1050" dirty="0" smtClean="0"/>
            </a:br>
            <a:r>
              <a:rPr lang="en-US" sz="1050" dirty="0" smtClean="0"/>
              <a:t>Dad’s answer: Since you are preparing this balance sheet for a bank to make a lending decision, you should use market value. It provides a better estimate of the amount recoverable by the bank if you default on the loan. </a:t>
            </a:r>
          </a:p>
          <a:p>
            <a:pPr fontAlgn="auto">
              <a:spcBef>
                <a:spcPts val="0"/>
              </a:spcBef>
              <a:spcAft>
                <a:spcPts val="0"/>
              </a:spcAft>
              <a:defRPr/>
            </a:pPr>
            <a:endParaRPr lang="en-US" sz="1050" dirty="0" smtClean="0"/>
          </a:p>
          <a:p>
            <a:pPr fontAlgn="auto">
              <a:spcBef>
                <a:spcPts val="0"/>
              </a:spcBef>
              <a:spcAft>
                <a:spcPts val="0"/>
              </a:spcAft>
              <a:defRPr/>
            </a:pPr>
            <a:r>
              <a:rPr lang="en-US" sz="1050" dirty="0" smtClean="0"/>
              <a:t>Jack asks, “Well, when would I use book value on a balance sheet?”</a:t>
            </a:r>
          </a:p>
          <a:p>
            <a:pPr fontAlgn="auto">
              <a:spcBef>
                <a:spcPts val="0"/>
              </a:spcBef>
              <a:spcAft>
                <a:spcPts val="0"/>
              </a:spcAft>
              <a:defRPr/>
            </a:pPr>
            <a:r>
              <a:rPr lang="en-US" sz="1050" dirty="0" smtClean="0"/>
              <a:t/>
            </a:r>
            <a:br>
              <a:rPr lang="en-US" sz="1050" dirty="0" smtClean="0"/>
            </a:br>
            <a:r>
              <a:rPr lang="en-US" sz="1050" dirty="0" smtClean="0"/>
              <a:t>Dad’s answer: Both methods are useful for business analysis and measurement, but only the book value method of asset valuation can provide an accurate estimate of business performance. </a:t>
            </a:r>
          </a:p>
          <a:p>
            <a:pPr fontAlgn="auto">
              <a:spcBef>
                <a:spcPts val="0"/>
              </a:spcBef>
              <a:spcAft>
                <a:spcPts val="0"/>
              </a:spcAft>
              <a:defRPr/>
            </a:pPr>
            <a:endParaRPr lang="en-US" sz="1050" dirty="0" smtClean="0"/>
          </a:p>
          <a:p>
            <a:pPr fontAlgn="auto">
              <a:spcBef>
                <a:spcPts val="0"/>
              </a:spcBef>
              <a:spcAft>
                <a:spcPts val="0"/>
              </a:spcAft>
              <a:defRPr/>
            </a:pPr>
            <a:r>
              <a:rPr lang="en-US" sz="1050" dirty="0" smtClean="0"/>
              <a:t>Market valuation of business assets better represents the current market worth of the business owner. For this reason, lenders want to see market values for assets when making lending decisions. Book valuation provides a better analysis of business performance. The book value separates business growth from value increases caused by changes in asset values. Book values are also used to determine the taxable gain when an asset is sold.</a:t>
            </a:r>
          </a:p>
          <a:p>
            <a:pPr fontAlgn="auto">
              <a:spcBef>
                <a:spcPts val="0"/>
              </a:spcBef>
              <a:spcAft>
                <a:spcPts val="0"/>
              </a:spcAft>
              <a:defRPr/>
            </a:pPr>
            <a:endParaRPr lang="en-US" sz="1050" dirty="0" smtClean="0"/>
          </a:p>
          <a:p>
            <a:pPr fontAlgn="auto">
              <a:spcBef>
                <a:spcPts val="0"/>
              </a:spcBef>
              <a:spcAft>
                <a:spcPts val="0"/>
              </a:spcAft>
              <a:defRPr/>
            </a:pPr>
            <a:r>
              <a:rPr lang="en-US" sz="1050" dirty="0" smtClean="0"/>
              <a:t>Additional teaching moment: Read aloud the following explanation of Jack and Joanie’s assets. Print off the Balance Sheet template off of the CD, and have the participants enter the amounts you read onto the template. </a:t>
            </a:r>
          </a:p>
          <a:p>
            <a:pPr fontAlgn="auto">
              <a:spcBef>
                <a:spcPts val="0"/>
              </a:spcBef>
              <a:spcAft>
                <a:spcPts val="0"/>
              </a:spcAft>
              <a:defRPr/>
            </a:pPr>
            <a:endParaRPr lang="en-US" sz="1050" dirty="0" smtClean="0"/>
          </a:p>
          <a:p>
            <a:pPr fontAlgn="auto">
              <a:spcBef>
                <a:spcPts val="0"/>
              </a:spcBef>
              <a:spcAft>
                <a:spcPts val="0"/>
              </a:spcAft>
              <a:defRPr/>
            </a:pPr>
            <a:r>
              <a:rPr lang="en-US" sz="1050" i="1" dirty="0" smtClean="0"/>
              <a:t>In completing his market value balance sheet for the bank Jack decides that his only current asset is $500 in cash. His non-current assets include the 10 acres of land used by the business, valued at $8,400; the hoop house, valued at $720; the van, valued at $8,500; the ewes, valued at $545; and the shed, valued at $675.</a:t>
            </a:r>
          </a:p>
        </p:txBody>
      </p:sp>
      <p:sp>
        <p:nvSpPr>
          <p:cNvPr id="307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6F80116-EDB0-4764-A525-78B41B932D81}" type="slidenum">
              <a:rPr lang="en-US"/>
              <a:pPr fontAlgn="base">
                <a:spcBef>
                  <a:spcPct val="0"/>
                </a:spcBef>
                <a:spcAft>
                  <a:spcPct val="0"/>
                </a:spcAft>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Next, Dad asks Jack to list their liabilities on the balance sheet.</a:t>
            </a:r>
          </a:p>
          <a:p>
            <a:pPr>
              <a:spcBef>
                <a:spcPct val="0"/>
              </a:spcBef>
            </a:pPr>
            <a:r>
              <a:rPr lang="en-US" smtClean="0"/>
              <a:t> </a:t>
            </a:r>
          </a:p>
          <a:p>
            <a:pPr>
              <a:spcBef>
                <a:spcPct val="0"/>
              </a:spcBef>
            </a:pPr>
            <a:r>
              <a:rPr lang="en-US" smtClean="0"/>
              <a:t>Just like assets, liabilities are categorized as current and non-current based on when they are due to be paid. Some examples of current liabilities include loan payments and taxes that are due over the coming year. Some examples of non-current liabilities include loan payments that are scheduled farther out than one year.</a:t>
            </a:r>
          </a:p>
          <a:p>
            <a:pPr>
              <a:spcBef>
                <a:spcPct val="0"/>
              </a:spcBef>
            </a:pPr>
            <a:endParaRPr lang="en-US" smtClean="0"/>
          </a:p>
          <a:p>
            <a:pPr>
              <a:spcBef>
                <a:spcPct val="0"/>
              </a:spcBef>
            </a:pPr>
            <a:r>
              <a:rPr lang="en-US" smtClean="0"/>
              <a:t>Additional teaching moment: Read aloud the following explanation of Jack and Joanie’s liabilities. Have the participants enter the amounts you read onto the template, which again is available to print from the CD. </a:t>
            </a:r>
          </a:p>
          <a:p>
            <a:pPr>
              <a:spcBef>
                <a:spcPct val="0"/>
              </a:spcBef>
            </a:pPr>
            <a:endParaRPr lang="en-US" smtClean="0"/>
          </a:p>
          <a:p>
            <a:pPr>
              <a:spcBef>
                <a:spcPct val="0"/>
              </a:spcBef>
            </a:pPr>
            <a:r>
              <a:rPr lang="en-US" i="1" smtClean="0"/>
              <a:t>For his current liabilities, Jack lists accounts payable worth $130, payments on the bank loan for the hoop house of $224, property taxes of $30, and payments to Dad for the van loan of $2,400. His non-current liabilities include the remaining payments on the bank loan of $376 and the remaining payments to Dad for $4,000.</a:t>
            </a:r>
          </a:p>
          <a:p>
            <a:pPr>
              <a:spcBef>
                <a:spcPct val="0"/>
              </a:spcBef>
            </a:pPr>
            <a:endParaRPr lang="en-US" smtClean="0"/>
          </a:p>
          <a:p>
            <a:pPr>
              <a:spcBef>
                <a:spcPct val="0"/>
              </a:spcBef>
            </a:pPr>
            <a:endParaRPr lang="en-US" smtClean="0"/>
          </a:p>
        </p:txBody>
      </p:sp>
      <p:sp>
        <p:nvSpPr>
          <p:cNvPr id="327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FB881C2-DC87-4FED-A6C6-ADE1C7B6C971}" type="slidenum">
              <a:rPr lang="en-US"/>
              <a:pPr fontAlgn="base">
                <a:spcBef>
                  <a:spcPct val="0"/>
                </a:spcBef>
                <a:spcAft>
                  <a:spcPct val="0"/>
                </a:spcAft>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The last step in building a balance sheet is to calculate the difference between the total assets and total liabilities. The result represents the owner equity, or the portion of the assets that are owned by the business.</a:t>
            </a:r>
          </a:p>
          <a:p>
            <a:pPr>
              <a:spcBef>
                <a:spcPct val="0"/>
              </a:spcBef>
            </a:pPr>
            <a:endParaRPr lang="en-US" smtClean="0"/>
          </a:p>
          <a:p>
            <a:pPr>
              <a:spcBef>
                <a:spcPct val="0"/>
              </a:spcBef>
            </a:pPr>
            <a:r>
              <a:rPr lang="en-US" smtClean="0"/>
              <a:t>Additional teaching point: Owner equity, or net worth, is the amount the business owner would have left over if all assets were sold and all liabilities repaid. </a:t>
            </a:r>
          </a:p>
          <a:p>
            <a:pPr>
              <a:spcBef>
                <a:spcPct val="0"/>
              </a:spcBef>
            </a:pPr>
            <a:endParaRPr lang="en-US" smtClean="0"/>
          </a:p>
          <a:p>
            <a:pPr>
              <a:spcBef>
                <a:spcPct val="0"/>
              </a:spcBef>
            </a:pPr>
            <a:r>
              <a:rPr lang="en-US" smtClean="0"/>
              <a:t>Additional teaching moment: Allow participants time to calculate the difference between the total assets and total liabilities from Jack and Joanie’s example. Print off the sample balance sheet from the CD to compare their answers. </a:t>
            </a:r>
          </a:p>
          <a:p>
            <a:pPr>
              <a:spcBef>
                <a:spcPct val="0"/>
              </a:spcBef>
            </a:pPr>
            <a:endParaRPr lang="en-US" smtClean="0"/>
          </a:p>
          <a:p>
            <a:pPr>
              <a:spcBef>
                <a:spcPct val="0"/>
              </a:spcBef>
            </a:pPr>
            <a:r>
              <a:rPr lang="en-US" smtClean="0"/>
              <a:t>Now, ask the class: </a:t>
            </a:r>
          </a:p>
          <a:p>
            <a:pPr>
              <a:spcBef>
                <a:spcPct val="0"/>
              </a:spcBef>
            </a:pPr>
            <a:r>
              <a:rPr lang="en-US" smtClean="0"/>
              <a:t>Who owns the majority of the assets in Jack and Joanie’s business, do they, or do the lenders? (The positive net worth indicates that Jack and Joanie do.)</a:t>
            </a:r>
          </a:p>
          <a:p>
            <a:pPr>
              <a:spcBef>
                <a:spcPct val="0"/>
              </a:spcBef>
            </a:pPr>
            <a:endParaRPr lang="en-US" smtClean="0"/>
          </a:p>
        </p:txBody>
      </p:sp>
      <p:sp>
        <p:nvSpPr>
          <p:cNvPr id="348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52F334D-C996-47D5-985C-14CE36755996}" type="slidenum">
              <a:rPr lang="en-US"/>
              <a:pPr fontAlgn="base">
                <a:spcBef>
                  <a:spcPct val="0"/>
                </a:spcBef>
                <a:spcAft>
                  <a:spcPct val="0"/>
                </a:spcAft>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The next few slides contain quiz questions for the class. Allow for responses. </a:t>
            </a:r>
          </a:p>
          <a:p>
            <a:pPr>
              <a:spcBef>
                <a:spcPct val="0"/>
              </a:spcBef>
            </a:pPr>
            <a:endParaRPr lang="en-US" smtClean="0"/>
          </a:p>
          <a:p>
            <a:pPr>
              <a:spcBef>
                <a:spcPct val="0"/>
              </a:spcBef>
            </a:pPr>
            <a:r>
              <a:rPr lang="en-US" smtClean="0"/>
              <a:t>Answer: </a:t>
            </a:r>
          </a:p>
          <a:p>
            <a:pPr>
              <a:spcBef>
                <a:spcPct val="0"/>
              </a:spcBef>
            </a:pPr>
            <a:endParaRPr lang="en-US" smtClean="0"/>
          </a:p>
          <a:p>
            <a:pPr>
              <a:spcBef>
                <a:spcPct val="0"/>
              </a:spcBef>
            </a:pPr>
            <a:r>
              <a:rPr lang="en-US" smtClean="0"/>
              <a:t>1 and 4</a:t>
            </a:r>
          </a:p>
        </p:txBody>
      </p:sp>
      <p:sp>
        <p:nvSpPr>
          <p:cNvPr id="368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62AFA71-AECC-4085-B6BD-9C347C405FD3}" type="slidenum">
              <a:rPr lang="en-US"/>
              <a:pPr fontAlgn="base">
                <a:spcBef>
                  <a:spcPct val="0"/>
                </a:spcBef>
                <a:spcAft>
                  <a:spcPct val="0"/>
                </a:spcAft>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The next few slides contain quiz questions for the class. Allow for responses. </a:t>
            </a:r>
          </a:p>
          <a:p>
            <a:pPr>
              <a:spcBef>
                <a:spcPct val="0"/>
              </a:spcBef>
            </a:pPr>
            <a:endParaRPr lang="en-US" smtClean="0"/>
          </a:p>
          <a:p>
            <a:pPr>
              <a:spcBef>
                <a:spcPct val="0"/>
              </a:spcBef>
            </a:pPr>
            <a:r>
              <a:rPr lang="en-US" smtClean="0"/>
              <a:t>Answer: </a:t>
            </a:r>
            <a:br>
              <a:rPr lang="en-US" smtClean="0"/>
            </a:br>
            <a:endParaRPr lang="en-US" smtClean="0"/>
          </a:p>
          <a:p>
            <a:pPr>
              <a:spcBef>
                <a:spcPct val="0"/>
              </a:spcBef>
            </a:pPr>
            <a:r>
              <a:rPr lang="en-US" smtClean="0"/>
              <a:t>The bullets are listed in this step order: 4, 1, 3, 2, 5</a:t>
            </a:r>
          </a:p>
        </p:txBody>
      </p:sp>
      <p:sp>
        <p:nvSpPr>
          <p:cNvPr id="389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37BF90C-E8D0-465B-839E-705717CC360C}" type="slidenum">
              <a:rPr lang="en-US"/>
              <a:pPr fontAlgn="base">
                <a:spcBef>
                  <a:spcPct val="0"/>
                </a:spcBef>
                <a:spcAft>
                  <a:spcPct val="0"/>
                </a:spcAft>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The next few slides contain quiz questions for the class. Allow for responses. </a:t>
            </a:r>
          </a:p>
          <a:p>
            <a:pPr>
              <a:spcBef>
                <a:spcPct val="0"/>
              </a:spcBef>
            </a:pPr>
            <a:endParaRPr lang="en-US" smtClean="0"/>
          </a:p>
          <a:p>
            <a:pPr>
              <a:spcBef>
                <a:spcPct val="0"/>
              </a:spcBef>
            </a:pPr>
            <a:r>
              <a:rPr lang="en-US" smtClean="0"/>
              <a:t>Answer: </a:t>
            </a:r>
          </a:p>
          <a:p>
            <a:pPr>
              <a:spcBef>
                <a:spcPct val="0"/>
              </a:spcBef>
            </a:pPr>
            <a:endParaRPr lang="en-US" smtClean="0"/>
          </a:p>
          <a:p>
            <a:pPr>
              <a:spcBef>
                <a:spcPct val="0"/>
              </a:spcBef>
            </a:pPr>
            <a:r>
              <a:rPr lang="en-US" smtClean="0"/>
              <a:t>3. Farm managers can benefit from using balance sheets with either book or market values. It all depends on how he/she intends to use the information. </a:t>
            </a:r>
          </a:p>
        </p:txBody>
      </p:sp>
      <p:sp>
        <p:nvSpPr>
          <p:cNvPr id="409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8CB8269-6B34-46D4-A084-382F23AD7687}" type="slidenum">
              <a:rPr lang="en-US"/>
              <a:pPr fontAlgn="base">
                <a:spcBef>
                  <a:spcPct val="0"/>
                </a:spcBef>
                <a:spcAft>
                  <a:spcPct val="0"/>
                </a:spcAft>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Jack and Joanie got the bank loan, purchased the neighbor's land, and developed the sheep enterprise. One year later Dad suggests that they put together another balance sheet to determine how the business is performing.</a:t>
            </a:r>
          </a:p>
          <a:p>
            <a:pPr>
              <a:spcBef>
                <a:spcPct val="0"/>
              </a:spcBef>
            </a:pPr>
            <a:endParaRPr lang="en-US" smtClean="0"/>
          </a:p>
          <a:p>
            <a:pPr>
              <a:spcBef>
                <a:spcPct val="0"/>
              </a:spcBef>
            </a:pPr>
            <a:r>
              <a:rPr lang="en-US" smtClean="0"/>
              <a:t>Jack asks, “Why don’t we just update the figures on the balance sheet we created last year?” </a:t>
            </a:r>
          </a:p>
          <a:p>
            <a:pPr>
              <a:spcBef>
                <a:spcPct val="0"/>
              </a:spcBef>
            </a:pPr>
            <a:endParaRPr lang="en-US" smtClean="0"/>
          </a:p>
          <a:p>
            <a:pPr>
              <a:spcBef>
                <a:spcPct val="0"/>
              </a:spcBef>
            </a:pPr>
            <a:r>
              <a:rPr lang="en-US" smtClean="0"/>
              <a:t>Dad’s answer: Last year, we estimated the market value of your assets because you were applying for the loan. For business management purposes, a balance sheet with book values can be a better indicator of business performance because book values account for age, use, and obsolescence of assets while market value changes are primarily due to factors outside the business. </a:t>
            </a:r>
          </a:p>
          <a:p>
            <a:pPr>
              <a:spcBef>
                <a:spcPct val="0"/>
              </a:spcBef>
            </a:pPr>
            <a:endParaRPr lang="en-US" smtClean="0"/>
          </a:p>
          <a:p>
            <a:pPr>
              <a:spcBef>
                <a:spcPct val="0"/>
              </a:spcBef>
            </a:pPr>
            <a:r>
              <a:rPr lang="en-US" smtClean="0"/>
              <a:t>How should Jack determine the book value of his business assets? </a:t>
            </a:r>
          </a:p>
        </p:txBody>
      </p:sp>
      <p:sp>
        <p:nvSpPr>
          <p:cNvPr id="430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69F5B26-DE08-4FAF-8EC9-E4735504217B}" type="slidenum">
              <a:rPr lang="en-US"/>
              <a:pPr fontAlgn="base">
                <a:spcBef>
                  <a:spcPct val="0"/>
                </a:spcBef>
                <a:spcAft>
                  <a:spcPct val="0"/>
                </a:spcAft>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Dad explains that book value is calculated based on the asset's purchase price plus transaction costs, delivery charges, etc. minus accumulated depreciation.</a:t>
            </a:r>
          </a:p>
          <a:p>
            <a:pPr>
              <a:spcBef>
                <a:spcPct val="0"/>
              </a:spcBef>
            </a:pPr>
            <a:r>
              <a:rPr lang="en-US" smtClean="0"/>
              <a:t> </a:t>
            </a:r>
          </a:p>
          <a:p>
            <a:pPr>
              <a:spcBef>
                <a:spcPct val="0"/>
              </a:spcBef>
            </a:pPr>
            <a:r>
              <a:rPr lang="en-US" smtClean="0"/>
              <a:t>A common method for calculating depreciation is called straight line.</a:t>
            </a:r>
          </a:p>
          <a:p>
            <a:pPr>
              <a:spcBef>
                <a:spcPct val="0"/>
              </a:spcBef>
            </a:pPr>
            <a:endParaRPr lang="en-US" smtClean="0"/>
          </a:p>
        </p:txBody>
      </p:sp>
      <p:sp>
        <p:nvSpPr>
          <p:cNvPr id="450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88DCCE8-70AF-4433-83B1-D7CC5DFD6064}" type="slidenum">
              <a:rPr lang="en-US"/>
              <a:pPr fontAlgn="base">
                <a:spcBef>
                  <a:spcPct val="0"/>
                </a:spcBef>
                <a:spcAft>
                  <a:spcPct val="0"/>
                </a:spcAft>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Straight line depreciation allocates an asset's initial cost, minus the salvage value, over its useful life.</a:t>
            </a:r>
          </a:p>
          <a:p>
            <a:pPr>
              <a:spcBef>
                <a:spcPct val="0"/>
              </a:spcBef>
            </a:pPr>
            <a:r>
              <a:rPr lang="en-US" smtClean="0"/>
              <a:t> </a:t>
            </a:r>
          </a:p>
          <a:p>
            <a:pPr>
              <a:spcBef>
                <a:spcPct val="0"/>
              </a:spcBef>
            </a:pPr>
            <a:r>
              <a:rPr lang="en-US" smtClean="0"/>
              <a:t>Recall that the cost of an asset includes the purchase price and any other costs of acquiring the asset, such as shipping or handling charges.</a:t>
            </a:r>
          </a:p>
          <a:p>
            <a:pPr>
              <a:spcBef>
                <a:spcPct val="0"/>
              </a:spcBef>
            </a:pPr>
            <a:r>
              <a:rPr lang="en-US" smtClean="0"/>
              <a:t> </a:t>
            </a:r>
          </a:p>
          <a:p>
            <a:pPr>
              <a:spcBef>
                <a:spcPct val="0"/>
              </a:spcBef>
            </a:pPr>
            <a:r>
              <a:rPr lang="en-US" smtClean="0"/>
              <a:t>For our purposes in this course the useful life of an asset is the length of time over which the asset will be used. The IRS may use a different definition of the term "useful life" when calculating depreciation for tax purposes.</a:t>
            </a:r>
          </a:p>
          <a:p>
            <a:pPr>
              <a:spcBef>
                <a:spcPct val="0"/>
              </a:spcBef>
            </a:pPr>
            <a:endParaRPr lang="en-US" smtClean="0"/>
          </a:p>
          <a:p>
            <a:pPr>
              <a:spcBef>
                <a:spcPct val="0"/>
              </a:spcBef>
            </a:pPr>
            <a:r>
              <a:rPr lang="en-US" smtClean="0"/>
              <a:t>Additional teaching point: Straight line depreciation allocates the cost of acquiring an asset equally over all years of the asset’s useful life. An example of a straight line depreciation for a pickup might look like this. Pickup purchase price = $17,000. The expected life of the pickup is seven years and the salvage value is $2,000. Depreciation of each year = $15,000/7 = $2,142.86. </a:t>
            </a:r>
          </a:p>
          <a:p>
            <a:pPr>
              <a:spcBef>
                <a:spcPct val="0"/>
              </a:spcBef>
            </a:pPr>
            <a:endParaRPr lang="en-US" smtClean="0"/>
          </a:p>
          <a:p>
            <a:pPr>
              <a:spcBef>
                <a:spcPct val="0"/>
              </a:spcBef>
            </a:pPr>
            <a:r>
              <a:rPr lang="en-US" smtClean="0"/>
              <a:t>Additional teaching point: Salvage value is what an asset is worth at the end of its useful life. For instance, an old car might be sold for parts or scrap metal. The amount of money it could be sold for is the salvage value of the asset. </a:t>
            </a:r>
          </a:p>
          <a:p>
            <a:pPr>
              <a:spcBef>
                <a:spcPct val="0"/>
              </a:spcBef>
            </a:pPr>
            <a:endParaRPr lang="en-US" smtClean="0"/>
          </a:p>
        </p:txBody>
      </p:sp>
      <p:sp>
        <p:nvSpPr>
          <p:cNvPr id="471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B13B171-CDC8-45D4-8934-27BF3DB6AC27}" type="slidenum">
              <a:rPr lang="en-US"/>
              <a:pPr fontAlgn="base">
                <a:spcBef>
                  <a:spcPct val="0"/>
                </a:spcBef>
                <a:spcAft>
                  <a:spcPct val="0"/>
                </a:spcAft>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fontAlgn="auto">
              <a:spcBef>
                <a:spcPts val="0"/>
              </a:spcBef>
              <a:spcAft>
                <a:spcPts val="0"/>
              </a:spcAft>
              <a:defRPr/>
            </a:pPr>
            <a:r>
              <a:rPr lang="en-US" sz="1100" dirty="0" smtClean="0"/>
              <a:t>Provide a welcoming to Session Two. </a:t>
            </a:r>
          </a:p>
          <a:p>
            <a:pPr fontAlgn="auto">
              <a:spcBef>
                <a:spcPts val="0"/>
              </a:spcBef>
              <a:spcAft>
                <a:spcPts val="0"/>
              </a:spcAft>
              <a:defRPr/>
            </a:pPr>
            <a:endParaRPr lang="en-US" sz="1100" dirty="0" smtClean="0"/>
          </a:p>
          <a:p>
            <a:pPr fontAlgn="auto">
              <a:spcBef>
                <a:spcPts val="0"/>
              </a:spcBef>
              <a:spcAft>
                <a:spcPts val="0"/>
              </a:spcAft>
              <a:defRPr/>
            </a:pPr>
            <a:r>
              <a:rPr lang="en-US" sz="1100" dirty="0" smtClean="0"/>
              <a:t>Again, the objectives of the course are: </a:t>
            </a:r>
          </a:p>
          <a:p>
            <a:pPr marL="171450" indent="-171450" fontAlgn="auto">
              <a:spcBef>
                <a:spcPts val="0"/>
              </a:spcBef>
              <a:spcAft>
                <a:spcPts val="0"/>
              </a:spcAft>
              <a:buFont typeface="Arial" pitchFamily="34" charset="0"/>
              <a:buChar char="•"/>
              <a:defRPr/>
            </a:pPr>
            <a:r>
              <a:rPr lang="en-US" sz="1100" dirty="0" smtClean="0"/>
              <a:t>Describe the purpose and characteristics of a “cash flow statement”</a:t>
            </a:r>
          </a:p>
          <a:p>
            <a:pPr marL="171450" indent="-171450" fontAlgn="auto">
              <a:spcBef>
                <a:spcPts val="0"/>
              </a:spcBef>
              <a:spcAft>
                <a:spcPts val="0"/>
              </a:spcAft>
              <a:buFont typeface="Arial" pitchFamily="34" charset="0"/>
              <a:buChar char="•"/>
              <a:defRPr/>
            </a:pPr>
            <a:r>
              <a:rPr lang="en-US" sz="1100" dirty="0" smtClean="0"/>
              <a:t>Describe the purpose and characteristics of a “balance sheet”</a:t>
            </a:r>
          </a:p>
          <a:p>
            <a:pPr marL="171450" indent="-171450" fontAlgn="auto">
              <a:spcBef>
                <a:spcPts val="0"/>
              </a:spcBef>
              <a:spcAft>
                <a:spcPts val="0"/>
              </a:spcAft>
              <a:buFont typeface="Arial" pitchFamily="34" charset="0"/>
              <a:buChar char="•"/>
              <a:defRPr/>
            </a:pPr>
            <a:r>
              <a:rPr lang="en-US" sz="1100" dirty="0" smtClean="0"/>
              <a:t>Describe the purpose and characteristics of an “income statement”</a:t>
            </a:r>
          </a:p>
          <a:p>
            <a:pPr marL="171450" indent="-171450" fontAlgn="auto">
              <a:spcBef>
                <a:spcPts val="0"/>
              </a:spcBef>
              <a:spcAft>
                <a:spcPts val="0"/>
              </a:spcAft>
              <a:buFont typeface="Arial" pitchFamily="34" charset="0"/>
              <a:buChar char="•"/>
              <a:defRPr/>
            </a:pPr>
            <a:r>
              <a:rPr lang="en-US" sz="1100" dirty="0" smtClean="0"/>
              <a:t>Describe the purposes and characteristics of a “statement of owner equity”</a:t>
            </a:r>
          </a:p>
          <a:p>
            <a:pPr marL="171450" indent="-171450" fontAlgn="auto">
              <a:spcBef>
                <a:spcPts val="0"/>
              </a:spcBef>
              <a:spcAft>
                <a:spcPts val="0"/>
              </a:spcAft>
              <a:buFont typeface="Arial" pitchFamily="34" charset="0"/>
              <a:buChar char="•"/>
              <a:defRPr/>
            </a:pPr>
            <a:r>
              <a:rPr lang="en-US" sz="1100" dirty="0" smtClean="0"/>
              <a:t>Understand the challenges and benefits of the four financial statements</a:t>
            </a:r>
          </a:p>
          <a:p>
            <a:pPr marL="171450" indent="-171450" fontAlgn="auto">
              <a:spcBef>
                <a:spcPts val="0"/>
              </a:spcBef>
              <a:spcAft>
                <a:spcPts val="0"/>
              </a:spcAft>
              <a:buFont typeface="Arial" pitchFamily="34" charset="0"/>
              <a:buChar char="•"/>
              <a:defRPr/>
            </a:pPr>
            <a:r>
              <a:rPr lang="en-US" sz="1100" dirty="0" smtClean="0"/>
              <a:t>Learn how to create financial statements for your own business</a:t>
            </a:r>
          </a:p>
          <a:p>
            <a:pPr fontAlgn="auto">
              <a:spcBef>
                <a:spcPts val="0"/>
              </a:spcBef>
              <a:spcAft>
                <a:spcPts val="0"/>
              </a:spcAft>
              <a:defRPr/>
            </a:pPr>
            <a:endParaRPr lang="en-US" sz="1100" dirty="0" smtClean="0"/>
          </a:p>
          <a:p>
            <a:pPr fontAlgn="auto">
              <a:spcBef>
                <a:spcPts val="0"/>
              </a:spcBef>
              <a:spcAft>
                <a:spcPts val="0"/>
              </a:spcAft>
              <a:defRPr/>
            </a:pPr>
            <a:r>
              <a:rPr lang="en-US" sz="1100" dirty="0" smtClean="0"/>
              <a:t>So far, we have discussed: </a:t>
            </a:r>
          </a:p>
          <a:p>
            <a:pPr marL="171450" indent="-171450" fontAlgn="auto">
              <a:spcBef>
                <a:spcPts val="0"/>
              </a:spcBef>
              <a:spcAft>
                <a:spcPts val="0"/>
              </a:spcAft>
              <a:buFont typeface="Arial" pitchFamily="34" charset="0"/>
              <a:buChar char="•"/>
              <a:defRPr/>
            </a:pPr>
            <a:r>
              <a:rPr lang="en-US" sz="1100" dirty="0" smtClean="0"/>
              <a:t>Cash flow statements</a:t>
            </a:r>
          </a:p>
          <a:p>
            <a:pPr marL="171450" indent="-171450" fontAlgn="auto">
              <a:spcBef>
                <a:spcPts val="0"/>
              </a:spcBef>
              <a:spcAft>
                <a:spcPts val="0"/>
              </a:spcAft>
              <a:buFont typeface="Arial" pitchFamily="34" charset="0"/>
              <a:buChar char="•"/>
              <a:defRPr/>
            </a:pPr>
            <a:r>
              <a:rPr lang="en-US" sz="1100" dirty="0" smtClean="0"/>
              <a:t>Cash inflows and outflows</a:t>
            </a:r>
          </a:p>
          <a:p>
            <a:pPr marL="171450" indent="-171450" fontAlgn="auto">
              <a:spcBef>
                <a:spcPts val="0"/>
              </a:spcBef>
              <a:spcAft>
                <a:spcPts val="0"/>
              </a:spcAft>
              <a:buFont typeface="Arial" pitchFamily="34" charset="0"/>
              <a:buChar char="•"/>
              <a:defRPr/>
            </a:pPr>
            <a:r>
              <a:rPr lang="en-US" sz="1100" dirty="0" smtClean="0"/>
              <a:t>Personal and business cash inflows and cash outflows</a:t>
            </a:r>
          </a:p>
          <a:p>
            <a:pPr marL="171450" indent="-171450" fontAlgn="auto">
              <a:spcBef>
                <a:spcPts val="0"/>
              </a:spcBef>
              <a:spcAft>
                <a:spcPts val="0"/>
              </a:spcAft>
              <a:buFont typeface="Arial" pitchFamily="34" charset="0"/>
              <a:buChar char="•"/>
              <a:defRPr/>
            </a:pPr>
            <a:r>
              <a:rPr lang="en-US" sz="1100" dirty="0" smtClean="0"/>
              <a:t>Estimating project cash inflows</a:t>
            </a:r>
          </a:p>
          <a:p>
            <a:pPr marL="171450" indent="-171450" fontAlgn="auto">
              <a:spcBef>
                <a:spcPts val="0"/>
              </a:spcBef>
              <a:spcAft>
                <a:spcPts val="0"/>
              </a:spcAft>
              <a:buFont typeface="Arial" pitchFamily="34" charset="0"/>
              <a:buChar char="•"/>
              <a:defRPr/>
            </a:pPr>
            <a:r>
              <a:rPr lang="en-US" sz="1100" dirty="0" smtClean="0"/>
              <a:t>Estimating projected cash outflows</a:t>
            </a:r>
          </a:p>
          <a:p>
            <a:pPr marL="171450" indent="-171450" fontAlgn="auto">
              <a:spcBef>
                <a:spcPts val="0"/>
              </a:spcBef>
              <a:spcAft>
                <a:spcPts val="0"/>
              </a:spcAft>
              <a:buFont typeface="Arial" pitchFamily="34" charset="0"/>
              <a:buChar char="•"/>
              <a:defRPr/>
            </a:pPr>
            <a:r>
              <a:rPr lang="en-US" sz="1100" dirty="0" smtClean="0"/>
              <a:t>Calculating net cash flow</a:t>
            </a:r>
          </a:p>
          <a:p>
            <a:pPr marL="171450" indent="-171450" fontAlgn="auto">
              <a:spcBef>
                <a:spcPts val="0"/>
              </a:spcBef>
              <a:spcAft>
                <a:spcPts val="0"/>
              </a:spcAft>
              <a:buFont typeface="Arial" pitchFamily="34" charset="0"/>
              <a:buChar char="•"/>
              <a:defRPr/>
            </a:pPr>
            <a:r>
              <a:rPr lang="en-US" sz="1100" dirty="0" smtClean="0"/>
              <a:t>Types of cash flow statements</a:t>
            </a:r>
          </a:p>
          <a:p>
            <a:pPr fontAlgn="auto">
              <a:spcBef>
                <a:spcPts val="0"/>
              </a:spcBef>
              <a:spcAft>
                <a:spcPts val="0"/>
              </a:spcAft>
              <a:defRPr/>
            </a:pPr>
            <a:endParaRPr lang="en-US" sz="1100" dirty="0" smtClean="0"/>
          </a:p>
          <a:p>
            <a:pPr fontAlgn="auto">
              <a:spcBef>
                <a:spcPts val="0"/>
              </a:spcBef>
              <a:spcAft>
                <a:spcPts val="0"/>
              </a:spcAft>
              <a:defRPr/>
            </a:pPr>
            <a:r>
              <a:rPr lang="en-US" sz="1100" dirty="0" smtClean="0"/>
              <a:t>This session will last 60 minutes and will cover:</a:t>
            </a:r>
          </a:p>
          <a:p>
            <a:pPr marL="171450" indent="-171450" fontAlgn="auto">
              <a:spcBef>
                <a:spcPts val="0"/>
              </a:spcBef>
              <a:spcAft>
                <a:spcPts val="0"/>
              </a:spcAft>
              <a:buFont typeface="Arial" pitchFamily="34" charset="0"/>
              <a:buChar char="•"/>
              <a:defRPr/>
            </a:pPr>
            <a:r>
              <a:rPr lang="en-US" sz="1100" dirty="0" smtClean="0"/>
              <a:t>Balance sheets</a:t>
            </a:r>
          </a:p>
          <a:p>
            <a:pPr marL="171450" indent="-171450" fontAlgn="auto">
              <a:spcBef>
                <a:spcPts val="0"/>
              </a:spcBef>
              <a:spcAft>
                <a:spcPts val="0"/>
              </a:spcAft>
              <a:buFont typeface="Arial" pitchFamily="34" charset="0"/>
              <a:buChar char="•"/>
              <a:defRPr/>
            </a:pPr>
            <a:r>
              <a:rPr lang="en-US" sz="1100" dirty="0" smtClean="0"/>
              <a:t>Assets and liabilities </a:t>
            </a:r>
          </a:p>
          <a:p>
            <a:pPr marL="171450" indent="-171450" fontAlgn="auto">
              <a:spcBef>
                <a:spcPts val="0"/>
              </a:spcBef>
              <a:spcAft>
                <a:spcPts val="0"/>
              </a:spcAft>
              <a:buFont typeface="Arial" pitchFamily="34" charset="0"/>
              <a:buChar char="•"/>
              <a:defRPr/>
            </a:pPr>
            <a:r>
              <a:rPr lang="en-US" sz="1100" dirty="0" smtClean="0"/>
              <a:t>Personal and business assets and liabilities</a:t>
            </a:r>
          </a:p>
          <a:p>
            <a:pPr marL="171450" indent="-171450" fontAlgn="auto">
              <a:spcBef>
                <a:spcPts val="0"/>
              </a:spcBef>
              <a:spcAft>
                <a:spcPts val="0"/>
              </a:spcAft>
              <a:buFont typeface="Arial" pitchFamily="34" charset="0"/>
              <a:buChar char="•"/>
              <a:defRPr/>
            </a:pPr>
            <a:r>
              <a:rPr lang="en-US" sz="1100" dirty="0" smtClean="0"/>
              <a:t>Current and non-current assets</a:t>
            </a:r>
          </a:p>
          <a:p>
            <a:pPr marL="171450" indent="-171450" fontAlgn="auto">
              <a:spcBef>
                <a:spcPts val="0"/>
              </a:spcBef>
              <a:spcAft>
                <a:spcPts val="0"/>
              </a:spcAft>
              <a:buFont typeface="Arial" pitchFamily="34" charset="0"/>
              <a:buChar char="•"/>
              <a:defRPr/>
            </a:pPr>
            <a:r>
              <a:rPr lang="en-US" sz="1100" dirty="0" smtClean="0"/>
              <a:t>Current and non-current liabilities</a:t>
            </a:r>
          </a:p>
          <a:p>
            <a:pPr marL="171450" indent="-171450" fontAlgn="auto">
              <a:spcBef>
                <a:spcPts val="0"/>
              </a:spcBef>
              <a:spcAft>
                <a:spcPts val="0"/>
              </a:spcAft>
              <a:buFont typeface="Arial" pitchFamily="34" charset="0"/>
              <a:buChar char="•"/>
              <a:defRPr/>
            </a:pPr>
            <a:r>
              <a:rPr lang="en-US" sz="1100" dirty="0" smtClean="0"/>
              <a:t>Owner equity</a:t>
            </a:r>
          </a:p>
          <a:p>
            <a:pPr marL="171450" indent="-171450" fontAlgn="auto">
              <a:spcBef>
                <a:spcPts val="0"/>
              </a:spcBef>
              <a:spcAft>
                <a:spcPts val="0"/>
              </a:spcAft>
              <a:buFont typeface="Arial" pitchFamily="34" charset="0"/>
              <a:buChar char="•"/>
              <a:defRPr/>
            </a:pPr>
            <a:r>
              <a:rPr lang="en-US" sz="1100" dirty="0" smtClean="0"/>
              <a:t>Changes over time</a:t>
            </a:r>
            <a:endParaRPr lang="en-US" sz="1100" dirty="0"/>
          </a:p>
        </p:txBody>
      </p:sp>
      <p:sp>
        <p:nvSpPr>
          <p:cNvPr id="122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085BBF-B3FB-4604-9148-C604BF95D99A}" type="slidenum">
              <a:rPr lang="en-US"/>
              <a:pPr fontAlgn="base">
                <a:spcBef>
                  <a:spcPct val="0"/>
                </a:spcBef>
                <a:spcAft>
                  <a:spcPct val="0"/>
                </a:spcAft>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p:spPr>
      </p:sp>
      <p:sp>
        <p:nvSpPr>
          <p:cNvPr id="491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Jack recalculates the book value of his assets taking into account their actual cost and subtracting depreciation based on the length of their useful lives. He subtracts one year of depreciation from the cost of the hoop house and two years of depreciation from the van. The ewes have no book value because they were gifts and did not cost anything to acquire. The shed has no book value because it is fully depreciated. He does not make any adjustment to the liabilities section of the balance sheet since liabilities do not depreciate.</a:t>
            </a:r>
          </a:p>
          <a:p>
            <a:pPr>
              <a:spcBef>
                <a:spcPct val="0"/>
              </a:spcBef>
            </a:pPr>
            <a:endParaRPr lang="en-US" smtClean="0"/>
          </a:p>
          <a:p>
            <a:pPr>
              <a:spcBef>
                <a:spcPct val="0"/>
              </a:spcBef>
            </a:pPr>
            <a:r>
              <a:rPr lang="en-US" smtClean="0"/>
              <a:t>Joanie asks, “The business net worth is quite different than it was on the balance sheet we created last year. What happened?” </a:t>
            </a:r>
          </a:p>
          <a:p>
            <a:pPr>
              <a:spcBef>
                <a:spcPct val="0"/>
              </a:spcBef>
            </a:pPr>
            <a:endParaRPr lang="en-US" smtClean="0"/>
          </a:p>
          <a:p>
            <a:pPr>
              <a:spcBef>
                <a:spcPct val="0"/>
              </a:spcBef>
            </a:pPr>
            <a:r>
              <a:rPr lang="en-US" smtClean="0"/>
              <a:t>Dad’s answer: Nothing happened. Comparing a balance sheet based on market values and one based on book values is like comparing apples to oranges. They are two completely different things. </a:t>
            </a:r>
          </a:p>
          <a:p>
            <a:pPr>
              <a:spcBef>
                <a:spcPct val="0"/>
              </a:spcBef>
            </a:pPr>
            <a:endParaRPr lang="en-US" smtClean="0"/>
          </a:p>
          <a:p>
            <a:pPr>
              <a:spcBef>
                <a:spcPct val="0"/>
              </a:spcBef>
            </a:pPr>
            <a:r>
              <a:rPr lang="en-US" smtClean="0"/>
              <a:t>Joanie replies, “Well, I’m glad to see that we are making money regardless of the amount. </a:t>
            </a:r>
          </a:p>
          <a:p>
            <a:pPr>
              <a:spcBef>
                <a:spcPct val="0"/>
              </a:spcBef>
            </a:pPr>
            <a:endParaRPr lang="en-US" smtClean="0"/>
          </a:p>
          <a:p>
            <a:pPr>
              <a:spcBef>
                <a:spcPct val="0"/>
              </a:spcBef>
            </a:pPr>
            <a:r>
              <a:rPr lang="en-US" smtClean="0"/>
              <a:t>Dad’s response: Now wait a minute. A positive net worth doesn’t necessarily mean that you are making money. You can’t tell that from a balance sheet. To determine if your business is profitable, you need another financial statement called an income statement. </a:t>
            </a:r>
          </a:p>
        </p:txBody>
      </p:sp>
      <p:sp>
        <p:nvSpPr>
          <p:cNvPr id="491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90A6112-8E5E-4091-892A-C6FFA2DD96DA}" type="slidenum">
              <a:rPr lang="en-US"/>
              <a:pPr fontAlgn="base">
                <a:spcBef>
                  <a:spcPct val="0"/>
                </a:spcBef>
                <a:spcAft>
                  <a:spcPct val="0"/>
                </a:spcAft>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noFill/>
          <a:ln>
            <a:solidFill>
              <a:srgbClr val="000000"/>
            </a:solidFill>
            <a:miter lim="800000"/>
            <a:headEnd/>
            <a:tailEnd/>
          </a:ln>
        </p:spPr>
      </p:sp>
      <p:sp>
        <p:nvSpPr>
          <p:cNvPr id="512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Creating and maintaining balance sheets presents both challenges and benefits to a business. Review these on the screen.</a:t>
            </a:r>
          </a:p>
        </p:txBody>
      </p:sp>
      <p:sp>
        <p:nvSpPr>
          <p:cNvPr id="512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E451A36-5999-4363-BE13-108AFE1C72F2}" type="slidenum">
              <a:rPr lang="en-US"/>
              <a:pPr fontAlgn="base">
                <a:spcBef>
                  <a:spcPct val="0"/>
                </a:spcBef>
                <a:spcAft>
                  <a:spcPct val="0"/>
                </a:spcAft>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Creating and maintaining balance sheets presents both challenges and benefits to a business. Review these on the screen.</a:t>
            </a:r>
          </a:p>
          <a:p>
            <a:pPr>
              <a:spcBef>
                <a:spcPct val="0"/>
              </a:spcBef>
            </a:pPr>
            <a:endParaRPr lang="en-US" smtClean="0"/>
          </a:p>
        </p:txBody>
      </p:sp>
      <p:sp>
        <p:nvSpPr>
          <p:cNvPr id="532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1F7EF12-27BA-4B61-B300-23429E033902}" type="slidenum">
              <a:rPr lang="en-US"/>
              <a:pPr fontAlgn="base">
                <a:spcBef>
                  <a:spcPct val="0"/>
                </a:spcBef>
                <a:spcAft>
                  <a:spcPct val="0"/>
                </a:spcAft>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noFill/>
          <a:ln>
            <a:solidFill>
              <a:srgbClr val="000000"/>
            </a:solidFill>
            <a:miter lim="800000"/>
            <a:headEnd/>
            <a:tailEnd/>
          </a:ln>
        </p:spPr>
      </p:sp>
      <p:sp>
        <p:nvSpPr>
          <p:cNvPr id="552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You have finished Session Two! </a:t>
            </a:r>
          </a:p>
          <a:p>
            <a:pPr>
              <a:spcBef>
                <a:spcPct val="0"/>
              </a:spcBef>
            </a:pPr>
            <a:endParaRPr lang="en-US" smtClean="0"/>
          </a:p>
          <a:p>
            <a:pPr>
              <a:spcBef>
                <a:spcPct val="0"/>
              </a:spcBef>
            </a:pPr>
            <a:r>
              <a:rPr lang="en-US" smtClean="0"/>
              <a:t>Review the Homework on the screen, providing instruction for how the class can find the Balance Sheet Template and Instructions on the CD. </a:t>
            </a:r>
          </a:p>
          <a:p>
            <a:pPr>
              <a:spcBef>
                <a:spcPct val="0"/>
              </a:spcBef>
            </a:pPr>
            <a:endParaRPr lang="en-US" smtClean="0"/>
          </a:p>
          <a:p>
            <a:pPr>
              <a:spcBef>
                <a:spcPct val="0"/>
              </a:spcBef>
            </a:pPr>
            <a:r>
              <a:rPr lang="en-US" smtClean="0"/>
              <a:t>Allow for review debrief and any additional questions. </a:t>
            </a:r>
          </a:p>
          <a:p>
            <a:pPr>
              <a:spcBef>
                <a:spcPct val="0"/>
              </a:spcBef>
            </a:pPr>
            <a:endParaRPr lang="en-US" smtClean="0"/>
          </a:p>
        </p:txBody>
      </p:sp>
      <p:sp>
        <p:nvSpPr>
          <p:cNvPr id="552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269BCE0-7F3B-4D16-B3B4-1D969EF6BDD6}" type="slidenum">
              <a:rPr lang="en-US"/>
              <a:pPr fontAlgn="base">
                <a:spcBef>
                  <a:spcPct val="0"/>
                </a:spcBef>
                <a:spcAft>
                  <a:spcPct val="0"/>
                </a:spcAft>
              </a:pPr>
              <a:t>23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p:cNvSpPr>
            <a:spLocks noGrp="1" noRot="1" noChangeAspect="1"/>
          </p:cNvSpPr>
          <p:nvPr>
            <p:ph type="sldImg"/>
          </p:nvPr>
        </p:nvSpPr>
        <p:spPr bwMode="auto">
          <a:noFill/>
          <a:ln>
            <a:solidFill>
              <a:srgbClr val="000000"/>
            </a:solidFill>
            <a:miter lim="800000"/>
            <a:headEnd/>
            <a:tailEnd/>
          </a:ln>
        </p:spPr>
      </p:sp>
      <p:sp>
        <p:nvSpPr>
          <p:cNvPr id="143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Five years after Jack and Joanie successfully started their flower business, they began to consider expanding their operation to include a sheep enterprise.</a:t>
            </a:r>
          </a:p>
          <a:p>
            <a:pPr>
              <a:spcBef>
                <a:spcPct val="0"/>
              </a:spcBef>
            </a:pPr>
            <a:r>
              <a:rPr lang="en-US" smtClean="0"/>
              <a:t> </a:t>
            </a:r>
          </a:p>
          <a:p>
            <a:pPr>
              <a:spcBef>
                <a:spcPct val="0"/>
              </a:spcBef>
            </a:pPr>
            <a:r>
              <a:rPr lang="en-US" smtClean="0"/>
              <a:t>Last Christmas Joanie's parents gave each of the children another ewe to raise, bringing the size of the flock to five breeding sheep.</a:t>
            </a:r>
          </a:p>
          <a:p>
            <a:pPr>
              <a:spcBef>
                <a:spcPct val="0"/>
              </a:spcBef>
            </a:pPr>
            <a:r>
              <a:rPr lang="en-US" smtClean="0"/>
              <a:t> </a:t>
            </a:r>
          </a:p>
          <a:p>
            <a:pPr>
              <a:spcBef>
                <a:spcPct val="0"/>
              </a:spcBef>
            </a:pPr>
            <a:r>
              <a:rPr lang="en-US" smtClean="0"/>
              <a:t>Jack and Joanie's oldest daughter is about to begin first grade and is very interested in helping raise the sheep.</a:t>
            </a:r>
          </a:p>
          <a:p>
            <a:pPr>
              <a:spcBef>
                <a:spcPct val="0"/>
              </a:spcBef>
            </a:pPr>
            <a:endParaRPr lang="en-US" smtClean="0"/>
          </a:p>
        </p:txBody>
      </p:sp>
      <p:sp>
        <p:nvSpPr>
          <p:cNvPr id="143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D2EA4CF-27E9-41EB-816D-E3932E944417}" type="slidenum">
              <a:rPr lang="en-US"/>
              <a:pPr fontAlgn="base">
                <a:spcBef>
                  <a:spcPct val="0"/>
                </a:spcBef>
                <a:spcAft>
                  <a:spcPct val="0"/>
                </a:spcAft>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Jack and Joanie's neighbor has put some land up for sale. The property includes 40 acres with a barn and a stream running through the pasture. Jack wants to know if they can afford to buy the land and build a sheep enterprise. He created a projected cash flow statement to determine the feasibility of expansion. It looks as though a sheep enterprise could be a viable opportunity for them, but in order to buy the land Jack and Joanie will have to get a loan.</a:t>
            </a:r>
          </a:p>
          <a:p>
            <a:pPr>
              <a:spcBef>
                <a:spcPct val="0"/>
              </a:spcBef>
            </a:pPr>
            <a:endParaRPr lang="en-US" smtClean="0"/>
          </a:p>
          <a:p>
            <a:pPr>
              <a:spcBef>
                <a:spcPct val="0"/>
              </a:spcBef>
            </a:pPr>
            <a:r>
              <a:rPr lang="en-US" smtClean="0"/>
              <a:t>Dad explains that a balance sheet lists the items that are owned by the business, called assets, and the debts that the business currently holds, called liabilities.</a:t>
            </a:r>
          </a:p>
          <a:p>
            <a:pPr>
              <a:spcBef>
                <a:spcPct val="0"/>
              </a:spcBef>
            </a:pPr>
            <a:endParaRPr lang="en-US" smtClean="0"/>
          </a:p>
          <a:p>
            <a:pPr>
              <a:spcBef>
                <a:spcPct val="0"/>
              </a:spcBef>
            </a:pPr>
            <a:endParaRPr lang="en-US" smtClean="0"/>
          </a:p>
        </p:txBody>
      </p:sp>
      <p:sp>
        <p:nvSpPr>
          <p:cNvPr id="163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E48C8AD-16C0-4DA1-AD70-C9538EDE8FAC}" type="slidenum">
              <a:rPr lang="en-US"/>
              <a:pPr fontAlgn="base">
                <a:spcBef>
                  <a:spcPct val="0"/>
                </a:spcBef>
                <a:spcAft>
                  <a:spcPct val="0"/>
                </a:spcAft>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171450" indent="-171450" fontAlgn="auto">
              <a:spcBef>
                <a:spcPts val="0"/>
              </a:spcBef>
              <a:spcAft>
                <a:spcPts val="0"/>
              </a:spcAft>
              <a:buFont typeface="Arial" pitchFamily="34" charset="0"/>
              <a:buChar char="•"/>
              <a:defRPr/>
            </a:pPr>
            <a:r>
              <a:rPr lang="en-US" dirty="0" smtClean="0"/>
              <a:t>A balance sheet shows the value of business assets and the amount of money owed others on a specific date</a:t>
            </a:r>
          </a:p>
          <a:p>
            <a:pPr marL="171450" indent="-171450" fontAlgn="auto">
              <a:spcBef>
                <a:spcPts val="0"/>
              </a:spcBef>
              <a:spcAft>
                <a:spcPts val="0"/>
              </a:spcAft>
              <a:buFont typeface="Arial" pitchFamily="34" charset="0"/>
              <a:buChar char="•"/>
              <a:defRPr/>
            </a:pPr>
            <a:r>
              <a:rPr lang="en-US" dirty="0" smtClean="0"/>
              <a:t>A balance sheet can provide a measure of business performance when compared to other balance sheets</a:t>
            </a:r>
          </a:p>
          <a:p>
            <a:pPr marL="171450" indent="-171450" fontAlgn="auto">
              <a:spcBef>
                <a:spcPts val="0"/>
              </a:spcBef>
              <a:spcAft>
                <a:spcPts val="0"/>
              </a:spcAft>
              <a:buFont typeface="Arial" pitchFamily="34" charset="0"/>
              <a:buChar char="•"/>
              <a:defRPr/>
            </a:pPr>
            <a:r>
              <a:rPr lang="en-US" dirty="0" smtClean="0"/>
              <a:t>A balance sheet is useful for cross checking financial records to ensure accuracy</a:t>
            </a:r>
          </a:p>
          <a:p>
            <a:pPr fontAlgn="auto">
              <a:spcBef>
                <a:spcPts val="0"/>
              </a:spcBef>
              <a:spcAft>
                <a:spcPts val="0"/>
              </a:spcAft>
              <a:defRPr/>
            </a:pPr>
            <a:endParaRPr lang="en-US" dirty="0" smtClean="0"/>
          </a:p>
          <a:p>
            <a:pPr fontAlgn="auto">
              <a:spcBef>
                <a:spcPts val="0"/>
              </a:spcBef>
              <a:spcAft>
                <a:spcPts val="0"/>
              </a:spcAft>
              <a:defRPr/>
            </a:pPr>
            <a:r>
              <a:rPr lang="en-US" dirty="0" smtClean="0"/>
              <a:t>Additional teaching point: Assets are everything you own that has value. </a:t>
            </a:r>
          </a:p>
          <a:p>
            <a:pPr fontAlgn="auto">
              <a:spcBef>
                <a:spcPts val="0"/>
              </a:spcBef>
              <a:spcAft>
                <a:spcPts val="0"/>
              </a:spcAft>
              <a:defRPr/>
            </a:pPr>
            <a:endParaRPr lang="en-US" dirty="0" smtClean="0"/>
          </a:p>
          <a:p>
            <a:pPr fontAlgn="auto">
              <a:spcBef>
                <a:spcPts val="0"/>
              </a:spcBef>
              <a:spcAft>
                <a:spcPts val="0"/>
              </a:spcAft>
              <a:defRPr/>
            </a:pPr>
            <a:r>
              <a:rPr lang="en-US" dirty="0" smtClean="0"/>
              <a:t>Additional teaching point: A liability is a debt or obligation generally expressed in terms of money.  </a:t>
            </a:r>
          </a:p>
          <a:p>
            <a:pPr fontAlgn="auto">
              <a:spcBef>
                <a:spcPts val="0"/>
              </a:spcBef>
              <a:spcAft>
                <a:spcPts val="0"/>
              </a:spcAft>
              <a:defRPr/>
            </a:pPr>
            <a:endParaRPr lang="en-US" dirty="0" smtClean="0"/>
          </a:p>
          <a:p>
            <a:pPr fontAlgn="auto">
              <a:spcBef>
                <a:spcPts val="0"/>
              </a:spcBef>
              <a:spcAft>
                <a:spcPts val="0"/>
              </a:spcAft>
              <a:defRPr/>
            </a:pPr>
            <a:r>
              <a:rPr lang="en-US" dirty="0" smtClean="0"/>
              <a:t>Additional teaching moment: Print off and hand out the sample balance sheet found on the CD and discuss with the class. </a:t>
            </a:r>
          </a:p>
          <a:p>
            <a:pPr fontAlgn="auto">
              <a:spcBef>
                <a:spcPts val="0"/>
              </a:spcBef>
              <a:spcAft>
                <a:spcPts val="0"/>
              </a:spcAft>
              <a:defRPr/>
            </a:pPr>
            <a:endParaRPr lang="en-US" dirty="0"/>
          </a:p>
        </p:txBody>
      </p:sp>
      <p:sp>
        <p:nvSpPr>
          <p:cNvPr id="18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837A8E1-A68C-4ADA-BBEE-B25628188064}" type="slidenum">
              <a:rPr lang="en-US"/>
              <a:pPr fontAlgn="base">
                <a:spcBef>
                  <a:spcPct val="0"/>
                </a:spcBef>
                <a:spcAft>
                  <a:spcPct val="0"/>
                </a:spcAft>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Dad suggests that Jack and Joanie begin by making a list of their assets and liabilities.</a:t>
            </a:r>
          </a:p>
          <a:p>
            <a:pPr>
              <a:spcBef>
                <a:spcPct val="0"/>
              </a:spcBef>
            </a:pPr>
            <a:r>
              <a:rPr lang="en-US" smtClean="0"/>
              <a:t> </a:t>
            </a:r>
          </a:p>
          <a:p>
            <a:pPr>
              <a:spcBef>
                <a:spcPct val="0"/>
              </a:spcBef>
            </a:pPr>
            <a:r>
              <a:rPr lang="en-US" smtClean="0"/>
              <a:t>Jack and Joanie make a list of the things they own including the house and land, the car and pickup truck, a fishing boat, the sheep, a shed, and a hoop house that they purchased for the flower enterprise last year.</a:t>
            </a:r>
          </a:p>
          <a:p>
            <a:pPr>
              <a:spcBef>
                <a:spcPct val="0"/>
              </a:spcBef>
            </a:pPr>
            <a:r>
              <a:rPr lang="en-US" smtClean="0"/>
              <a:t> </a:t>
            </a:r>
          </a:p>
          <a:p>
            <a:pPr>
              <a:spcBef>
                <a:spcPct val="0"/>
              </a:spcBef>
            </a:pPr>
            <a:r>
              <a:rPr lang="en-US" smtClean="0"/>
              <a:t>They also make a list of their liabilities. They owe the credit union for the pickup and boat, GMAC for the car, Joanie's Dad for the van, and a local bank for a loan to buy the hoop house. They also include the portion of property taxes currently due.</a:t>
            </a:r>
          </a:p>
          <a:p>
            <a:pPr>
              <a:spcBef>
                <a:spcPct val="0"/>
              </a:spcBef>
            </a:pPr>
            <a:endParaRPr lang="en-US" smtClean="0"/>
          </a:p>
        </p:txBody>
      </p:sp>
      <p:sp>
        <p:nvSpPr>
          <p:cNvPr id="20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6F0503B-7983-455B-BC77-E02107FAA21B}" type="slidenum">
              <a:rPr lang="en-US"/>
              <a:pPr fontAlgn="base">
                <a:spcBef>
                  <a:spcPct val="0"/>
                </a:spcBef>
                <a:spcAft>
                  <a:spcPct val="0"/>
                </a:spcAft>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Dad asks Jack and Joanie to remove from their lists any assets and liabilities that are not related to the business, just like they did with cash inflows and cash outflows when they were building their cash flow statement.</a:t>
            </a:r>
          </a:p>
          <a:p>
            <a:pPr>
              <a:spcBef>
                <a:spcPct val="0"/>
              </a:spcBef>
            </a:pPr>
            <a:r>
              <a:rPr lang="en-US" smtClean="0"/>
              <a:t> </a:t>
            </a:r>
          </a:p>
          <a:p>
            <a:pPr>
              <a:spcBef>
                <a:spcPct val="0"/>
              </a:spcBef>
            </a:pPr>
            <a:r>
              <a:rPr lang="en-US" smtClean="0"/>
              <a:t>Jack and Joanie remove personal assets such as the car and the house from their list.</a:t>
            </a:r>
          </a:p>
          <a:p>
            <a:pPr>
              <a:spcBef>
                <a:spcPct val="0"/>
              </a:spcBef>
            </a:pPr>
            <a:r>
              <a:rPr lang="en-US" smtClean="0"/>
              <a:t> </a:t>
            </a:r>
          </a:p>
          <a:p>
            <a:pPr>
              <a:spcBef>
                <a:spcPct val="0"/>
              </a:spcBef>
            </a:pPr>
            <a:r>
              <a:rPr lang="en-US" smtClean="0"/>
              <a:t>They also remove the remaining debt for these items from their liabilities list. </a:t>
            </a:r>
          </a:p>
          <a:p>
            <a:pPr>
              <a:spcBef>
                <a:spcPct val="0"/>
              </a:spcBef>
            </a:pPr>
            <a:r>
              <a:rPr lang="en-US" smtClean="0"/>
              <a:t> </a:t>
            </a:r>
          </a:p>
          <a:p>
            <a:pPr>
              <a:spcBef>
                <a:spcPct val="0"/>
              </a:spcBef>
            </a:pPr>
            <a:r>
              <a:rPr lang="en-US" smtClean="0"/>
              <a:t>Jack decided that part of the property taxes are a business expense and part are personal. Ten acres of the land are used by the business and two acres are occupied by the house and living space.</a:t>
            </a:r>
          </a:p>
          <a:p>
            <a:pPr>
              <a:spcBef>
                <a:spcPct val="0"/>
              </a:spcBef>
            </a:pPr>
            <a:endParaRPr lang="en-US"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254CA19-1DD4-49D3-9677-1CA4791E2EA8}" type="slidenum">
              <a:rPr lang="en-US"/>
              <a:pPr fontAlgn="base">
                <a:spcBef>
                  <a:spcPct val="0"/>
                </a:spcBef>
                <a:spcAft>
                  <a:spcPct val="0"/>
                </a:spcAft>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The next step is to group the assets on your balance sheet into two categories, current and non-current.</a:t>
            </a:r>
          </a:p>
          <a:p>
            <a:pPr>
              <a:spcBef>
                <a:spcPct val="0"/>
              </a:spcBef>
            </a:pPr>
            <a:r>
              <a:rPr lang="en-US" smtClean="0"/>
              <a:t> </a:t>
            </a:r>
          </a:p>
          <a:p>
            <a:pPr>
              <a:spcBef>
                <a:spcPct val="0"/>
              </a:spcBef>
            </a:pPr>
            <a:r>
              <a:rPr lang="en-US" smtClean="0"/>
              <a:t>Current assets include cash or things that normally are converted to cash over the coming operating year, including checking and savings account balances, marketable inventory, and accounts receivable.</a:t>
            </a:r>
          </a:p>
          <a:p>
            <a:pPr>
              <a:spcBef>
                <a:spcPct val="0"/>
              </a:spcBef>
            </a:pPr>
            <a:r>
              <a:rPr lang="en-US" smtClean="0"/>
              <a:t> </a:t>
            </a:r>
          </a:p>
          <a:p>
            <a:pPr>
              <a:spcBef>
                <a:spcPct val="0"/>
              </a:spcBef>
            </a:pPr>
            <a:r>
              <a:rPr lang="en-US" smtClean="0"/>
              <a:t>Non-current assets are things that will not be sold or converted into cash over the coming operating year through the normal operation of the business. These include machinery and equipment, land, buildings, and breeding livestock.</a:t>
            </a:r>
          </a:p>
        </p:txBody>
      </p:sp>
      <p:sp>
        <p:nvSpPr>
          <p:cNvPr id="245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215FE1B-2C6F-4E1C-893E-BAA164D252D9}" type="slidenum">
              <a:rPr lang="en-US"/>
              <a:pPr fontAlgn="base">
                <a:spcBef>
                  <a:spcPct val="0"/>
                </a:spcBef>
                <a:spcAft>
                  <a:spcPct val="0"/>
                </a:spcAft>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Dad tells Jack that after he has categorized the assets, he will need to estimate their values. There are two methods to use to estimate asset values: you can estimate book value or market value.</a:t>
            </a:r>
          </a:p>
          <a:p>
            <a:pPr>
              <a:spcBef>
                <a:spcPct val="0"/>
              </a:spcBef>
            </a:pPr>
            <a:endParaRPr lang="en-US" smtClean="0"/>
          </a:p>
          <a:p>
            <a:pPr>
              <a:spcBef>
                <a:spcPct val="0"/>
              </a:spcBef>
            </a:pPr>
            <a:r>
              <a:rPr lang="en-US" smtClean="0"/>
              <a:t>Book value estimates the value of an asset based on the cost of acquiring the asset (purchase price, plus any additional costs such as shipping, handling, or insurance) minus depreciation. For example, if you purchase a tractor, you would estimate its value as shown on the screen. </a:t>
            </a:r>
          </a:p>
          <a:p>
            <a:pPr>
              <a:spcBef>
                <a:spcPct val="0"/>
              </a:spcBef>
            </a:pPr>
            <a:endParaRPr lang="en-US" smtClean="0"/>
          </a:p>
          <a:p>
            <a:pPr>
              <a:spcBef>
                <a:spcPct val="0"/>
              </a:spcBef>
            </a:pPr>
            <a:r>
              <a:rPr lang="en-US" smtClean="0"/>
              <a:t>Additional teaching point: Depreciation is the reduction of value over its useful life due to use, age, and obsolescence. The purpose of this process is to provide information on the asset’s current value to calculate business expenses. There are many different methods for calculating depreciation. </a:t>
            </a:r>
          </a:p>
          <a:p>
            <a:pPr>
              <a:spcBef>
                <a:spcPct val="0"/>
              </a:spcBef>
            </a:pPr>
            <a:endParaRPr lang="en-US" smtClean="0"/>
          </a:p>
          <a:p>
            <a:pPr>
              <a:spcBef>
                <a:spcPct val="0"/>
              </a:spcBef>
            </a:pPr>
            <a:endParaRPr lang="en-US" smtClean="0"/>
          </a:p>
        </p:txBody>
      </p:sp>
      <p:sp>
        <p:nvSpPr>
          <p:cNvPr id="266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31BD477-55F1-4444-8A07-53AA18636A1B}" type="slidenum">
              <a:rPr lang="en-US"/>
              <a:pPr fontAlgn="base">
                <a:spcBef>
                  <a:spcPct val="0"/>
                </a:spcBef>
                <a:spcAft>
                  <a:spcPct val="0"/>
                </a:spcAft>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8.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U:\University of Wyoming\UWY11RW03I - Basic Financial Statements\PowerPoint ILT\Title.jpg"/>
          <p:cNvPicPr>
            <a:picLocks noChangeAspect="1" noChangeArrowheads="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5" name="Picture 2" descr="U:\University of Wyoming\UWY11RW03I - Basic Financial Statements\Logos\2 line_UWSignature brown.png"/>
          <p:cNvPicPr>
            <a:picLocks noChangeAspect="1" noChangeArrowheads="1"/>
          </p:cNvPicPr>
          <p:nvPr userDrawn="1"/>
        </p:nvPicPr>
        <p:blipFill>
          <a:blip r:embed="rId3"/>
          <a:srcRect/>
          <a:stretch>
            <a:fillRect/>
          </a:stretch>
        </p:blipFill>
        <p:spPr bwMode="auto">
          <a:xfrm>
            <a:off x="228600" y="5791200"/>
            <a:ext cx="1538288" cy="403225"/>
          </a:xfrm>
          <a:prstGeom prst="rect">
            <a:avLst/>
          </a:prstGeom>
          <a:noFill/>
          <a:ln w="9525">
            <a:noFill/>
            <a:miter lim="800000"/>
            <a:headEnd/>
            <a:tailEnd/>
          </a:ln>
        </p:spPr>
      </p:pic>
      <p:pic>
        <p:nvPicPr>
          <p:cNvPr id="6" name="Picture 3" descr="U:\University of Wyoming\UWY11RW03I - Basic Financial Statements\Logos\CSU-ext-ctr-green.jpg"/>
          <p:cNvPicPr>
            <a:picLocks noChangeAspect="1" noChangeArrowheads="1"/>
          </p:cNvPicPr>
          <p:nvPr userDrawn="1"/>
        </p:nvPicPr>
        <p:blipFill>
          <a:blip r:embed="rId4">
            <a:clrChange>
              <a:clrFrom>
                <a:srgbClr val="FFFFFF"/>
              </a:clrFrom>
              <a:clrTo>
                <a:srgbClr val="FFFFFF">
                  <a:alpha val="0"/>
                </a:srgbClr>
              </a:clrTo>
            </a:clrChange>
          </a:blip>
          <a:srcRect/>
          <a:stretch>
            <a:fillRect/>
          </a:stretch>
        </p:blipFill>
        <p:spPr bwMode="auto">
          <a:xfrm>
            <a:off x="4213225" y="5867400"/>
            <a:ext cx="968375" cy="842963"/>
          </a:xfrm>
          <a:prstGeom prst="rect">
            <a:avLst/>
          </a:prstGeom>
          <a:noFill/>
          <a:ln w="9525">
            <a:noFill/>
            <a:miter lim="800000"/>
            <a:headEnd/>
            <a:tailEnd/>
          </a:ln>
        </p:spPr>
      </p:pic>
      <p:pic>
        <p:nvPicPr>
          <p:cNvPr id="7" name="Picture 4" descr="U:\University of Wyoming\UWY11RW03I - Basic Financial Statements\Logos\PSASLogo.jpg"/>
          <p:cNvPicPr>
            <a:picLocks noChangeAspect="1" noChangeArrowheads="1"/>
          </p:cNvPicPr>
          <p:nvPr userDrawn="1"/>
        </p:nvPicPr>
        <p:blipFill>
          <a:blip r:embed="rId5">
            <a:clrChange>
              <a:clrFrom>
                <a:srgbClr val="FFFFFF"/>
              </a:clrFrom>
              <a:clrTo>
                <a:srgbClr val="FFFFFF">
                  <a:alpha val="0"/>
                </a:srgbClr>
              </a:clrTo>
            </a:clrChange>
          </a:blip>
          <a:srcRect/>
          <a:stretch>
            <a:fillRect/>
          </a:stretch>
        </p:blipFill>
        <p:spPr bwMode="auto">
          <a:xfrm>
            <a:off x="2200275" y="6345238"/>
            <a:ext cx="1717675" cy="436562"/>
          </a:xfrm>
          <a:prstGeom prst="rect">
            <a:avLst/>
          </a:prstGeom>
          <a:noFill/>
          <a:ln w="9525">
            <a:noFill/>
            <a:miter lim="800000"/>
            <a:headEnd/>
            <a:tailEnd/>
          </a:ln>
        </p:spPr>
      </p:pic>
      <p:pic>
        <p:nvPicPr>
          <p:cNvPr id="8" name="Picture 5" descr="U:\University of Wyoming\UWY11RW03I - Basic Financial Statements\Logos\R2Logo sm.png"/>
          <p:cNvPicPr>
            <a:picLocks noChangeAspect="1" noChangeArrowheads="1"/>
          </p:cNvPicPr>
          <p:nvPr userDrawn="1"/>
        </p:nvPicPr>
        <p:blipFill>
          <a:blip r:embed="rId6"/>
          <a:srcRect/>
          <a:stretch>
            <a:fillRect/>
          </a:stretch>
        </p:blipFill>
        <p:spPr bwMode="auto">
          <a:xfrm>
            <a:off x="144463" y="6324600"/>
            <a:ext cx="1760537" cy="457200"/>
          </a:xfrm>
          <a:prstGeom prst="rect">
            <a:avLst/>
          </a:prstGeom>
          <a:noFill/>
          <a:ln w="9525">
            <a:noFill/>
            <a:miter lim="800000"/>
            <a:headEnd/>
            <a:tailEnd/>
          </a:ln>
        </p:spPr>
      </p:pic>
      <p:pic>
        <p:nvPicPr>
          <p:cNvPr id="9" name="Picture 6" descr="U:\University of Wyoming\UWY11RW03I - Basic Financial Statements\Logos\RMAlogoHuge2Clr.jpg"/>
          <p:cNvPicPr>
            <a:picLocks noChangeAspect="1" noChangeArrowheads="1"/>
          </p:cNvPicPr>
          <p:nvPr userDrawn="1"/>
        </p:nvPicPr>
        <p:blipFill>
          <a:blip r:embed="rId7">
            <a:clrChange>
              <a:clrFrom>
                <a:srgbClr val="FFFFFF"/>
              </a:clrFrom>
              <a:clrTo>
                <a:srgbClr val="FFFFFF">
                  <a:alpha val="0"/>
                </a:srgbClr>
              </a:clrTo>
            </a:clrChange>
          </a:blip>
          <a:srcRect/>
          <a:stretch>
            <a:fillRect/>
          </a:stretch>
        </p:blipFill>
        <p:spPr bwMode="auto">
          <a:xfrm>
            <a:off x="3206750" y="5867400"/>
            <a:ext cx="820738" cy="373063"/>
          </a:xfrm>
          <a:prstGeom prst="rect">
            <a:avLst/>
          </a:prstGeom>
          <a:noFill/>
          <a:ln w="9525">
            <a:noFill/>
            <a:miter lim="800000"/>
            <a:headEnd/>
            <a:tailEnd/>
          </a:ln>
        </p:spPr>
      </p:pic>
      <p:pic>
        <p:nvPicPr>
          <p:cNvPr id="10" name="Picture 7" descr="U:\University of Wyoming\UWY11RW03I - Basic Financial Statements\Logos\WFMECLogo.jpg"/>
          <p:cNvPicPr>
            <a:picLocks noChangeAspect="1" noChangeArrowheads="1"/>
          </p:cNvPicPr>
          <p:nvPr userDrawn="1"/>
        </p:nvPicPr>
        <p:blipFill>
          <a:blip r:embed="rId8">
            <a:clrChange>
              <a:clrFrom>
                <a:srgbClr val="FDFDFD"/>
              </a:clrFrom>
              <a:clrTo>
                <a:srgbClr val="FDFDFD">
                  <a:alpha val="0"/>
                </a:srgbClr>
              </a:clrTo>
            </a:clrChange>
          </a:blip>
          <a:srcRect/>
          <a:stretch>
            <a:fillRect/>
          </a:stretch>
        </p:blipFill>
        <p:spPr bwMode="auto">
          <a:xfrm>
            <a:off x="1954213" y="5837238"/>
            <a:ext cx="1066800" cy="411162"/>
          </a:xfrm>
          <a:prstGeom prst="rect">
            <a:avLst/>
          </a:prstGeom>
          <a:noFill/>
          <a:ln w="9525">
            <a:noFill/>
            <a:miter lim="800000"/>
            <a:headEnd/>
            <a:tailEnd/>
          </a:ln>
        </p:spPr>
      </p:pic>
      <p:sp>
        <p:nvSpPr>
          <p:cNvPr id="2" name="Title 1"/>
          <p:cNvSpPr>
            <a:spLocks noGrp="1"/>
          </p:cNvSpPr>
          <p:nvPr>
            <p:ph type="ctrTitle"/>
          </p:nvPr>
        </p:nvSpPr>
        <p:spPr>
          <a:xfrm>
            <a:off x="152400" y="914400"/>
            <a:ext cx="5867400" cy="2362200"/>
          </a:xfrm>
        </p:spPr>
        <p:txBody>
          <a:bodyPr anchor="b">
            <a:normAutofit/>
          </a:bodyPr>
          <a:lstStyle>
            <a:lvl1pPr algn="l">
              <a:defRPr sz="3600" b="1">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52400" y="3429000"/>
            <a:ext cx="5638800" cy="1752600"/>
          </a:xfrm>
        </p:spPr>
        <p:txBody>
          <a:bodyPr>
            <a:normAutofit/>
          </a:bodyPr>
          <a:lstStyle>
            <a:lvl1pPr marL="0" indent="0" algn="l">
              <a:buNone/>
              <a:defRPr sz="20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2" descr="U:\University of Wyoming\UWY11RW03I - Basic Financial Statements\PowerPoint ILT\Section.jpg"/>
          <p:cNvPicPr>
            <a:picLocks noChangeAspect="1" noChangeArrowheads="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5" name="Picture 2" descr="U:\University of Wyoming\UWY11RW03I - Basic Financial Statements\Logos\2 line_UWSignature brown.png"/>
          <p:cNvPicPr>
            <a:picLocks noChangeAspect="1" noChangeArrowheads="1"/>
          </p:cNvPicPr>
          <p:nvPr userDrawn="1"/>
        </p:nvPicPr>
        <p:blipFill>
          <a:blip r:embed="rId3"/>
          <a:srcRect/>
          <a:stretch>
            <a:fillRect/>
          </a:stretch>
        </p:blipFill>
        <p:spPr bwMode="auto">
          <a:xfrm>
            <a:off x="1806575" y="5245100"/>
            <a:ext cx="1276350" cy="334963"/>
          </a:xfrm>
          <a:prstGeom prst="rect">
            <a:avLst/>
          </a:prstGeom>
          <a:noFill/>
          <a:ln w="9525">
            <a:noFill/>
            <a:miter lim="800000"/>
            <a:headEnd/>
            <a:tailEnd/>
          </a:ln>
        </p:spPr>
      </p:pic>
      <p:pic>
        <p:nvPicPr>
          <p:cNvPr id="6" name="Picture 3" descr="U:\University of Wyoming\UWY11RW03I - Basic Financial Statements\Logos\CSU-ext-ctr-green.jpg"/>
          <p:cNvPicPr>
            <a:picLocks noChangeAspect="1" noChangeArrowheads="1"/>
          </p:cNvPicPr>
          <p:nvPr userDrawn="1"/>
        </p:nvPicPr>
        <p:blipFill>
          <a:blip r:embed="rId4">
            <a:clrChange>
              <a:clrFrom>
                <a:srgbClr val="FFFFFF"/>
              </a:clrFrom>
              <a:clrTo>
                <a:srgbClr val="FFFFFF">
                  <a:alpha val="0"/>
                </a:srgbClr>
              </a:clrTo>
            </a:clrChange>
          </a:blip>
          <a:srcRect/>
          <a:stretch>
            <a:fillRect/>
          </a:stretch>
        </p:blipFill>
        <p:spPr bwMode="auto">
          <a:xfrm>
            <a:off x="6503988" y="5143500"/>
            <a:ext cx="617537" cy="538163"/>
          </a:xfrm>
          <a:prstGeom prst="rect">
            <a:avLst/>
          </a:prstGeom>
          <a:noFill/>
          <a:ln w="9525">
            <a:noFill/>
            <a:miter lim="800000"/>
            <a:headEnd/>
            <a:tailEnd/>
          </a:ln>
        </p:spPr>
      </p:pic>
      <p:pic>
        <p:nvPicPr>
          <p:cNvPr id="7" name="Picture 4" descr="U:\University of Wyoming\UWY11RW03I - Basic Financial Statements\Logos\PSASLogo.jpg"/>
          <p:cNvPicPr>
            <a:picLocks noChangeAspect="1" noChangeArrowheads="1"/>
          </p:cNvPicPr>
          <p:nvPr userDrawn="1"/>
        </p:nvPicPr>
        <p:blipFill>
          <a:blip r:embed="rId5">
            <a:clrChange>
              <a:clrFrom>
                <a:srgbClr val="FFFFFF"/>
              </a:clrFrom>
              <a:clrTo>
                <a:srgbClr val="FFFFFF">
                  <a:alpha val="0"/>
                </a:srgbClr>
              </a:clrTo>
            </a:clrChange>
          </a:blip>
          <a:srcRect/>
          <a:stretch>
            <a:fillRect/>
          </a:stretch>
        </p:blipFill>
        <p:spPr bwMode="auto">
          <a:xfrm>
            <a:off x="3455988" y="5230813"/>
            <a:ext cx="1425575" cy="361950"/>
          </a:xfrm>
          <a:prstGeom prst="rect">
            <a:avLst/>
          </a:prstGeom>
          <a:noFill/>
          <a:ln w="9525">
            <a:noFill/>
            <a:miter lim="800000"/>
            <a:headEnd/>
            <a:tailEnd/>
          </a:ln>
        </p:spPr>
      </p:pic>
      <p:pic>
        <p:nvPicPr>
          <p:cNvPr id="8" name="Picture 5" descr="U:\University of Wyoming\UWY11RW03I - Basic Financial Statements\Logos\R2Logo sm.png"/>
          <p:cNvPicPr>
            <a:picLocks noChangeAspect="1" noChangeArrowheads="1"/>
          </p:cNvPicPr>
          <p:nvPr userDrawn="1"/>
        </p:nvPicPr>
        <p:blipFill>
          <a:blip r:embed="rId6"/>
          <a:srcRect/>
          <a:stretch>
            <a:fillRect/>
          </a:stretch>
        </p:blipFill>
        <p:spPr bwMode="auto">
          <a:xfrm>
            <a:off x="138113" y="5222875"/>
            <a:ext cx="1460500" cy="379413"/>
          </a:xfrm>
          <a:prstGeom prst="rect">
            <a:avLst/>
          </a:prstGeom>
          <a:noFill/>
          <a:ln w="9525">
            <a:noFill/>
            <a:miter lim="800000"/>
            <a:headEnd/>
            <a:tailEnd/>
          </a:ln>
        </p:spPr>
      </p:pic>
      <p:pic>
        <p:nvPicPr>
          <p:cNvPr id="9" name="Picture 6" descr="U:\University of Wyoming\UWY11RW03I - Basic Financial Statements\Logos\RMAlogoHuge2Clr.jpg"/>
          <p:cNvPicPr>
            <a:picLocks noChangeAspect="1" noChangeArrowheads="1"/>
          </p:cNvPicPr>
          <p:nvPr userDrawn="1"/>
        </p:nvPicPr>
        <p:blipFill>
          <a:blip r:embed="rId7">
            <a:clrChange>
              <a:clrFrom>
                <a:srgbClr val="FFFFFF"/>
              </a:clrFrom>
              <a:clrTo>
                <a:srgbClr val="FFFFFF">
                  <a:alpha val="0"/>
                </a:srgbClr>
              </a:clrTo>
            </a:clrChange>
          </a:blip>
          <a:srcRect/>
          <a:stretch>
            <a:fillRect/>
          </a:stretch>
        </p:blipFill>
        <p:spPr bwMode="auto">
          <a:xfrm>
            <a:off x="7467600" y="5257800"/>
            <a:ext cx="679450" cy="309563"/>
          </a:xfrm>
          <a:prstGeom prst="rect">
            <a:avLst/>
          </a:prstGeom>
          <a:noFill/>
          <a:ln w="9525">
            <a:noFill/>
            <a:miter lim="800000"/>
            <a:headEnd/>
            <a:tailEnd/>
          </a:ln>
        </p:spPr>
      </p:pic>
      <p:pic>
        <p:nvPicPr>
          <p:cNvPr id="10" name="Picture 7" descr="U:\University of Wyoming\UWY11RW03I - Basic Financial Statements\Logos\WFMECLogo.jpg"/>
          <p:cNvPicPr>
            <a:picLocks noChangeAspect="1" noChangeArrowheads="1"/>
          </p:cNvPicPr>
          <p:nvPr userDrawn="1"/>
        </p:nvPicPr>
        <p:blipFill>
          <a:blip r:embed="rId8">
            <a:clrChange>
              <a:clrFrom>
                <a:srgbClr val="FDFDFD"/>
              </a:clrFrom>
              <a:clrTo>
                <a:srgbClr val="FDFDFD">
                  <a:alpha val="0"/>
                </a:srgbClr>
              </a:clrTo>
            </a:clrChange>
          </a:blip>
          <a:srcRect/>
          <a:stretch>
            <a:fillRect/>
          </a:stretch>
        </p:blipFill>
        <p:spPr bwMode="auto">
          <a:xfrm>
            <a:off x="5245100" y="5241925"/>
            <a:ext cx="885825" cy="341313"/>
          </a:xfrm>
          <a:prstGeom prst="rect">
            <a:avLst/>
          </a:prstGeom>
          <a:noFill/>
          <a:ln w="9525">
            <a:noFill/>
            <a:miter lim="800000"/>
            <a:headEnd/>
            <a:tailEnd/>
          </a:ln>
        </p:spPr>
      </p:pic>
      <p:sp>
        <p:nvSpPr>
          <p:cNvPr id="2" name="Title 1"/>
          <p:cNvSpPr>
            <a:spLocks noGrp="1"/>
          </p:cNvSpPr>
          <p:nvPr>
            <p:ph type="title"/>
          </p:nvPr>
        </p:nvSpPr>
        <p:spPr>
          <a:xfrm>
            <a:off x="152400" y="2590800"/>
            <a:ext cx="8229600" cy="2514600"/>
          </a:xfrm>
        </p:spPr>
        <p:txBody>
          <a:bodyPr anchor="t"/>
          <a:lstStyle>
            <a:lvl1pPr algn="l">
              <a:defRPr sz="4000" b="1" cap="none" baseline="0"/>
            </a:lvl1pPr>
          </a:lstStyle>
          <a:p>
            <a:r>
              <a:rPr lang="en-US" dirty="0" smtClean="0"/>
              <a:t>Click to edit Master title style</a:t>
            </a:r>
            <a:endParaRPr lang="en-US" dirty="0"/>
          </a:p>
        </p:txBody>
      </p:sp>
      <p:sp>
        <p:nvSpPr>
          <p:cNvPr id="3" name="Text Placeholder 2"/>
          <p:cNvSpPr>
            <a:spLocks noGrp="1"/>
          </p:cNvSpPr>
          <p:nvPr>
            <p:ph type="body" idx="1"/>
          </p:nvPr>
        </p:nvSpPr>
        <p:spPr>
          <a:xfrm>
            <a:off x="152400" y="1219200"/>
            <a:ext cx="8229600" cy="1371600"/>
          </a:xfrm>
        </p:spPr>
        <p:txBody>
          <a:bodyPr anchor="b"/>
          <a:lstStyle>
            <a:lvl1pPr marL="0" indent="0">
              <a:buNone/>
              <a:defRPr sz="2000" b="1">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 y="1143000"/>
            <a:ext cx="40386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343400" y="1143000"/>
            <a:ext cx="40386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13" Type="http://schemas.openxmlformats.org/officeDocument/2006/relationships/image" Target="../media/image6.jpeg"/><Relationship Id="rId3" Type="http://schemas.openxmlformats.org/officeDocument/2006/relationships/slideLayout" Target="../slideLayouts/slideLayout3.xml"/><Relationship Id="rId7" Type="http://schemas.openxmlformats.org/officeDocument/2006/relationships/theme" Target="../theme/theme1.xml"/><Relationship Id="rId12"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4.jpeg"/><Relationship Id="rId5" Type="http://schemas.openxmlformats.org/officeDocument/2006/relationships/slideLayout" Target="../slideLayouts/slideLayout5.xml"/><Relationship Id="rId10" Type="http://schemas.openxmlformats.org/officeDocument/2006/relationships/image" Target="../media/image3.jpeg"/><Relationship Id="rId4" Type="http://schemas.openxmlformats.org/officeDocument/2006/relationships/slideLayout" Target="../slideLayouts/slideLayout4.xml"/><Relationship Id="rId9" Type="http://schemas.openxmlformats.org/officeDocument/2006/relationships/image" Target="../media/image2.png"/><Relationship Id="rId14" Type="http://schemas.openxmlformats.org/officeDocument/2006/relationships/image" Target="../media/image7.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2" descr="U:\University of Wyoming\UWY11RW03I - Basic Financial Statements\PowerPoint ILT\Content.jpg"/>
          <p:cNvPicPr>
            <a:picLocks noChangeAspect="1" noChangeArrowheads="1"/>
          </p:cNvPicPr>
          <p:nvPr userDrawn="1"/>
        </p:nvPicPr>
        <p:blipFill>
          <a:blip r:embed="rId8"/>
          <a:srcRect/>
          <a:stretch>
            <a:fillRect/>
          </a:stretch>
        </p:blipFill>
        <p:spPr bwMode="auto">
          <a:xfrm>
            <a:off x="0" y="0"/>
            <a:ext cx="9144000" cy="6858000"/>
          </a:xfrm>
          <a:prstGeom prst="rect">
            <a:avLst/>
          </a:prstGeom>
          <a:noFill/>
          <a:ln w="9525">
            <a:noFill/>
            <a:miter lim="800000"/>
            <a:headEnd/>
            <a:tailEnd/>
          </a:ln>
        </p:spPr>
      </p:pic>
      <p:sp>
        <p:nvSpPr>
          <p:cNvPr id="1027" name="Title Placeholder 1"/>
          <p:cNvSpPr>
            <a:spLocks noGrp="1"/>
          </p:cNvSpPr>
          <p:nvPr>
            <p:ph type="title"/>
          </p:nvPr>
        </p:nvSpPr>
        <p:spPr bwMode="auto">
          <a:xfrm>
            <a:off x="152400" y="152400"/>
            <a:ext cx="8001000" cy="7921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152400" y="1096963"/>
            <a:ext cx="8229600" cy="50752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 name="TextBox 7"/>
          <p:cNvSpPr txBox="1"/>
          <p:nvPr userDrawn="1"/>
        </p:nvSpPr>
        <p:spPr>
          <a:xfrm>
            <a:off x="8610600" y="6550025"/>
            <a:ext cx="533400" cy="307975"/>
          </a:xfrm>
          <a:prstGeom prst="rect">
            <a:avLst/>
          </a:prstGeom>
          <a:noFill/>
        </p:spPr>
        <p:txBody>
          <a:bodyPr>
            <a:spAutoFit/>
          </a:bodyPr>
          <a:lstStyle/>
          <a:p>
            <a:pPr algn="r" fontAlgn="auto">
              <a:spcBef>
                <a:spcPts val="0"/>
              </a:spcBef>
              <a:spcAft>
                <a:spcPts val="0"/>
              </a:spcAft>
              <a:defRPr/>
            </a:pPr>
            <a:fld id="{750268E3-2C2D-4571-85BD-A77D0903E49F}" type="slidenum">
              <a:rPr lang="en-US" sz="1400">
                <a:solidFill>
                  <a:schemeClr val="tx2"/>
                </a:solidFill>
                <a:latin typeface="+mn-lt"/>
              </a:rPr>
              <a:pPr algn="r" fontAlgn="auto">
                <a:spcBef>
                  <a:spcPts val="0"/>
                </a:spcBef>
                <a:spcAft>
                  <a:spcPts val="0"/>
                </a:spcAft>
                <a:defRPr/>
              </a:pPr>
              <a:t>‹#›</a:t>
            </a:fld>
            <a:endParaRPr lang="en-US" sz="1400" dirty="0">
              <a:solidFill>
                <a:schemeClr val="tx2"/>
              </a:solidFill>
              <a:latin typeface="+mn-lt"/>
            </a:endParaRPr>
          </a:p>
        </p:txBody>
      </p:sp>
      <p:pic>
        <p:nvPicPr>
          <p:cNvPr id="1030" name="Picture 2" descr="U:\University of Wyoming\UWY11RW03I - Basic Financial Statements\Logos\2 line_UWSignature brown.png"/>
          <p:cNvPicPr>
            <a:picLocks noChangeAspect="1" noChangeArrowheads="1"/>
          </p:cNvPicPr>
          <p:nvPr userDrawn="1"/>
        </p:nvPicPr>
        <p:blipFill>
          <a:blip r:embed="rId9"/>
          <a:srcRect/>
          <a:stretch>
            <a:fillRect/>
          </a:stretch>
        </p:blipFill>
        <p:spPr bwMode="auto">
          <a:xfrm>
            <a:off x="1762125" y="6323013"/>
            <a:ext cx="1276350" cy="334962"/>
          </a:xfrm>
          <a:prstGeom prst="rect">
            <a:avLst/>
          </a:prstGeom>
          <a:noFill/>
          <a:ln w="9525">
            <a:noFill/>
            <a:miter lim="800000"/>
            <a:headEnd/>
            <a:tailEnd/>
          </a:ln>
        </p:spPr>
      </p:pic>
      <p:pic>
        <p:nvPicPr>
          <p:cNvPr id="1031" name="Picture 3" descr="U:\University of Wyoming\UWY11RW03I - Basic Financial Statements\Logos\CSU-ext-ctr-green.jpg"/>
          <p:cNvPicPr>
            <a:picLocks noChangeAspect="1" noChangeArrowheads="1"/>
          </p:cNvPicPr>
          <p:nvPr userDrawn="1"/>
        </p:nvPicPr>
        <p:blipFill>
          <a:blip r:embed="rId10">
            <a:clrChange>
              <a:clrFrom>
                <a:srgbClr val="FFFFFF"/>
              </a:clrFrom>
              <a:clrTo>
                <a:srgbClr val="FFFFFF">
                  <a:alpha val="0"/>
                </a:srgbClr>
              </a:clrTo>
            </a:clrChange>
          </a:blip>
          <a:srcRect/>
          <a:stretch>
            <a:fillRect/>
          </a:stretch>
        </p:blipFill>
        <p:spPr bwMode="auto">
          <a:xfrm>
            <a:off x="6276975" y="6248400"/>
            <a:ext cx="617538" cy="538163"/>
          </a:xfrm>
          <a:prstGeom prst="rect">
            <a:avLst/>
          </a:prstGeom>
          <a:noFill/>
          <a:ln w="9525">
            <a:noFill/>
            <a:miter lim="800000"/>
            <a:headEnd/>
            <a:tailEnd/>
          </a:ln>
        </p:spPr>
      </p:pic>
      <p:pic>
        <p:nvPicPr>
          <p:cNvPr id="1032" name="Picture 4" descr="U:\University of Wyoming\UWY11RW03I - Basic Financial Statements\Logos\PSASLogo.jpg"/>
          <p:cNvPicPr>
            <a:picLocks noChangeAspect="1" noChangeArrowheads="1"/>
          </p:cNvPicPr>
          <p:nvPr userDrawn="1"/>
        </p:nvPicPr>
        <p:blipFill>
          <a:blip r:embed="rId11">
            <a:clrChange>
              <a:clrFrom>
                <a:srgbClr val="FFFFFF"/>
              </a:clrFrom>
              <a:clrTo>
                <a:srgbClr val="FFFFFF">
                  <a:alpha val="0"/>
                </a:srgbClr>
              </a:clrTo>
            </a:clrChange>
          </a:blip>
          <a:srcRect/>
          <a:stretch>
            <a:fillRect/>
          </a:stretch>
        </p:blipFill>
        <p:spPr bwMode="auto">
          <a:xfrm>
            <a:off x="3327400" y="6296025"/>
            <a:ext cx="1425575" cy="361950"/>
          </a:xfrm>
          <a:prstGeom prst="rect">
            <a:avLst/>
          </a:prstGeom>
          <a:noFill/>
          <a:ln w="9525">
            <a:noFill/>
            <a:miter lim="800000"/>
            <a:headEnd/>
            <a:tailEnd/>
          </a:ln>
        </p:spPr>
      </p:pic>
      <p:pic>
        <p:nvPicPr>
          <p:cNvPr id="1033" name="Picture 5" descr="U:\University of Wyoming\UWY11RW03I - Basic Financial Statements\Logos\R2Logo sm.png"/>
          <p:cNvPicPr>
            <a:picLocks noChangeAspect="1" noChangeArrowheads="1"/>
          </p:cNvPicPr>
          <p:nvPr userDrawn="1"/>
        </p:nvPicPr>
        <p:blipFill>
          <a:blip r:embed="rId12"/>
          <a:srcRect/>
          <a:stretch>
            <a:fillRect/>
          </a:stretch>
        </p:blipFill>
        <p:spPr bwMode="auto">
          <a:xfrm>
            <a:off x="152400" y="6327775"/>
            <a:ext cx="1460500" cy="379413"/>
          </a:xfrm>
          <a:prstGeom prst="rect">
            <a:avLst/>
          </a:prstGeom>
          <a:noFill/>
          <a:ln w="9525">
            <a:noFill/>
            <a:miter lim="800000"/>
            <a:headEnd/>
            <a:tailEnd/>
          </a:ln>
        </p:spPr>
      </p:pic>
      <p:pic>
        <p:nvPicPr>
          <p:cNvPr id="1034" name="Picture 6" descr="U:\University of Wyoming\UWY11RW03I - Basic Financial Statements\Logos\RMAlogoHuge2Clr.jpg"/>
          <p:cNvPicPr>
            <a:picLocks noChangeAspect="1" noChangeArrowheads="1"/>
          </p:cNvPicPr>
          <p:nvPr userDrawn="1"/>
        </p:nvPicPr>
        <p:blipFill>
          <a:blip r:embed="rId13">
            <a:clrChange>
              <a:clrFrom>
                <a:srgbClr val="FFFFFF"/>
              </a:clrFrom>
              <a:clrTo>
                <a:srgbClr val="FFFFFF">
                  <a:alpha val="0"/>
                </a:srgbClr>
              </a:clrTo>
            </a:clrChange>
          </a:blip>
          <a:srcRect/>
          <a:stretch>
            <a:fillRect/>
          </a:stretch>
        </p:blipFill>
        <p:spPr bwMode="auto">
          <a:xfrm>
            <a:off x="7239000" y="6362700"/>
            <a:ext cx="679450" cy="309563"/>
          </a:xfrm>
          <a:prstGeom prst="rect">
            <a:avLst/>
          </a:prstGeom>
          <a:noFill/>
          <a:ln w="9525">
            <a:noFill/>
            <a:miter lim="800000"/>
            <a:headEnd/>
            <a:tailEnd/>
          </a:ln>
        </p:spPr>
      </p:pic>
      <p:pic>
        <p:nvPicPr>
          <p:cNvPr id="1035" name="Picture 7" descr="U:\University of Wyoming\UWY11RW03I - Basic Financial Statements\Logos\WFMECLogo.jpg"/>
          <p:cNvPicPr>
            <a:picLocks noChangeAspect="1" noChangeArrowheads="1"/>
          </p:cNvPicPr>
          <p:nvPr userDrawn="1"/>
        </p:nvPicPr>
        <p:blipFill>
          <a:blip r:embed="rId14">
            <a:clrChange>
              <a:clrFrom>
                <a:srgbClr val="FDFDFD"/>
              </a:clrFrom>
              <a:clrTo>
                <a:srgbClr val="FDFDFD">
                  <a:alpha val="0"/>
                </a:srgbClr>
              </a:clrTo>
            </a:clrChange>
          </a:blip>
          <a:srcRect/>
          <a:stretch>
            <a:fillRect/>
          </a:stretch>
        </p:blipFill>
        <p:spPr bwMode="auto">
          <a:xfrm>
            <a:off x="5067300" y="6307138"/>
            <a:ext cx="885825" cy="3413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7" r:id="rId1"/>
    <p:sldLayoutId id="2147483663" r:id="rId2"/>
    <p:sldLayoutId id="2147483668" r:id="rId3"/>
    <p:sldLayoutId id="2147483664" r:id="rId4"/>
    <p:sldLayoutId id="2147483665" r:id="rId5"/>
    <p:sldLayoutId id="2147483666" r:id="rId6"/>
  </p:sldLayoutIdLst>
  <p:txStyles>
    <p:titleStyle>
      <a:lvl1pPr algn="l" rtl="0" fontAlgn="base">
        <a:spcBef>
          <a:spcPct val="0"/>
        </a:spcBef>
        <a:spcAft>
          <a:spcPct val="0"/>
        </a:spcAft>
        <a:defRPr sz="3600" b="1" kern="1200">
          <a:solidFill>
            <a:schemeClr val="tx2"/>
          </a:solidFill>
          <a:latin typeface="+mj-lt"/>
          <a:ea typeface="+mj-ea"/>
          <a:cs typeface="+mj-cs"/>
        </a:defRPr>
      </a:lvl1pPr>
      <a:lvl2pPr algn="l" rtl="0" fontAlgn="base">
        <a:spcBef>
          <a:spcPct val="0"/>
        </a:spcBef>
        <a:spcAft>
          <a:spcPct val="0"/>
        </a:spcAft>
        <a:defRPr sz="3600" b="1">
          <a:solidFill>
            <a:schemeClr val="tx2"/>
          </a:solidFill>
          <a:latin typeface="Garamond" pitchFamily="18" charset="0"/>
        </a:defRPr>
      </a:lvl2pPr>
      <a:lvl3pPr algn="l" rtl="0" fontAlgn="base">
        <a:spcBef>
          <a:spcPct val="0"/>
        </a:spcBef>
        <a:spcAft>
          <a:spcPct val="0"/>
        </a:spcAft>
        <a:defRPr sz="3600" b="1">
          <a:solidFill>
            <a:schemeClr val="tx2"/>
          </a:solidFill>
          <a:latin typeface="Garamond" pitchFamily="18" charset="0"/>
        </a:defRPr>
      </a:lvl3pPr>
      <a:lvl4pPr algn="l" rtl="0" fontAlgn="base">
        <a:spcBef>
          <a:spcPct val="0"/>
        </a:spcBef>
        <a:spcAft>
          <a:spcPct val="0"/>
        </a:spcAft>
        <a:defRPr sz="3600" b="1">
          <a:solidFill>
            <a:schemeClr val="tx2"/>
          </a:solidFill>
          <a:latin typeface="Garamond" pitchFamily="18" charset="0"/>
        </a:defRPr>
      </a:lvl4pPr>
      <a:lvl5pPr algn="l" rtl="0" fontAlgn="base">
        <a:spcBef>
          <a:spcPct val="0"/>
        </a:spcBef>
        <a:spcAft>
          <a:spcPct val="0"/>
        </a:spcAft>
        <a:defRPr sz="3600" b="1">
          <a:solidFill>
            <a:schemeClr val="tx2"/>
          </a:solidFill>
          <a:latin typeface="Garamond" pitchFamily="18" charset="0"/>
        </a:defRPr>
      </a:lvl5pPr>
      <a:lvl6pPr marL="457200" algn="l" rtl="0" fontAlgn="base">
        <a:spcBef>
          <a:spcPct val="0"/>
        </a:spcBef>
        <a:spcAft>
          <a:spcPct val="0"/>
        </a:spcAft>
        <a:defRPr sz="3600" b="1">
          <a:solidFill>
            <a:schemeClr val="tx2"/>
          </a:solidFill>
          <a:latin typeface="Garamond" pitchFamily="18" charset="0"/>
        </a:defRPr>
      </a:lvl6pPr>
      <a:lvl7pPr marL="914400" algn="l" rtl="0" fontAlgn="base">
        <a:spcBef>
          <a:spcPct val="0"/>
        </a:spcBef>
        <a:spcAft>
          <a:spcPct val="0"/>
        </a:spcAft>
        <a:defRPr sz="3600" b="1">
          <a:solidFill>
            <a:schemeClr val="tx2"/>
          </a:solidFill>
          <a:latin typeface="Garamond" pitchFamily="18" charset="0"/>
        </a:defRPr>
      </a:lvl7pPr>
      <a:lvl8pPr marL="1371600" algn="l" rtl="0" fontAlgn="base">
        <a:spcBef>
          <a:spcPct val="0"/>
        </a:spcBef>
        <a:spcAft>
          <a:spcPct val="0"/>
        </a:spcAft>
        <a:defRPr sz="3600" b="1">
          <a:solidFill>
            <a:schemeClr val="tx2"/>
          </a:solidFill>
          <a:latin typeface="Garamond" pitchFamily="18" charset="0"/>
        </a:defRPr>
      </a:lvl8pPr>
      <a:lvl9pPr marL="1828800" algn="l" rtl="0" fontAlgn="base">
        <a:spcBef>
          <a:spcPct val="0"/>
        </a:spcBef>
        <a:spcAft>
          <a:spcPct val="0"/>
        </a:spcAft>
        <a:defRPr sz="3600" b="1">
          <a:solidFill>
            <a:schemeClr val="tx2"/>
          </a:solidFill>
          <a:latin typeface="Garamond" pitchFamily="18" charset="0"/>
        </a:defRPr>
      </a:lvl9pPr>
    </p:titleStyle>
    <p:bodyStyle>
      <a:lvl1pPr marL="342900" indent="-342900" algn="l" rtl="0" fontAlgn="base">
        <a:spcBef>
          <a:spcPct val="20000"/>
        </a:spcBef>
        <a:spcAft>
          <a:spcPct val="0"/>
        </a:spcAft>
        <a:buFont typeface="Arial" charset="0"/>
        <a:buChar char="•"/>
        <a:defRPr sz="2400" b="1"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0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16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p:cNvSpPr>
          <p:nvPr>
            <p:ph type="ctrTitle"/>
          </p:nvPr>
        </p:nvSpPr>
        <p:spPr/>
        <p:txBody>
          <a:bodyPr/>
          <a:lstStyle/>
          <a:p>
            <a:r>
              <a:rPr lang="en-US" smtClean="0"/>
              <a:t>Getting on Track: </a:t>
            </a:r>
            <a:br>
              <a:rPr lang="en-US" smtClean="0"/>
            </a:br>
            <a:r>
              <a:rPr lang="en-US" b="0" i="1" smtClean="0"/>
              <a:t>Better Management through </a:t>
            </a:r>
            <a:br>
              <a:rPr lang="en-US" b="0" i="1" smtClean="0"/>
            </a:br>
            <a:r>
              <a:rPr lang="en-US" b="0" i="1" smtClean="0"/>
              <a:t>Basic Financial Statements</a:t>
            </a:r>
            <a:endParaRPr lang="en-US" smtClean="0"/>
          </a:p>
        </p:txBody>
      </p:sp>
      <p:sp>
        <p:nvSpPr>
          <p:cNvPr id="9218" name="Subtitle 2"/>
          <p:cNvSpPr>
            <a:spLocks noGrp="1"/>
          </p:cNvSpPr>
          <p:nvPr>
            <p:ph type="subTitle" idx="1"/>
          </p:nvPr>
        </p:nvSpPr>
        <p:spPr/>
        <p:txBody>
          <a:bodyPr/>
          <a:lstStyle/>
          <a:p>
            <a:r>
              <a:rPr lang="en-US" b="1" smtClean="0"/>
              <a:t>Authors:</a:t>
            </a:r>
          </a:p>
          <a:p>
            <a:r>
              <a:rPr lang="en-US" smtClean="0"/>
              <a:t>Rodney L. Sharp</a:t>
            </a:r>
          </a:p>
          <a:p>
            <a:r>
              <a:rPr lang="en-US" smtClean="0"/>
              <a:t>John P. Hewlett</a:t>
            </a:r>
          </a:p>
          <a:p>
            <a:r>
              <a:rPr lang="en-US" smtClean="0"/>
              <a:t>Jeffery E. Tranel</a:t>
            </a:r>
          </a:p>
          <a:p>
            <a:endParaRPr lang="en-US" smtClean="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r>
              <a:rPr lang="en-US" smtClean="0"/>
              <a:t>Step 3 </a:t>
            </a:r>
            <a:r>
              <a:rPr lang="en-US" b="0" i="1" smtClean="0"/>
              <a:t>(cont.)</a:t>
            </a:r>
            <a:r>
              <a:rPr lang="en-US" smtClean="0"/>
              <a:t>: Estimating Value</a:t>
            </a:r>
          </a:p>
        </p:txBody>
      </p:sp>
      <p:sp>
        <p:nvSpPr>
          <p:cNvPr id="27650" name="Content Placeholder 2"/>
          <p:cNvSpPr>
            <a:spLocks noGrp="1"/>
          </p:cNvSpPr>
          <p:nvPr>
            <p:ph idx="1"/>
          </p:nvPr>
        </p:nvSpPr>
        <p:spPr/>
        <p:txBody>
          <a:bodyPr/>
          <a:lstStyle/>
          <a:p>
            <a:r>
              <a:rPr lang="en-US" smtClean="0"/>
              <a:t>Market value – </a:t>
            </a:r>
            <a:r>
              <a:rPr lang="en-US" b="0" smtClean="0"/>
              <a:t>estimates value based on the price at which the asset could be sold today</a:t>
            </a:r>
          </a:p>
          <a:p>
            <a:r>
              <a:rPr lang="en-US" smtClean="0"/>
              <a:t>Example – </a:t>
            </a:r>
            <a:r>
              <a:rPr lang="en-US" b="0" smtClean="0"/>
              <a:t>if you own a five-year-old tractor: </a:t>
            </a:r>
          </a:p>
        </p:txBody>
      </p:sp>
      <p:pic>
        <p:nvPicPr>
          <p:cNvPr id="27651" name="Picture 3"/>
          <p:cNvPicPr>
            <a:picLocks noChangeAspect="1"/>
          </p:cNvPicPr>
          <p:nvPr/>
        </p:nvPicPr>
        <p:blipFill>
          <a:blip r:embed="rId3"/>
          <a:srcRect/>
          <a:stretch>
            <a:fillRect/>
          </a:stretch>
        </p:blipFill>
        <p:spPr bwMode="auto">
          <a:xfrm>
            <a:off x="1600200" y="2667000"/>
            <a:ext cx="5362575" cy="31242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r>
              <a:rPr lang="en-US" smtClean="0"/>
              <a:t>Step 3 </a:t>
            </a:r>
            <a:r>
              <a:rPr lang="en-US" b="0" i="1" smtClean="0"/>
              <a:t>(cont.)</a:t>
            </a:r>
            <a:r>
              <a:rPr lang="en-US" smtClean="0"/>
              <a:t>:</a:t>
            </a:r>
            <a:r>
              <a:rPr lang="en-US" i="1" smtClean="0"/>
              <a:t> </a:t>
            </a:r>
            <a:r>
              <a:rPr lang="en-US" smtClean="0"/>
              <a:t>Estimating Value</a:t>
            </a:r>
          </a:p>
        </p:txBody>
      </p:sp>
      <p:sp>
        <p:nvSpPr>
          <p:cNvPr id="29698" name="Content Placeholder 2"/>
          <p:cNvSpPr>
            <a:spLocks noGrp="1"/>
          </p:cNvSpPr>
          <p:nvPr>
            <p:ph idx="1"/>
          </p:nvPr>
        </p:nvSpPr>
        <p:spPr/>
        <p:txBody>
          <a:bodyPr/>
          <a:lstStyle/>
          <a:p>
            <a:pPr marL="0" indent="0">
              <a:buFont typeface="Arial" charset="0"/>
              <a:buNone/>
            </a:pPr>
            <a:r>
              <a:rPr lang="en-US" smtClean="0"/>
              <a:t>So, when should you use book or market value?</a:t>
            </a:r>
          </a:p>
        </p:txBody>
      </p:sp>
      <p:graphicFrame>
        <p:nvGraphicFramePr>
          <p:cNvPr id="4" name="Table 3"/>
          <p:cNvGraphicFramePr>
            <a:graphicFrameLocks noGrp="1"/>
          </p:cNvGraphicFramePr>
          <p:nvPr/>
        </p:nvGraphicFramePr>
        <p:xfrm>
          <a:off x="838200" y="2057400"/>
          <a:ext cx="7162800" cy="2895600"/>
        </p:xfrm>
        <a:graphic>
          <a:graphicData uri="http://schemas.openxmlformats.org/drawingml/2006/table">
            <a:tbl>
              <a:tblPr firstRow="1" bandRow="1">
                <a:tableStyleId>{5C22544A-7EE6-4342-B048-85BDC9FD1C3A}</a:tableStyleId>
              </a:tblPr>
              <a:tblGrid>
                <a:gridCol w="3581400"/>
                <a:gridCol w="3581400"/>
              </a:tblGrid>
              <a:tr h="370840">
                <a:tc>
                  <a:txBody>
                    <a:bodyPr/>
                    <a:lstStyle/>
                    <a:p>
                      <a:pPr algn="ctr"/>
                      <a:r>
                        <a:rPr lang="en-US" sz="2400" dirty="0" smtClean="0"/>
                        <a:t>Book Value</a:t>
                      </a:r>
                      <a:endParaRPr lang="en-US" sz="2400" dirty="0"/>
                    </a:p>
                  </a:txBody>
                  <a:tcPr/>
                </a:tc>
                <a:tc>
                  <a:txBody>
                    <a:bodyPr/>
                    <a:lstStyle/>
                    <a:p>
                      <a:pPr algn="ctr"/>
                      <a:r>
                        <a:rPr lang="en-US" sz="2400" dirty="0" smtClean="0"/>
                        <a:t>Market Value</a:t>
                      </a:r>
                      <a:endParaRPr lang="en-US" sz="2400" dirty="0"/>
                    </a:p>
                  </a:txBody>
                  <a:tcPr/>
                </a:tc>
              </a:tr>
              <a:tr h="370840">
                <a:tc>
                  <a:txBody>
                    <a:bodyPr/>
                    <a:lstStyle/>
                    <a:p>
                      <a:r>
                        <a:rPr lang="en-US" sz="2200" dirty="0" smtClean="0"/>
                        <a:t>Provides</a:t>
                      </a:r>
                      <a:r>
                        <a:rPr lang="en-US" sz="2200" baseline="0" dirty="0" smtClean="0"/>
                        <a:t> the only accurate basis for estimating business performance by separating business growth from value increases caused by changes in asset values.</a:t>
                      </a:r>
                      <a:endParaRPr lang="en-US" sz="2200" dirty="0"/>
                    </a:p>
                  </a:txBody>
                  <a:tcPr/>
                </a:tc>
                <a:tc>
                  <a:txBody>
                    <a:bodyPr/>
                    <a:lstStyle/>
                    <a:p>
                      <a:r>
                        <a:rPr lang="en-US" sz="2200" dirty="0" smtClean="0"/>
                        <a:t>Better represents</a:t>
                      </a:r>
                      <a:r>
                        <a:rPr lang="en-US" sz="2200" baseline="0" dirty="0" smtClean="0"/>
                        <a:t> the current market worth of the business owner.</a:t>
                      </a:r>
                    </a:p>
                    <a:p>
                      <a:endParaRPr lang="en-US" sz="2200" baseline="0" dirty="0" smtClean="0"/>
                    </a:p>
                    <a:p>
                      <a:r>
                        <a:rPr lang="en-US" sz="2200" baseline="0" dirty="0" smtClean="0"/>
                        <a:t>Used by lenders to make lending decisions. </a:t>
                      </a:r>
                      <a:endParaRPr lang="en-US" sz="2200" dirty="0"/>
                    </a:p>
                  </a:txBody>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t>Step 4: Current and Non-Current Liabilities</a:t>
            </a:r>
            <a:endParaRPr lang="en-US" dirty="0"/>
          </a:p>
        </p:txBody>
      </p:sp>
      <p:sp>
        <p:nvSpPr>
          <p:cNvPr id="31746" name="Content Placeholder 2"/>
          <p:cNvSpPr>
            <a:spLocks noGrp="1"/>
          </p:cNvSpPr>
          <p:nvPr>
            <p:ph idx="1"/>
          </p:nvPr>
        </p:nvSpPr>
        <p:spPr/>
        <p:txBody>
          <a:bodyPr/>
          <a:lstStyle/>
          <a:p>
            <a:r>
              <a:rPr lang="en-US" smtClean="0"/>
              <a:t>Like assets, group liabilities into two categories:</a:t>
            </a:r>
          </a:p>
          <a:p>
            <a:pPr lvl="1"/>
            <a:r>
              <a:rPr lang="en-US" b="1" smtClean="0"/>
              <a:t>Current Liabilities </a:t>
            </a:r>
            <a:r>
              <a:rPr lang="en-US" smtClean="0"/>
              <a:t>– debts and other financial obligations due over the next operating period</a:t>
            </a:r>
          </a:p>
          <a:p>
            <a:pPr lvl="1"/>
            <a:r>
              <a:rPr lang="en-US" b="1" smtClean="0"/>
              <a:t>Non-current Liabilities </a:t>
            </a:r>
            <a:r>
              <a:rPr lang="en-US" smtClean="0"/>
              <a:t>– debts or payments that will be paid in future years (Principal balances that are scheduled to be paid beyond the current year)</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lstStyle/>
          <a:p>
            <a:r>
              <a:rPr lang="en-US" smtClean="0"/>
              <a:t>Step 5: Calculate the Difference</a:t>
            </a:r>
          </a:p>
        </p:txBody>
      </p:sp>
      <p:graphicFrame>
        <p:nvGraphicFramePr>
          <p:cNvPr id="4" name="Content Placeholder 3"/>
          <p:cNvGraphicFramePr>
            <a:graphicFrameLocks noGrp="1"/>
          </p:cNvGraphicFramePr>
          <p:nvPr>
            <p:ph idx="1"/>
          </p:nvPr>
        </p:nvGraphicFramePr>
        <p:xfrm>
          <a:off x="152400" y="1096963"/>
          <a:ext cx="8229600" cy="4348162"/>
        </p:xfrm>
        <a:graphic>
          <a:graphicData uri="http://schemas.openxmlformats.org/drawingml/2006/table">
            <a:tbl>
              <a:tblPr firstRow="1" bandRow="1">
                <a:tableStyleId>{5C22544A-7EE6-4342-B048-85BDC9FD1C3A}</a:tableStyleId>
              </a:tblPr>
              <a:tblGrid>
                <a:gridCol w="2939386"/>
                <a:gridCol w="587877"/>
                <a:gridCol w="587877"/>
                <a:gridCol w="2939386"/>
                <a:gridCol w="587877"/>
                <a:gridCol w="587877"/>
              </a:tblGrid>
              <a:tr h="370840">
                <a:tc gridSpan="6">
                  <a:txBody>
                    <a:bodyPr/>
                    <a:lstStyle/>
                    <a:p>
                      <a:r>
                        <a:rPr lang="en-US" dirty="0" smtClean="0"/>
                        <a:t>Farm Balance</a:t>
                      </a:r>
                      <a:r>
                        <a:rPr lang="en-US" baseline="0" dirty="0" smtClean="0"/>
                        <a:t> Sheet</a:t>
                      </a:r>
                      <a:endParaRPr lang="en-US" dirty="0"/>
                    </a:p>
                  </a:txBody>
                  <a:tcPr marL="97980" marR="97980"/>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70840">
                <a:tc>
                  <a:txBody>
                    <a:bodyPr/>
                    <a:lstStyle/>
                    <a:p>
                      <a:r>
                        <a:rPr lang="en-US" dirty="0" smtClean="0"/>
                        <a:t>Current</a:t>
                      </a:r>
                      <a:r>
                        <a:rPr lang="en-US" baseline="0" dirty="0" smtClean="0"/>
                        <a:t> Assets:</a:t>
                      </a:r>
                      <a:endParaRPr lang="en-US" dirty="0"/>
                    </a:p>
                  </a:txBody>
                  <a:tcPr marL="97980" marR="97980"/>
                </a:tc>
                <a:tc>
                  <a:txBody>
                    <a:bodyPr/>
                    <a:lstStyle/>
                    <a:p>
                      <a:pPr algn="r"/>
                      <a:endParaRPr lang="en-US" dirty="0"/>
                    </a:p>
                  </a:txBody>
                  <a:tcPr marL="97980" marR="97980"/>
                </a:tc>
                <a:tc>
                  <a:txBody>
                    <a:bodyPr/>
                    <a:lstStyle/>
                    <a:p>
                      <a:pPr algn="r"/>
                      <a:endParaRPr lang="en-US" dirty="0"/>
                    </a:p>
                  </a:txBody>
                  <a:tcPr marL="97980" marR="97980"/>
                </a:tc>
                <a:tc>
                  <a:txBody>
                    <a:bodyPr/>
                    <a:lstStyle/>
                    <a:p>
                      <a:r>
                        <a:rPr lang="en-US" dirty="0" smtClean="0"/>
                        <a:t>Current Liabilities: </a:t>
                      </a:r>
                      <a:endParaRPr lang="en-US" dirty="0"/>
                    </a:p>
                  </a:txBody>
                  <a:tcPr marL="97980" marR="97980"/>
                </a:tc>
                <a:tc>
                  <a:txBody>
                    <a:bodyPr/>
                    <a:lstStyle/>
                    <a:p>
                      <a:pPr algn="r"/>
                      <a:endParaRPr lang="en-US" dirty="0"/>
                    </a:p>
                  </a:txBody>
                  <a:tcPr marL="97980" marR="97980"/>
                </a:tc>
                <a:tc>
                  <a:txBody>
                    <a:bodyPr/>
                    <a:lstStyle/>
                    <a:p>
                      <a:pPr algn="r"/>
                      <a:endParaRPr lang="en-US" dirty="0"/>
                    </a:p>
                  </a:txBody>
                  <a:tcPr marL="97980" marR="97980"/>
                </a:tc>
              </a:tr>
              <a:tr h="370840">
                <a:tc>
                  <a:txBody>
                    <a:bodyPr/>
                    <a:lstStyle/>
                    <a:p>
                      <a:endParaRPr lang="en-US" dirty="0"/>
                    </a:p>
                  </a:txBody>
                  <a:tcPr marL="97980" marR="97980"/>
                </a:tc>
                <a:tc>
                  <a:txBody>
                    <a:bodyPr/>
                    <a:lstStyle/>
                    <a:p>
                      <a:pPr algn="r"/>
                      <a:r>
                        <a:rPr lang="en-US" dirty="0" smtClean="0"/>
                        <a:t>X</a:t>
                      </a:r>
                      <a:endParaRPr lang="en-US" dirty="0"/>
                    </a:p>
                  </a:txBody>
                  <a:tcPr marL="97980" marR="97980"/>
                </a:tc>
                <a:tc>
                  <a:txBody>
                    <a:bodyPr/>
                    <a:lstStyle/>
                    <a:p>
                      <a:pPr algn="r"/>
                      <a:endParaRPr lang="en-US" dirty="0"/>
                    </a:p>
                  </a:txBody>
                  <a:tcPr marL="97980" marR="97980"/>
                </a:tc>
                <a:tc>
                  <a:txBody>
                    <a:bodyPr/>
                    <a:lstStyle/>
                    <a:p>
                      <a:endParaRPr lang="en-US" dirty="0"/>
                    </a:p>
                  </a:txBody>
                  <a:tcPr marL="97980" marR="97980"/>
                </a:tc>
                <a:tc>
                  <a:txBody>
                    <a:bodyPr/>
                    <a:lstStyle/>
                    <a:p>
                      <a:pPr algn="r"/>
                      <a:r>
                        <a:rPr lang="en-US" dirty="0" smtClean="0"/>
                        <a:t>X</a:t>
                      </a:r>
                      <a:endParaRPr lang="en-US" dirty="0"/>
                    </a:p>
                  </a:txBody>
                  <a:tcPr marL="97980" marR="97980"/>
                </a:tc>
                <a:tc>
                  <a:txBody>
                    <a:bodyPr/>
                    <a:lstStyle/>
                    <a:p>
                      <a:pPr algn="r"/>
                      <a:endParaRPr lang="en-US" dirty="0"/>
                    </a:p>
                  </a:txBody>
                  <a:tcPr marL="97980" marR="97980"/>
                </a:tc>
              </a:tr>
              <a:tr h="370840">
                <a:tc>
                  <a:txBody>
                    <a:bodyPr/>
                    <a:lstStyle/>
                    <a:p>
                      <a:endParaRPr lang="en-US" dirty="0"/>
                    </a:p>
                  </a:txBody>
                  <a:tcPr marL="97980" marR="97980"/>
                </a:tc>
                <a:tc>
                  <a:txBody>
                    <a:bodyPr/>
                    <a:lstStyle/>
                    <a:p>
                      <a:pPr algn="r"/>
                      <a:r>
                        <a:rPr lang="en-US" dirty="0" smtClean="0"/>
                        <a:t>X</a:t>
                      </a:r>
                      <a:endParaRPr lang="en-US" dirty="0"/>
                    </a:p>
                  </a:txBody>
                  <a:tcPr marL="97980" marR="97980"/>
                </a:tc>
                <a:tc>
                  <a:txBody>
                    <a:bodyPr/>
                    <a:lstStyle/>
                    <a:p>
                      <a:pPr algn="r"/>
                      <a:endParaRPr lang="en-US" dirty="0"/>
                    </a:p>
                  </a:txBody>
                  <a:tcPr marL="97980" marR="97980"/>
                </a:tc>
                <a:tc>
                  <a:txBody>
                    <a:bodyPr/>
                    <a:lstStyle/>
                    <a:p>
                      <a:endParaRPr lang="en-US" dirty="0"/>
                    </a:p>
                  </a:txBody>
                  <a:tcPr marL="97980" marR="97980"/>
                </a:tc>
                <a:tc>
                  <a:txBody>
                    <a:bodyPr/>
                    <a:lstStyle/>
                    <a:p>
                      <a:pPr algn="r"/>
                      <a:r>
                        <a:rPr lang="en-US" dirty="0" smtClean="0"/>
                        <a:t>X</a:t>
                      </a:r>
                      <a:endParaRPr lang="en-US" dirty="0"/>
                    </a:p>
                  </a:txBody>
                  <a:tcPr marL="97980" marR="97980"/>
                </a:tc>
                <a:tc>
                  <a:txBody>
                    <a:bodyPr/>
                    <a:lstStyle/>
                    <a:p>
                      <a:pPr algn="r"/>
                      <a:endParaRPr lang="en-US" dirty="0"/>
                    </a:p>
                  </a:txBody>
                  <a:tcPr marL="97980" marR="97980"/>
                </a:tc>
              </a:tr>
              <a:tr h="370840">
                <a:tc>
                  <a:txBody>
                    <a:bodyPr/>
                    <a:lstStyle/>
                    <a:p>
                      <a:pPr algn="r"/>
                      <a:r>
                        <a:rPr lang="en-US" dirty="0" smtClean="0"/>
                        <a:t>Total</a:t>
                      </a:r>
                      <a:endParaRPr lang="en-US" dirty="0"/>
                    </a:p>
                  </a:txBody>
                  <a:tcPr marL="97980" marR="97980">
                    <a:solidFill>
                      <a:schemeClr val="tx2">
                        <a:lumMod val="40000"/>
                        <a:lumOff val="60000"/>
                      </a:schemeClr>
                    </a:solidFill>
                  </a:tcPr>
                </a:tc>
                <a:tc>
                  <a:txBody>
                    <a:bodyPr/>
                    <a:lstStyle/>
                    <a:p>
                      <a:pPr algn="r"/>
                      <a:endParaRPr lang="en-US" dirty="0"/>
                    </a:p>
                  </a:txBody>
                  <a:tcPr marL="97980" marR="97980">
                    <a:solidFill>
                      <a:schemeClr val="tx2">
                        <a:lumMod val="40000"/>
                        <a:lumOff val="60000"/>
                      </a:schemeClr>
                    </a:solidFill>
                  </a:tcPr>
                </a:tc>
                <a:tc>
                  <a:txBody>
                    <a:bodyPr/>
                    <a:lstStyle/>
                    <a:p>
                      <a:pPr algn="r"/>
                      <a:r>
                        <a:rPr lang="en-US" dirty="0" smtClean="0"/>
                        <a:t>X</a:t>
                      </a:r>
                      <a:endParaRPr lang="en-US" dirty="0"/>
                    </a:p>
                  </a:txBody>
                  <a:tcPr marL="97980" marR="97980">
                    <a:solidFill>
                      <a:schemeClr val="tx2">
                        <a:lumMod val="40000"/>
                        <a:lumOff val="60000"/>
                      </a:schemeClr>
                    </a:solidFill>
                  </a:tcPr>
                </a:tc>
                <a:tc>
                  <a:txBody>
                    <a:bodyPr/>
                    <a:lstStyle/>
                    <a:p>
                      <a:pPr algn="r"/>
                      <a:r>
                        <a:rPr lang="en-US" dirty="0" smtClean="0"/>
                        <a:t>Total</a:t>
                      </a:r>
                      <a:endParaRPr lang="en-US" dirty="0"/>
                    </a:p>
                  </a:txBody>
                  <a:tcPr marL="97980" marR="97980">
                    <a:solidFill>
                      <a:schemeClr val="tx2">
                        <a:lumMod val="40000"/>
                        <a:lumOff val="60000"/>
                      </a:schemeClr>
                    </a:solidFill>
                  </a:tcPr>
                </a:tc>
                <a:tc>
                  <a:txBody>
                    <a:bodyPr/>
                    <a:lstStyle/>
                    <a:p>
                      <a:pPr algn="r"/>
                      <a:endParaRPr lang="en-US" dirty="0"/>
                    </a:p>
                  </a:txBody>
                  <a:tcPr marL="97980" marR="97980">
                    <a:solidFill>
                      <a:schemeClr val="tx2">
                        <a:lumMod val="40000"/>
                        <a:lumOff val="60000"/>
                      </a:schemeClr>
                    </a:solidFill>
                  </a:tcPr>
                </a:tc>
                <a:tc>
                  <a:txBody>
                    <a:bodyPr/>
                    <a:lstStyle/>
                    <a:p>
                      <a:pPr algn="r"/>
                      <a:r>
                        <a:rPr lang="en-US" dirty="0" smtClean="0"/>
                        <a:t>X</a:t>
                      </a:r>
                      <a:endParaRPr lang="en-US" dirty="0"/>
                    </a:p>
                  </a:txBody>
                  <a:tcPr marL="97980" marR="97980">
                    <a:solidFill>
                      <a:schemeClr val="tx2">
                        <a:lumMod val="40000"/>
                        <a:lumOff val="60000"/>
                      </a:schemeClr>
                    </a:solidFill>
                  </a:tcPr>
                </a:tc>
              </a:tr>
              <a:tr h="370840">
                <a:tc>
                  <a:txBody>
                    <a:bodyPr/>
                    <a:lstStyle/>
                    <a:p>
                      <a:r>
                        <a:rPr lang="en-US" dirty="0" smtClean="0"/>
                        <a:t>Non-current Assets:</a:t>
                      </a:r>
                      <a:endParaRPr lang="en-US" dirty="0"/>
                    </a:p>
                  </a:txBody>
                  <a:tcPr marL="97980" marR="97980"/>
                </a:tc>
                <a:tc>
                  <a:txBody>
                    <a:bodyPr/>
                    <a:lstStyle/>
                    <a:p>
                      <a:pPr algn="r"/>
                      <a:endParaRPr lang="en-US" dirty="0"/>
                    </a:p>
                  </a:txBody>
                  <a:tcPr marL="97980" marR="97980"/>
                </a:tc>
                <a:tc>
                  <a:txBody>
                    <a:bodyPr/>
                    <a:lstStyle/>
                    <a:p>
                      <a:pPr algn="r"/>
                      <a:endParaRPr lang="en-US" dirty="0"/>
                    </a:p>
                  </a:txBody>
                  <a:tcPr marL="97980" marR="97980"/>
                </a:tc>
                <a:tc>
                  <a:txBody>
                    <a:bodyPr/>
                    <a:lstStyle/>
                    <a:p>
                      <a:r>
                        <a:rPr lang="en-US" dirty="0" smtClean="0"/>
                        <a:t>Non-current Liabilities: </a:t>
                      </a:r>
                      <a:endParaRPr lang="en-US" dirty="0"/>
                    </a:p>
                  </a:txBody>
                  <a:tcPr marL="97980" marR="97980"/>
                </a:tc>
                <a:tc>
                  <a:txBody>
                    <a:bodyPr/>
                    <a:lstStyle/>
                    <a:p>
                      <a:pPr algn="r"/>
                      <a:endParaRPr lang="en-US" dirty="0"/>
                    </a:p>
                  </a:txBody>
                  <a:tcPr marL="97980" marR="97980"/>
                </a:tc>
                <a:tc>
                  <a:txBody>
                    <a:bodyPr/>
                    <a:lstStyle/>
                    <a:p>
                      <a:pPr algn="r"/>
                      <a:endParaRPr lang="en-US" dirty="0"/>
                    </a:p>
                  </a:txBody>
                  <a:tcPr marL="97980" marR="97980"/>
                </a:tc>
              </a:tr>
              <a:tr h="370840">
                <a:tc>
                  <a:txBody>
                    <a:bodyPr/>
                    <a:lstStyle/>
                    <a:p>
                      <a:endParaRPr lang="en-US" dirty="0"/>
                    </a:p>
                  </a:txBody>
                  <a:tcPr marL="97980" marR="97980"/>
                </a:tc>
                <a:tc>
                  <a:txBody>
                    <a:bodyPr/>
                    <a:lstStyle/>
                    <a:p>
                      <a:pPr algn="r"/>
                      <a:r>
                        <a:rPr lang="en-US" dirty="0" smtClean="0"/>
                        <a:t>X</a:t>
                      </a:r>
                      <a:endParaRPr lang="en-US" dirty="0"/>
                    </a:p>
                  </a:txBody>
                  <a:tcPr marL="97980" marR="97980"/>
                </a:tc>
                <a:tc>
                  <a:txBody>
                    <a:bodyPr/>
                    <a:lstStyle/>
                    <a:p>
                      <a:pPr algn="r"/>
                      <a:endParaRPr lang="en-US" dirty="0"/>
                    </a:p>
                  </a:txBody>
                  <a:tcPr marL="97980" marR="97980"/>
                </a:tc>
                <a:tc>
                  <a:txBody>
                    <a:bodyPr/>
                    <a:lstStyle/>
                    <a:p>
                      <a:endParaRPr lang="en-US" dirty="0"/>
                    </a:p>
                  </a:txBody>
                  <a:tcPr marL="97980" marR="97980"/>
                </a:tc>
                <a:tc>
                  <a:txBody>
                    <a:bodyPr/>
                    <a:lstStyle/>
                    <a:p>
                      <a:pPr algn="r"/>
                      <a:r>
                        <a:rPr lang="en-US" dirty="0" smtClean="0"/>
                        <a:t>X</a:t>
                      </a:r>
                      <a:endParaRPr lang="en-US" dirty="0"/>
                    </a:p>
                  </a:txBody>
                  <a:tcPr marL="97980" marR="97980"/>
                </a:tc>
                <a:tc>
                  <a:txBody>
                    <a:bodyPr/>
                    <a:lstStyle/>
                    <a:p>
                      <a:pPr algn="r"/>
                      <a:endParaRPr lang="en-US" dirty="0"/>
                    </a:p>
                  </a:txBody>
                  <a:tcPr marL="97980" marR="97980"/>
                </a:tc>
              </a:tr>
              <a:tr h="370840">
                <a:tc>
                  <a:txBody>
                    <a:bodyPr/>
                    <a:lstStyle/>
                    <a:p>
                      <a:endParaRPr lang="en-US" dirty="0"/>
                    </a:p>
                  </a:txBody>
                  <a:tcPr marL="97980" marR="97980"/>
                </a:tc>
                <a:tc>
                  <a:txBody>
                    <a:bodyPr/>
                    <a:lstStyle/>
                    <a:p>
                      <a:pPr algn="r"/>
                      <a:r>
                        <a:rPr lang="en-US" dirty="0" smtClean="0"/>
                        <a:t>X</a:t>
                      </a:r>
                      <a:endParaRPr lang="en-US" dirty="0"/>
                    </a:p>
                  </a:txBody>
                  <a:tcPr marL="97980" marR="97980"/>
                </a:tc>
                <a:tc>
                  <a:txBody>
                    <a:bodyPr/>
                    <a:lstStyle/>
                    <a:p>
                      <a:pPr algn="r"/>
                      <a:endParaRPr lang="en-US" dirty="0"/>
                    </a:p>
                  </a:txBody>
                  <a:tcPr marL="97980" marR="97980"/>
                </a:tc>
                <a:tc>
                  <a:txBody>
                    <a:bodyPr/>
                    <a:lstStyle/>
                    <a:p>
                      <a:endParaRPr lang="en-US" dirty="0"/>
                    </a:p>
                  </a:txBody>
                  <a:tcPr marL="97980" marR="97980"/>
                </a:tc>
                <a:tc>
                  <a:txBody>
                    <a:bodyPr/>
                    <a:lstStyle/>
                    <a:p>
                      <a:pPr algn="r"/>
                      <a:r>
                        <a:rPr lang="en-US" dirty="0" smtClean="0"/>
                        <a:t>X</a:t>
                      </a:r>
                      <a:endParaRPr lang="en-US" dirty="0"/>
                    </a:p>
                  </a:txBody>
                  <a:tcPr marL="97980" marR="97980"/>
                </a:tc>
                <a:tc>
                  <a:txBody>
                    <a:bodyPr/>
                    <a:lstStyle/>
                    <a:p>
                      <a:pPr algn="r"/>
                      <a:endParaRPr lang="en-US" dirty="0"/>
                    </a:p>
                  </a:txBody>
                  <a:tcPr marL="97980" marR="97980"/>
                </a:tc>
              </a:tr>
              <a:tr h="370840">
                <a:tc>
                  <a:txBody>
                    <a:bodyPr/>
                    <a:lstStyle/>
                    <a:p>
                      <a:pPr algn="r"/>
                      <a:r>
                        <a:rPr lang="en-US" dirty="0" smtClean="0"/>
                        <a:t>Total</a:t>
                      </a:r>
                      <a:endParaRPr lang="en-US" dirty="0"/>
                    </a:p>
                  </a:txBody>
                  <a:tcPr marL="97980" marR="97980">
                    <a:solidFill>
                      <a:schemeClr val="tx2">
                        <a:lumMod val="40000"/>
                        <a:lumOff val="60000"/>
                      </a:schemeClr>
                    </a:solidFill>
                  </a:tcPr>
                </a:tc>
                <a:tc>
                  <a:txBody>
                    <a:bodyPr/>
                    <a:lstStyle/>
                    <a:p>
                      <a:pPr algn="r"/>
                      <a:endParaRPr lang="en-US" dirty="0"/>
                    </a:p>
                  </a:txBody>
                  <a:tcPr marL="97980" marR="97980">
                    <a:solidFill>
                      <a:schemeClr val="tx2">
                        <a:lumMod val="40000"/>
                        <a:lumOff val="60000"/>
                      </a:schemeClr>
                    </a:solidFill>
                  </a:tcPr>
                </a:tc>
                <a:tc>
                  <a:txBody>
                    <a:bodyPr/>
                    <a:lstStyle/>
                    <a:p>
                      <a:pPr algn="r"/>
                      <a:r>
                        <a:rPr lang="en-US" dirty="0" smtClean="0"/>
                        <a:t>X</a:t>
                      </a:r>
                      <a:endParaRPr lang="en-US" dirty="0"/>
                    </a:p>
                  </a:txBody>
                  <a:tcPr marL="97980" marR="97980">
                    <a:solidFill>
                      <a:schemeClr val="tx2">
                        <a:lumMod val="40000"/>
                        <a:lumOff val="60000"/>
                      </a:schemeClr>
                    </a:solidFill>
                  </a:tcPr>
                </a:tc>
                <a:tc>
                  <a:txBody>
                    <a:bodyPr/>
                    <a:lstStyle/>
                    <a:p>
                      <a:pPr algn="r"/>
                      <a:r>
                        <a:rPr lang="en-US" dirty="0" smtClean="0"/>
                        <a:t>Total</a:t>
                      </a:r>
                      <a:endParaRPr lang="en-US" dirty="0"/>
                    </a:p>
                  </a:txBody>
                  <a:tcPr marL="97980" marR="97980">
                    <a:solidFill>
                      <a:schemeClr val="tx2">
                        <a:lumMod val="40000"/>
                        <a:lumOff val="60000"/>
                      </a:schemeClr>
                    </a:solidFill>
                  </a:tcPr>
                </a:tc>
                <a:tc>
                  <a:txBody>
                    <a:bodyPr/>
                    <a:lstStyle/>
                    <a:p>
                      <a:pPr algn="r"/>
                      <a:endParaRPr lang="en-US" dirty="0"/>
                    </a:p>
                  </a:txBody>
                  <a:tcPr marL="97980" marR="97980">
                    <a:solidFill>
                      <a:schemeClr val="tx2">
                        <a:lumMod val="40000"/>
                        <a:lumOff val="60000"/>
                      </a:schemeClr>
                    </a:solidFill>
                  </a:tcPr>
                </a:tc>
                <a:tc>
                  <a:txBody>
                    <a:bodyPr/>
                    <a:lstStyle/>
                    <a:p>
                      <a:pPr algn="r"/>
                      <a:r>
                        <a:rPr lang="en-US" dirty="0" smtClean="0"/>
                        <a:t>X</a:t>
                      </a:r>
                      <a:endParaRPr lang="en-US" dirty="0"/>
                    </a:p>
                  </a:txBody>
                  <a:tcPr marL="97980" marR="97980">
                    <a:solidFill>
                      <a:schemeClr val="tx2">
                        <a:lumMod val="40000"/>
                        <a:lumOff val="60000"/>
                      </a:schemeClr>
                    </a:solidFill>
                  </a:tcPr>
                </a:tc>
              </a:tr>
              <a:tr h="370840">
                <a:tc>
                  <a:txBody>
                    <a:bodyPr/>
                    <a:lstStyle/>
                    <a:p>
                      <a:r>
                        <a:rPr lang="en-US" b="1" dirty="0" smtClean="0">
                          <a:solidFill>
                            <a:schemeClr val="bg1"/>
                          </a:solidFill>
                        </a:rPr>
                        <a:t>Total</a:t>
                      </a:r>
                      <a:r>
                        <a:rPr lang="en-US" b="1" baseline="0" dirty="0" smtClean="0">
                          <a:solidFill>
                            <a:schemeClr val="bg1"/>
                          </a:solidFill>
                        </a:rPr>
                        <a:t> Assets: </a:t>
                      </a:r>
                      <a:endParaRPr lang="en-US" b="1" dirty="0">
                        <a:solidFill>
                          <a:schemeClr val="bg1"/>
                        </a:solidFill>
                      </a:endParaRPr>
                    </a:p>
                  </a:txBody>
                  <a:tcPr marL="97980" marR="97980">
                    <a:solidFill>
                      <a:schemeClr val="accent1"/>
                    </a:solidFill>
                  </a:tcPr>
                </a:tc>
                <a:tc>
                  <a:txBody>
                    <a:bodyPr/>
                    <a:lstStyle/>
                    <a:p>
                      <a:pPr algn="r"/>
                      <a:endParaRPr lang="en-US" b="1" dirty="0">
                        <a:solidFill>
                          <a:schemeClr val="bg1"/>
                        </a:solidFill>
                      </a:endParaRPr>
                    </a:p>
                  </a:txBody>
                  <a:tcPr marL="97980" marR="97980">
                    <a:solidFill>
                      <a:schemeClr val="accent1"/>
                    </a:solidFill>
                  </a:tcPr>
                </a:tc>
                <a:tc>
                  <a:txBody>
                    <a:bodyPr/>
                    <a:lstStyle/>
                    <a:p>
                      <a:pPr algn="r"/>
                      <a:r>
                        <a:rPr lang="en-US" b="1" dirty="0" smtClean="0">
                          <a:solidFill>
                            <a:schemeClr val="bg1"/>
                          </a:solidFill>
                        </a:rPr>
                        <a:t>XX</a:t>
                      </a:r>
                      <a:endParaRPr lang="en-US" b="1" dirty="0">
                        <a:solidFill>
                          <a:schemeClr val="bg1"/>
                        </a:solidFill>
                      </a:endParaRPr>
                    </a:p>
                  </a:txBody>
                  <a:tcPr marL="97980" marR="97980">
                    <a:solidFill>
                      <a:schemeClr val="accent1"/>
                    </a:solidFill>
                  </a:tcPr>
                </a:tc>
                <a:tc>
                  <a:txBody>
                    <a:bodyPr/>
                    <a:lstStyle/>
                    <a:p>
                      <a:r>
                        <a:rPr lang="en-US" b="1" dirty="0" smtClean="0">
                          <a:solidFill>
                            <a:schemeClr val="bg1"/>
                          </a:solidFill>
                        </a:rPr>
                        <a:t>Total Business Liabilities: </a:t>
                      </a:r>
                      <a:endParaRPr lang="en-US" b="1" dirty="0">
                        <a:solidFill>
                          <a:schemeClr val="bg1"/>
                        </a:solidFill>
                      </a:endParaRPr>
                    </a:p>
                  </a:txBody>
                  <a:tcPr marL="97980" marR="97980">
                    <a:solidFill>
                      <a:schemeClr val="accent1"/>
                    </a:solidFill>
                  </a:tcPr>
                </a:tc>
                <a:tc>
                  <a:txBody>
                    <a:bodyPr/>
                    <a:lstStyle/>
                    <a:p>
                      <a:pPr algn="r"/>
                      <a:endParaRPr lang="en-US" b="1" dirty="0">
                        <a:solidFill>
                          <a:schemeClr val="bg1"/>
                        </a:solidFill>
                      </a:endParaRPr>
                    </a:p>
                  </a:txBody>
                  <a:tcPr marL="97980" marR="97980">
                    <a:solidFill>
                      <a:schemeClr val="accent1"/>
                    </a:solidFill>
                  </a:tcPr>
                </a:tc>
                <a:tc>
                  <a:txBody>
                    <a:bodyPr/>
                    <a:lstStyle/>
                    <a:p>
                      <a:pPr algn="r"/>
                      <a:r>
                        <a:rPr lang="en-US" b="1" dirty="0" smtClean="0">
                          <a:solidFill>
                            <a:schemeClr val="bg1"/>
                          </a:solidFill>
                        </a:rPr>
                        <a:t>XX</a:t>
                      </a:r>
                      <a:endParaRPr lang="en-US" b="1" dirty="0">
                        <a:solidFill>
                          <a:schemeClr val="bg1"/>
                        </a:solidFill>
                      </a:endParaRPr>
                    </a:p>
                  </a:txBody>
                  <a:tcPr marL="97980" marR="97980">
                    <a:solidFill>
                      <a:schemeClr val="accent1"/>
                    </a:solidFill>
                  </a:tcPr>
                </a:tc>
              </a:tr>
              <a:tr h="370840">
                <a:tc>
                  <a:txBody>
                    <a:bodyPr/>
                    <a:lstStyle/>
                    <a:p>
                      <a:endParaRPr lang="en-US" b="1" dirty="0">
                        <a:solidFill>
                          <a:schemeClr val="bg1"/>
                        </a:solidFill>
                      </a:endParaRPr>
                    </a:p>
                  </a:txBody>
                  <a:tcPr marL="97980" marR="97980">
                    <a:solidFill>
                      <a:schemeClr val="tx2"/>
                    </a:solidFill>
                  </a:tcPr>
                </a:tc>
                <a:tc>
                  <a:txBody>
                    <a:bodyPr/>
                    <a:lstStyle/>
                    <a:p>
                      <a:pPr algn="r"/>
                      <a:endParaRPr lang="en-US" b="1" dirty="0">
                        <a:solidFill>
                          <a:schemeClr val="bg1"/>
                        </a:solidFill>
                      </a:endParaRPr>
                    </a:p>
                  </a:txBody>
                  <a:tcPr marL="97980" marR="97980">
                    <a:solidFill>
                      <a:schemeClr val="tx2"/>
                    </a:solidFill>
                  </a:tcPr>
                </a:tc>
                <a:tc>
                  <a:txBody>
                    <a:bodyPr/>
                    <a:lstStyle/>
                    <a:p>
                      <a:pPr algn="r"/>
                      <a:endParaRPr lang="en-US" b="1" dirty="0">
                        <a:solidFill>
                          <a:schemeClr val="bg1"/>
                        </a:solidFill>
                      </a:endParaRPr>
                    </a:p>
                  </a:txBody>
                  <a:tcPr marL="97980" marR="97980">
                    <a:solidFill>
                      <a:schemeClr val="tx2"/>
                    </a:solidFill>
                  </a:tcPr>
                </a:tc>
                <a:tc>
                  <a:txBody>
                    <a:bodyPr/>
                    <a:lstStyle/>
                    <a:p>
                      <a:r>
                        <a:rPr lang="en-US" b="1" dirty="0" smtClean="0">
                          <a:solidFill>
                            <a:schemeClr val="bg1"/>
                          </a:solidFill>
                        </a:rPr>
                        <a:t>Business</a:t>
                      </a:r>
                      <a:r>
                        <a:rPr lang="en-US" b="1" baseline="0" dirty="0" smtClean="0">
                          <a:solidFill>
                            <a:schemeClr val="bg1"/>
                          </a:solidFill>
                        </a:rPr>
                        <a:t> Net Worth:</a:t>
                      </a:r>
                      <a:endParaRPr lang="en-US" b="1" dirty="0">
                        <a:solidFill>
                          <a:schemeClr val="bg1"/>
                        </a:solidFill>
                      </a:endParaRPr>
                    </a:p>
                  </a:txBody>
                  <a:tcPr marL="97980" marR="97980">
                    <a:solidFill>
                      <a:schemeClr val="tx2"/>
                    </a:solidFill>
                  </a:tcPr>
                </a:tc>
                <a:tc>
                  <a:txBody>
                    <a:bodyPr/>
                    <a:lstStyle/>
                    <a:p>
                      <a:pPr algn="r"/>
                      <a:endParaRPr lang="en-US" b="1" dirty="0">
                        <a:solidFill>
                          <a:schemeClr val="bg1"/>
                        </a:solidFill>
                      </a:endParaRPr>
                    </a:p>
                  </a:txBody>
                  <a:tcPr marL="97980" marR="97980">
                    <a:solidFill>
                      <a:schemeClr val="tx2"/>
                    </a:solidFill>
                  </a:tcPr>
                </a:tc>
                <a:tc>
                  <a:txBody>
                    <a:bodyPr/>
                    <a:lstStyle/>
                    <a:p>
                      <a:pPr algn="r"/>
                      <a:r>
                        <a:rPr lang="en-US" b="1" dirty="0" smtClean="0">
                          <a:solidFill>
                            <a:schemeClr val="bg1"/>
                          </a:solidFill>
                        </a:rPr>
                        <a:t>XX</a:t>
                      </a:r>
                      <a:endParaRPr lang="en-US" b="1" dirty="0">
                        <a:solidFill>
                          <a:schemeClr val="bg1"/>
                        </a:solidFill>
                      </a:endParaRPr>
                    </a:p>
                  </a:txBody>
                  <a:tcPr marL="97980" marR="97980">
                    <a:solidFill>
                      <a:schemeClr val="tx2"/>
                    </a:solidFill>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r>
              <a:rPr lang="en-US" smtClean="0"/>
              <a:t>Quiz Time!</a:t>
            </a:r>
          </a:p>
        </p:txBody>
      </p:sp>
      <p:sp>
        <p:nvSpPr>
          <p:cNvPr id="35842" name="Content Placeholder 2"/>
          <p:cNvSpPr>
            <a:spLocks noGrp="1"/>
          </p:cNvSpPr>
          <p:nvPr>
            <p:ph idx="1"/>
          </p:nvPr>
        </p:nvSpPr>
        <p:spPr/>
        <p:txBody>
          <a:bodyPr/>
          <a:lstStyle/>
          <a:p>
            <a:pPr marL="0" indent="0">
              <a:buFont typeface="Arial" charset="0"/>
              <a:buNone/>
            </a:pPr>
            <a:r>
              <a:rPr lang="en-US" smtClean="0"/>
              <a:t>Which of the following are uses for a balance sheet?	</a:t>
            </a:r>
          </a:p>
          <a:p>
            <a:pPr marL="971550" lvl="1" indent="-514350">
              <a:buFont typeface="Garamond" pitchFamily="18" charset="0"/>
              <a:buAutoNum type="arabicPeriod"/>
            </a:pPr>
            <a:r>
              <a:rPr lang="en-US" smtClean="0"/>
              <a:t>Determines the portion of the business assets you own</a:t>
            </a:r>
          </a:p>
          <a:p>
            <a:pPr marL="971550" lvl="1" indent="-514350">
              <a:buFont typeface="Garamond" pitchFamily="18" charset="0"/>
              <a:buAutoNum type="arabicPeriod"/>
            </a:pPr>
            <a:r>
              <a:rPr lang="en-US" smtClean="0"/>
              <a:t>Determines when you can make purchases without incurring debt</a:t>
            </a:r>
          </a:p>
          <a:p>
            <a:pPr marL="971550" lvl="1" indent="-514350">
              <a:buFont typeface="Garamond" pitchFamily="18" charset="0"/>
              <a:buAutoNum type="arabicPeriod"/>
            </a:pPr>
            <a:r>
              <a:rPr lang="en-US" smtClean="0"/>
              <a:t>Determines the profitability of the business</a:t>
            </a:r>
          </a:p>
          <a:p>
            <a:pPr marL="971550" lvl="1" indent="-514350">
              <a:buFont typeface="Garamond" pitchFamily="18" charset="0"/>
              <a:buAutoNum type="arabicPeriod"/>
            </a:pPr>
            <a:r>
              <a:rPr lang="en-US" smtClean="0"/>
              <a:t>Measures the performance of your business when compared to other balance sheets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p:txBody>
          <a:bodyPr/>
          <a:lstStyle/>
          <a:p>
            <a:r>
              <a:rPr lang="en-US" smtClean="0"/>
              <a:t>Quiz Time!</a:t>
            </a:r>
          </a:p>
        </p:txBody>
      </p:sp>
      <p:sp>
        <p:nvSpPr>
          <p:cNvPr id="37890" name="Content Placeholder 2"/>
          <p:cNvSpPr>
            <a:spLocks noGrp="1"/>
          </p:cNvSpPr>
          <p:nvPr>
            <p:ph idx="1"/>
          </p:nvPr>
        </p:nvSpPr>
        <p:spPr/>
        <p:txBody>
          <a:bodyPr/>
          <a:lstStyle/>
          <a:p>
            <a:pPr marL="0" indent="0">
              <a:buFont typeface="Arial" charset="0"/>
              <a:buNone/>
            </a:pPr>
            <a:r>
              <a:rPr lang="en-US" smtClean="0"/>
              <a:t>Indicate the proper order of the steps to create a balance sheet: 	</a:t>
            </a:r>
          </a:p>
          <a:p>
            <a:pPr lvl="1">
              <a:buFont typeface="Wingdings" pitchFamily="2" charset="2"/>
              <a:buChar char="q"/>
            </a:pPr>
            <a:r>
              <a:rPr lang="en-US" smtClean="0"/>
              <a:t>Categorize liabilities as current and non-current</a:t>
            </a:r>
          </a:p>
          <a:p>
            <a:pPr lvl="1">
              <a:buFont typeface="Wingdings" pitchFamily="2" charset="2"/>
              <a:buChar char="q"/>
            </a:pPr>
            <a:r>
              <a:rPr lang="en-US" smtClean="0"/>
              <a:t>Make a list of your assets and liabilities</a:t>
            </a:r>
          </a:p>
          <a:p>
            <a:pPr lvl="1">
              <a:buFont typeface="Wingdings" pitchFamily="2" charset="2"/>
              <a:buChar char="q"/>
            </a:pPr>
            <a:r>
              <a:rPr lang="en-US" smtClean="0"/>
              <a:t>Categorize assets as current and non-current</a:t>
            </a:r>
          </a:p>
          <a:p>
            <a:pPr lvl="1">
              <a:buFont typeface="Wingdings" pitchFamily="2" charset="2"/>
              <a:buChar char="q"/>
            </a:pPr>
            <a:r>
              <a:rPr lang="en-US" smtClean="0"/>
              <a:t>Separate personal assets and liabilities from business assets and liabilities</a:t>
            </a:r>
          </a:p>
          <a:p>
            <a:pPr lvl="1">
              <a:buFont typeface="Wingdings" pitchFamily="2" charset="2"/>
              <a:buChar char="q"/>
            </a:pPr>
            <a:r>
              <a:rPr lang="en-US" smtClean="0"/>
              <a:t>Calculate the difference between the total assets and total liabilities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r>
              <a:rPr lang="en-US" smtClean="0"/>
              <a:t>Quiz Time!</a:t>
            </a:r>
          </a:p>
        </p:txBody>
      </p:sp>
      <p:sp>
        <p:nvSpPr>
          <p:cNvPr id="39938" name="Content Placeholder 2"/>
          <p:cNvSpPr>
            <a:spLocks noGrp="1"/>
          </p:cNvSpPr>
          <p:nvPr>
            <p:ph idx="1"/>
          </p:nvPr>
        </p:nvSpPr>
        <p:spPr/>
        <p:txBody>
          <a:bodyPr/>
          <a:lstStyle/>
          <a:p>
            <a:pPr marL="0" indent="0">
              <a:buFont typeface="Arial" charset="0"/>
              <a:buNone/>
            </a:pPr>
            <a:r>
              <a:rPr lang="en-US" smtClean="0"/>
              <a:t>Should a farm manager use book or market values on the balance sheet? 	</a:t>
            </a:r>
          </a:p>
          <a:p>
            <a:pPr marL="971550" lvl="1" indent="-514350">
              <a:buFont typeface="Garamond" pitchFamily="18" charset="0"/>
              <a:buAutoNum type="arabicPeriod"/>
            </a:pPr>
            <a:r>
              <a:rPr lang="en-US" smtClean="0"/>
              <a:t>Book values</a:t>
            </a:r>
          </a:p>
          <a:p>
            <a:pPr marL="971550" lvl="1" indent="-514350">
              <a:buFont typeface="Garamond" pitchFamily="18" charset="0"/>
              <a:buAutoNum type="arabicPeriod"/>
            </a:pPr>
            <a:r>
              <a:rPr lang="en-US" smtClean="0"/>
              <a:t>Market values</a:t>
            </a:r>
          </a:p>
          <a:p>
            <a:pPr marL="971550" lvl="1" indent="-514350">
              <a:buFont typeface="Garamond" pitchFamily="18" charset="0"/>
              <a:buAutoNum type="arabicPeriod"/>
            </a:pPr>
            <a:r>
              <a:rPr lang="en-US" smtClean="0"/>
              <a:t>It depends on the situation and how the balance sheet is being used</a:t>
            </a:r>
          </a:p>
          <a:p>
            <a:pPr marL="971550" lvl="1" indent="-514350">
              <a:buFont typeface="Garamond" pitchFamily="18" charset="0"/>
              <a:buAutoNum type="arabicPeriod"/>
            </a:pPr>
            <a:r>
              <a:rPr lang="en-US" smtClean="0"/>
              <a:t>Both book and market values depending on the asset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p:txBody>
          <a:bodyPr/>
          <a:lstStyle/>
          <a:p>
            <a:r>
              <a:rPr lang="en-US" smtClean="0"/>
              <a:t>Changes Over Time</a:t>
            </a:r>
          </a:p>
        </p:txBody>
      </p:sp>
      <p:sp>
        <p:nvSpPr>
          <p:cNvPr id="41986" name="Content Placeholder 2"/>
          <p:cNvSpPr>
            <a:spLocks noGrp="1"/>
          </p:cNvSpPr>
          <p:nvPr>
            <p:ph idx="1"/>
          </p:nvPr>
        </p:nvSpPr>
        <p:spPr/>
        <p:txBody>
          <a:bodyPr/>
          <a:lstStyle/>
          <a:p>
            <a:r>
              <a:rPr lang="en-US" smtClean="0"/>
              <a:t>Jack and Joanie received the loan from the bank</a:t>
            </a:r>
          </a:p>
          <a:p>
            <a:r>
              <a:rPr lang="en-US" smtClean="0"/>
              <a:t>They purchased the neighbor’s land and started the sheep enterprise</a:t>
            </a:r>
          </a:p>
          <a:p>
            <a:r>
              <a:rPr lang="en-US" smtClean="0"/>
              <a:t>One year later, Dad suggests that they put together another balance sheet to check their business performance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p:txBody>
          <a:bodyPr/>
          <a:lstStyle/>
          <a:p>
            <a:r>
              <a:rPr lang="en-US" smtClean="0"/>
              <a:t>Book Value and Depreciation</a:t>
            </a:r>
          </a:p>
        </p:txBody>
      </p:sp>
      <p:pic>
        <p:nvPicPr>
          <p:cNvPr id="44034" name="Content Placeholder 3"/>
          <p:cNvPicPr>
            <a:picLocks noGrp="1" noChangeAspect="1"/>
          </p:cNvPicPr>
          <p:nvPr>
            <p:ph idx="1"/>
          </p:nvPr>
        </p:nvPicPr>
        <p:blipFill>
          <a:blip r:embed="rId3"/>
          <a:srcRect/>
          <a:stretch>
            <a:fillRect/>
          </a:stretch>
        </p:blipFill>
        <p:spPr>
          <a:xfrm>
            <a:off x="228600" y="1981200"/>
            <a:ext cx="8166100" cy="1981200"/>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p:txBody>
          <a:bodyPr/>
          <a:lstStyle/>
          <a:p>
            <a:r>
              <a:rPr lang="en-US" smtClean="0"/>
              <a:t>Straight Line Depreciation</a:t>
            </a:r>
          </a:p>
        </p:txBody>
      </p:sp>
      <p:sp>
        <p:nvSpPr>
          <p:cNvPr id="46082" name="Content Placeholder 2"/>
          <p:cNvSpPr>
            <a:spLocks noGrp="1"/>
          </p:cNvSpPr>
          <p:nvPr>
            <p:ph idx="1"/>
          </p:nvPr>
        </p:nvSpPr>
        <p:spPr/>
        <p:txBody>
          <a:bodyPr/>
          <a:lstStyle/>
          <a:p>
            <a:r>
              <a:rPr lang="en-US" smtClean="0"/>
              <a:t>Straight line depreciation allocates an asset’s cost equally over its useful life</a:t>
            </a:r>
          </a:p>
          <a:p>
            <a:pPr lvl="1"/>
            <a:r>
              <a:rPr lang="en-US" b="1" smtClean="0"/>
              <a:t>Cost of an asset </a:t>
            </a:r>
            <a:r>
              <a:rPr lang="en-US" smtClean="0"/>
              <a:t>– the purchase price and other costs of acquiring the asset</a:t>
            </a:r>
          </a:p>
          <a:p>
            <a:pPr lvl="1"/>
            <a:r>
              <a:rPr lang="en-US" b="1" smtClean="0"/>
              <a:t>Useful life of an asset </a:t>
            </a:r>
            <a:r>
              <a:rPr lang="en-US" smtClean="0"/>
              <a:t>– length of time during which an asset will be used</a:t>
            </a:r>
          </a:p>
        </p:txBody>
      </p:sp>
      <p:pic>
        <p:nvPicPr>
          <p:cNvPr id="46083" name="Picture 3"/>
          <p:cNvPicPr>
            <a:picLocks noChangeAspect="1"/>
          </p:cNvPicPr>
          <p:nvPr/>
        </p:nvPicPr>
        <p:blipFill>
          <a:blip r:embed="rId3"/>
          <a:srcRect/>
          <a:stretch>
            <a:fillRect/>
          </a:stretch>
        </p:blipFill>
        <p:spPr bwMode="auto">
          <a:xfrm>
            <a:off x="3581400" y="3352800"/>
            <a:ext cx="4343400" cy="27051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
          <p:cNvSpPr>
            <a:spLocks noGrp="1"/>
          </p:cNvSpPr>
          <p:nvPr>
            <p:ph type="title"/>
          </p:nvPr>
        </p:nvSpPr>
        <p:spPr/>
        <p:txBody>
          <a:bodyPr/>
          <a:lstStyle/>
          <a:p>
            <a:r>
              <a:rPr lang="en-US" smtClean="0"/>
              <a:t>Session Two</a:t>
            </a:r>
          </a:p>
        </p:txBody>
      </p:sp>
      <p:sp>
        <p:nvSpPr>
          <p:cNvPr id="11266" name="Text Placeholder 3"/>
          <p:cNvSpPr>
            <a:spLocks noGrp="1"/>
          </p:cNvSpPr>
          <p:nvPr>
            <p:ph type="body" idx="1"/>
          </p:nvPr>
        </p:nvSpPr>
        <p:spPr/>
        <p:txBody>
          <a:bodyPr/>
          <a:lstStyle/>
          <a:p>
            <a:endParaRPr lang="en-US"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p:txBody>
          <a:bodyPr/>
          <a:lstStyle/>
          <a:p>
            <a:r>
              <a:rPr lang="en-US" smtClean="0"/>
              <a:t>The Second Balance Sheet</a:t>
            </a:r>
          </a:p>
        </p:txBody>
      </p:sp>
      <p:sp>
        <p:nvSpPr>
          <p:cNvPr id="48130" name="Content Placeholder 2"/>
          <p:cNvSpPr>
            <a:spLocks noGrp="1"/>
          </p:cNvSpPr>
          <p:nvPr>
            <p:ph idx="1"/>
          </p:nvPr>
        </p:nvSpPr>
        <p:spPr/>
        <p:txBody>
          <a:bodyPr/>
          <a:lstStyle/>
          <a:p>
            <a:r>
              <a:rPr lang="en-US" smtClean="0"/>
              <a:t>Jack recalculates the book value of his assets: </a:t>
            </a:r>
          </a:p>
          <a:p>
            <a:pPr lvl="1"/>
            <a:r>
              <a:rPr lang="en-US" smtClean="0"/>
              <a:t>Takes into account their actual cost and subtracts depreciation based on the length of their useful lives</a:t>
            </a:r>
          </a:p>
          <a:p>
            <a:pPr lvl="1"/>
            <a:r>
              <a:rPr lang="en-US" smtClean="0"/>
              <a:t>Subtracts one year of depreciation from the cost of the hoop house and two years of depreciation from the van</a:t>
            </a:r>
          </a:p>
          <a:p>
            <a:pPr lvl="1"/>
            <a:r>
              <a:rPr lang="en-US" smtClean="0"/>
              <a:t>The ewes have no book value because they were gifts and did not cost anything to acquire. The shed has no book value because it is fully depreciated</a:t>
            </a:r>
          </a:p>
          <a:p>
            <a:pPr lvl="1"/>
            <a:r>
              <a:rPr lang="en-US" smtClean="0"/>
              <a:t>He does not make any adjustment to the liabilities section of the balance sheet since liabilities do not depreciate</a:t>
            </a:r>
          </a:p>
          <a:p>
            <a:endParaRPr lang="en-US" smtClean="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p:txBody>
          <a:bodyPr/>
          <a:lstStyle/>
          <a:p>
            <a:r>
              <a:rPr lang="en-US" smtClean="0"/>
              <a:t>Challenges and Benefits</a:t>
            </a:r>
          </a:p>
        </p:txBody>
      </p:sp>
      <p:sp>
        <p:nvSpPr>
          <p:cNvPr id="50178" name="Content Placeholder 2"/>
          <p:cNvSpPr>
            <a:spLocks noGrp="1"/>
          </p:cNvSpPr>
          <p:nvPr>
            <p:ph idx="1"/>
          </p:nvPr>
        </p:nvSpPr>
        <p:spPr/>
        <p:txBody>
          <a:bodyPr/>
          <a:lstStyle/>
          <a:p>
            <a:r>
              <a:rPr lang="en-US" smtClean="0"/>
              <a:t>Challenges:</a:t>
            </a:r>
          </a:p>
          <a:p>
            <a:pPr lvl="1"/>
            <a:r>
              <a:rPr lang="en-US" smtClean="0"/>
              <a:t>There are a number of different ways to construct a balance sheet (i.e., using book vs. market values and historical, current, or projected data)</a:t>
            </a:r>
          </a:p>
          <a:p>
            <a:pPr lvl="1"/>
            <a:r>
              <a:rPr lang="en-US" smtClean="0"/>
              <a:t>The choices you make need to correspond with how you intend to use the balance sheet</a:t>
            </a:r>
          </a:p>
          <a:p>
            <a:pPr lvl="1"/>
            <a:r>
              <a:rPr lang="en-US" smtClean="0"/>
              <a:t>You may need to create multiple balance sheets for different uses within the business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p:txBody>
          <a:bodyPr/>
          <a:lstStyle/>
          <a:p>
            <a:r>
              <a:rPr lang="en-US" smtClean="0"/>
              <a:t>Challenges and Benefits </a:t>
            </a:r>
            <a:r>
              <a:rPr lang="en-US" b="0" i="1" smtClean="0"/>
              <a:t>(cont.)</a:t>
            </a:r>
          </a:p>
        </p:txBody>
      </p:sp>
      <p:sp>
        <p:nvSpPr>
          <p:cNvPr id="52226" name="Content Placeholder 2"/>
          <p:cNvSpPr>
            <a:spLocks noGrp="1"/>
          </p:cNvSpPr>
          <p:nvPr>
            <p:ph idx="1"/>
          </p:nvPr>
        </p:nvSpPr>
        <p:spPr/>
        <p:txBody>
          <a:bodyPr/>
          <a:lstStyle/>
          <a:p>
            <a:r>
              <a:rPr lang="en-US" smtClean="0"/>
              <a:t>Benefits:</a:t>
            </a:r>
          </a:p>
          <a:p>
            <a:pPr lvl="1"/>
            <a:r>
              <a:rPr lang="en-US" smtClean="0"/>
              <a:t>Shows how much of a business’ assets are currently owned by the business and how much is owned by the bank or others</a:t>
            </a:r>
          </a:p>
          <a:p>
            <a:pPr lvl="1"/>
            <a:r>
              <a:rPr lang="en-US" smtClean="0"/>
              <a:t>Can help measure business performance if compared to other balance sheets</a:t>
            </a:r>
          </a:p>
          <a:p>
            <a:pPr lvl="1"/>
            <a:r>
              <a:rPr lang="en-US" smtClean="0"/>
              <a:t>Can be useful for cross checking financial records to ensure accuracy</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p:txBody>
          <a:bodyPr/>
          <a:lstStyle/>
          <a:p>
            <a:r>
              <a:rPr lang="en-US" smtClean="0"/>
              <a:t>Homework</a:t>
            </a:r>
          </a:p>
        </p:txBody>
      </p:sp>
      <p:sp>
        <p:nvSpPr>
          <p:cNvPr id="54274" name="Content Placeholder 2"/>
          <p:cNvSpPr>
            <a:spLocks noGrp="1"/>
          </p:cNvSpPr>
          <p:nvPr>
            <p:ph idx="1"/>
          </p:nvPr>
        </p:nvSpPr>
        <p:spPr/>
        <p:txBody>
          <a:bodyPr/>
          <a:lstStyle/>
          <a:p>
            <a:r>
              <a:rPr lang="en-US" smtClean="0"/>
              <a:t>Create a balance sheet based on market value of your assets and another based on book value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3"/>
          <p:cNvSpPr>
            <a:spLocks noGrp="1"/>
          </p:cNvSpPr>
          <p:nvPr>
            <p:ph type="title"/>
          </p:nvPr>
        </p:nvSpPr>
        <p:spPr/>
        <p:txBody>
          <a:bodyPr/>
          <a:lstStyle/>
          <a:p>
            <a:r>
              <a:rPr lang="en-US" smtClean="0"/>
              <a:t>Jack and Joanie</a:t>
            </a:r>
          </a:p>
        </p:txBody>
      </p:sp>
      <p:sp>
        <p:nvSpPr>
          <p:cNvPr id="13314" name="Content Placeholder 4"/>
          <p:cNvSpPr>
            <a:spLocks noGrp="1"/>
          </p:cNvSpPr>
          <p:nvPr>
            <p:ph idx="1"/>
          </p:nvPr>
        </p:nvSpPr>
        <p:spPr/>
        <p:txBody>
          <a:bodyPr/>
          <a:lstStyle/>
          <a:p>
            <a:r>
              <a:rPr lang="en-US" smtClean="0"/>
              <a:t>Another Life Transition:</a:t>
            </a:r>
          </a:p>
          <a:p>
            <a:pPr lvl="1"/>
            <a:r>
              <a:rPr lang="en-US" smtClean="0"/>
              <a:t>They are considering expanding their business to include a sheep enterprise</a:t>
            </a:r>
          </a:p>
          <a:p>
            <a:pPr lvl="1"/>
            <a:r>
              <a:rPr lang="en-US" smtClean="0"/>
              <a:t>Joanie’s parents gave each of the children an additional ewe last Christmas, giving the family a flock of five breeding ewes</a:t>
            </a:r>
          </a:p>
          <a:p>
            <a:pPr lvl="1"/>
            <a:r>
              <a:rPr lang="en-US" smtClean="0"/>
              <a:t>Their oldest daughter is about to enter first grade and has become very interested in helping her mother feed and care for the sheep</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r>
              <a:rPr lang="en-US" smtClean="0"/>
              <a:t>Jack and Joanie </a:t>
            </a:r>
            <a:r>
              <a:rPr lang="en-US" b="0" i="1" smtClean="0"/>
              <a:t>(cont.)</a:t>
            </a:r>
          </a:p>
        </p:txBody>
      </p:sp>
      <p:sp>
        <p:nvSpPr>
          <p:cNvPr id="15362" name="Content Placeholder 2"/>
          <p:cNvSpPr>
            <a:spLocks noGrp="1"/>
          </p:cNvSpPr>
          <p:nvPr>
            <p:ph idx="1"/>
          </p:nvPr>
        </p:nvSpPr>
        <p:spPr/>
        <p:txBody>
          <a:bodyPr/>
          <a:lstStyle/>
          <a:p>
            <a:r>
              <a:rPr lang="en-US" smtClean="0"/>
              <a:t>An Opportunity:</a:t>
            </a:r>
          </a:p>
          <a:p>
            <a:pPr lvl="1"/>
            <a:r>
              <a:rPr lang="en-US" smtClean="0"/>
              <a:t>Their neighbor has put 40 acres of land up for sale. Jack would like to buy it to use as grazing land for a larger sheep enterprise</a:t>
            </a:r>
          </a:p>
          <a:p>
            <a:pPr lvl="1"/>
            <a:r>
              <a:rPr lang="en-US" smtClean="0"/>
              <a:t>He created a projected cash flow statement for a sheep enterprise to determine the feasibility of expansion</a:t>
            </a:r>
          </a:p>
          <a:p>
            <a:pPr lvl="1"/>
            <a:r>
              <a:rPr lang="en-US" smtClean="0"/>
              <a:t>According to the budget projections, a sheep enterprise could be viable. However, they will need a loan to purchase the land</a:t>
            </a:r>
          </a:p>
          <a:p>
            <a:r>
              <a:rPr lang="en-US" smtClean="0"/>
              <a:t>Dad suggests completing a balance sheet listing assets and liabilities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r>
              <a:rPr lang="en-US" smtClean="0"/>
              <a:t>What is a Balance Sheet? </a:t>
            </a:r>
          </a:p>
        </p:txBody>
      </p:sp>
      <p:sp>
        <p:nvSpPr>
          <p:cNvPr id="17410" name="Content Placeholder 2"/>
          <p:cNvSpPr>
            <a:spLocks noGrp="1"/>
          </p:cNvSpPr>
          <p:nvPr>
            <p:ph idx="1"/>
          </p:nvPr>
        </p:nvSpPr>
        <p:spPr/>
        <p:txBody>
          <a:bodyPr/>
          <a:lstStyle/>
          <a:p>
            <a:r>
              <a:rPr lang="en-US" smtClean="0"/>
              <a:t>A balance sheet lists:</a:t>
            </a:r>
          </a:p>
          <a:p>
            <a:pPr lvl="1"/>
            <a:r>
              <a:rPr lang="en-US" smtClean="0"/>
              <a:t>Items that are owned, called </a:t>
            </a:r>
            <a:r>
              <a:rPr lang="en-US" i="1" smtClean="0"/>
              <a:t>assets</a:t>
            </a:r>
          </a:p>
          <a:p>
            <a:pPr lvl="1"/>
            <a:r>
              <a:rPr lang="en-US" smtClean="0"/>
              <a:t>Debts and other financial obligations owed others, called </a:t>
            </a:r>
            <a:r>
              <a:rPr lang="en-US" i="1" smtClean="0"/>
              <a:t>liabilities</a:t>
            </a:r>
          </a:p>
          <a:p>
            <a:r>
              <a:rPr lang="en-US" smtClean="0"/>
              <a:t>Uses: </a:t>
            </a:r>
          </a:p>
          <a:p>
            <a:pPr lvl="1"/>
            <a:r>
              <a:rPr lang="en-US" smtClean="0"/>
              <a:t>Shows the value of business assets and the amount of money owed others on a specific date</a:t>
            </a:r>
          </a:p>
          <a:p>
            <a:pPr lvl="1"/>
            <a:r>
              <a:rPr lang="en-US" smtClean="0"/>
              <a:t>Can provide a measure of business performance over a period of time</a:t>
            </a:r>
          </a:p>
          <a:p>
            <a:pPr lvl="1"/>
            <a:r>
              <a:rPr lang="en-US" smtClean="0"/>
              <a:t>Provides a cross check of financial records to ensure accuracy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mtClean="0"/>
              <a:t>Step 1: List Assets and Liabilities</a:t>
            </a:r>
          </a:p>
        </p:txBody>
      </p:sp>
      <p:pic>
        <p:nvPicPr>
          <p:cNvPr id="19458" name="Content Placeholder 3"/>
          <p:cNvPicPr>
            <a:picLocks noGrp="1" noChangeAspect="1"/>
          </p:cNvPicPr>
          <p:nvPr>
            <p:ph idx="1"/>
          </p:nvPr>
        </p:nvPicPr>
        <p:blipFill>
          <a:blip r:embed="rId3"/>
          <a:srcRect/>
          <a:stretch>
            <a:fillRect/>
          </a:stretch>
        </p:blipFill>
        <p:spPr>
          <a:xfrm>
            <a:off x="1828800" y="914400"/>
            <a:ext cx="5076825" cy="5303838"/>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2"/>
          <p:cNvPicPr>
            <a:picLocks noChangeAspect="1" noChangeArrowheads="1"/>
          </p:cNvPicPr>
          <p:nvPr/>
        </p:nvPicPr>
        <p:blipFill>
          <a:blip r:embed="rId3"/>
          <a:srcRect/>
          <a:stretch>
            <a:fillRect/>
          </a:stretch>
        </p:blipFill>
        <p:spPr bwMode="auto">
          <a:xfrm>
            <a:off x="1752600" y="838200"/>
            <a:ext cx="5181600" cy="5372100"/>
          </a:xfrm>
          <a:prstGeom prst="rect">
            <a:avLst/>
          </a:prstGeom>
          <a:noFill/>
          <a:ln w="9525">
            <a:noFill/>
            <a:miter lim="800000"/>
            <a:headEnd/>
            <a:tailEnd/>
          </a:ln>
        </p:spPr>
      </p:pic>
      <p:sp>
        <p:nvSpPr>
          <p:cNvPr id="2" name="Title 1"/>
          <p:cNvSpPr>
            <a:spLocks noGrp="1"/>
          </p:cNvSpPr>
          <p:nvPr>
            <p:ph type="title"/>
          </p:nvPr>
        </p:nvSpPr>
        <p:spPr/>
        <p:txBody>
          <a:bodyPr rtlCol="0">
            <a:normAutofit fontScale="90000"/>
          </a:bodyPr>
          <a:lstStyle/>
          <a:p>
            <a:pPr fontAlgn="auto">
              <a:spcAft>
                <a:spcPts val="0"/>
              </a:spcAft>
              <a:defRPr/>
            </a:pPr>
            <a:r>
              <a:rPr lang="en-US" dirty="0" smtClean="0"/>
              <a:t>Step 2: Separate Personal and Business Assets and Liabilities</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r>
              <a:rPr lang="en-US" smtClean="0"/>
              <a:t>Step 3: Current and Non-Current Assets</a:t>
            </a:r>
          </a:p>
        </p:txBody>
      </p:sp>
      <p:sp>
        <p:nvSpPr>
          <p:cNvPr id="23554" name="Content Placeholder 2"/>
          <p:cNvSpPr>
            <a:spLocks noGrp="1"/>
          </p:cNvSpPr>
          <p:nvPr>
            <p:ph idx="1"/>
          </p:nvPr>
        </p:nvSpPr>
        <p:spPr/>
        <p:txBody>
          <a:bodyPr/>
          <a:lstStyle/>
          <a:p>
            <a:r>
              <a:rPr lang="en-US" smtClean="0"/>
              <a:t>Group assets into two categories:</a:t>
            </a:r>
          </a:p>
          <a:p>
            <a:pPr lvl="1"/>
            <a:r>
              <a:rPr lang="en-US" b="1" smtClean="0"/>
              <a:t>Current Assets </a:t>
            </a:r>
            <a:r>
              <a:rPr lang="en-US" smtClean="0"/>
              <a:t>– cash or things that normally are converted to cash over the coming operating year</a:t>
            </a:r>
          </a:p>
          <a:p>
            <a:pPr lvl="1"/>
            <a:r>
              <a:rPr lang="en-US" b="1" smtClean="0"/>
              <a:t>Non-current Assets </a:t>
            </a:r>
            <a:r>
              <a:rPr lang="en-US" smtClean="0"/>
              <a:t>– things that will not be sold or converted into cash over the coming operating year through the normal operation of the business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r>
              <a:rPr lang="en-US" smtClean="0"/>
              <a:t>Step 3 </a:t>
            </a:r>
            <a:r>
              <a:rPr lang="en-US" b="0" i="1" smtClean="0"/>
              <a:t>(cont.)</a:t>
            </a:r>
            <a:r>
              <a:rPr lang="en-US" smtClean="0"/>
              <a:t>:</a:t>
            </a:r>
            <a:r>
              <a:rPr lang="en-US" i="1" smtClean="0"/>
              <a:t> </a:t>
            </a:r>
            <a:r>
              <a:rPr lang="en-US" smtClean="0"/>
              <a:t>Estimating Value</a:t>
            </a:r>
          </a:p>
        </p:txBody>
      </p:sp>
      <p:sp>
        <p:nvSpPr>
          <p:cNvPr id="25602" name="Content Placeholder 2"/>
          <p:cNvSpPr>
            <a:spLocks noGrp="1"/>
          </p:cNvSpPr>
          <p:nvPr>
            <p:ph idx="1"/>
          </p:nvPr>
        </p:nvSpPr>
        <p:spPr/>
        <p:txBody>
          <a:bodyPr/>
          <a:lstStyle/>
          <a:p>
            <a:r>
              <a:rPr lang="en-US" smtClean="0"/>
              <a:t>Book value – </a:t>
            </a:r>
            <a:r>
              <a:rPr lang="en-US" b="0" smtClean="0"/>
              <a:t>estimates value based on the cost of acquiring the assets minus depreciation</a:t>
            </a:r>
          </a:p>
          <a:p>
            <a:r>
              <a:rPr lang="en-US" smtClean="0"/>
              <a:t>Example – </a:t>
            </a:r>
            <a:r>
              <a:rPr lang="en-US" b="0" smtClean="0"/>
              <a:t>estimating the purchase of a tractor:</a:t>
            </a:r>
          </a:p>
        </p:txBody>
      </p:sp>
      <p:pic>
        <p:nvPicPr>
          <p:cNvPr id="25603" name="Picture 3"/>
          <p:cNvPicPr>
            <a:picLocks noChangeAspect="1"/>
          </p:cNvPicPr>
          <p:nvPr/>
        </p:nvPicPr>
        <p:blipFill>
          <a:blip r:embed="rId3"/>
          <a:srcRect/>
          <a:stretch>
            <a:fillRect/>
          </a:stretch>
        </p:blipFill>
        <p:spPr bwMode="auto">
          <a:xfrm>
            <a:off x="1524000" y="2743200"/>
            <a:ext cx="5989638" cy="2971800"/>
          </a:xfrm>
          <a:prstGeom prst="rect">
            <a:avLst/>
          </a:prstGeom>
          <a:noFill/>
          <a:ln w="9525">
            <a:noFill/>
            <a:miter lim="800000"/>
            <a:headEnd/>
            <a:tailEnd/>
          </a:ln>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1_Office Theme">
  <a:themeElements>
    <a:clrScheme name="UoW - Basic Financial Statements">
      <a:dk1>
        <a:sysClr val="windowText" lastClr="000000"/>
      </a:dk1>
      <a:lt1>
        <a:sysClr val="window" lastClr="FFFFFF"/>
      </a:lt1>
      <a:dk2>
        <a:srgbClr val="1F3461"/>
      </a:dk2>
      <a:lt2>
        <a:srgbClr val="EEECE1"/>
      </a:lt2>
      <a:accent1>
        <a:srgbClr val="265272"/>
      </a:accent1>
      <a:accent2>
        <a:srgbClr val="7F3837"/>
      </a:accent2>
      <a:accent3>
        <a:srgbClr val="609725"/>
      </a:accent3>
      <a:accent4>
        <a:srgbClr val="8064A2"/>
      </a:accent4>
      <a:accent5>
        <a:srgbClr val="1E7B66"/>
      </a:accent5>
      <a:accent6>
        <a:srgbClr val="BE7C19"/>
      </a:accent6>
      <a:hlink>
        <a:srgbClr val="0000FF"/>
      </a:hlink>
      <a:folHlink>
        <a:srgbClr val="800080"/>
      </a:folHlink>
    </a:clrScheme>
    <a:fontScheme name="Garamond - Arial">
      <a:majorFont>
        <a:latin typeface="Garamond"/>
        <a:ea typeface=""/>
        <a:cs typeface=""/>
      </a:majorFont>
      <a:minorFont>
        <a:latin typeface="Arial"/>
        <a:ea typeface=""/>
        <a:cs typeface=""/>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641</TotalTime>
  <Words>3096</Words>
  <Application>Microsoft Office PowerPoint</Application>
  <PresentationFormat>On-screen Show (4:3)</PresentationFormat>
  <Paragraphs>288</Paragraphs>
  <Slides>23</Slides>
  <Notes>23</Notes>
  <HiddenSlides>0</HiddenSlides>
  <MMClips>0</MMClips>
  <ScaleCrop>false</ScaleCrop>
  <HeadingPairs>
    <vt:vector size="6" baseType="variant">
      <vt:variant>
        <vt:lpstr>Fonts Used</vt:lpstr>
      </vt:variant>
      <vt:variant>
        <vt:i4>4</vt:i4>
      </vt:variant>
      <vt:variant>
        <vt:lpstr>Design Template</vt:lpstr>
      </vt:variant>
      <vt:variant>
        <vt:i4>3</vt:i4>
      </vt:variant>
      <vt:variant>
        <vt:lpstr>Slide Titles</vt:lpstr>
      </vt:variant>
      <vt:variant>
        <vt:i4>23</vt:i4>
      </vt:variant>
    </vt:vector>
  </HeadingPairs>
  <TitlesOfParts>
    <vt:vector size="30" baseType="lpstr">
      <vt:lpstr>Arial</vt:lpstr>
      <vt:lpstr>Garamond</vt:lpstr>
      <vt:lpstr>Calibri</vt:lpstr>
      <vt:lpstr>Wingdings</vt:lpstr>
      <vt:lpstr>1_Office Theme</vt:lpstr>
      <vt:lpstr>1_Office Theme</vt:lpstr>
      <vt:lpstr>1_Office Theme</vt:lpstr>
      <vt:lpstr>Getting on Track:  Better Management through  Basic Financial Statements</vt:lpstr>
      <vt:lpstr>Session Two</vt:lpstr>
      <vt:lpstr>Jack and Joanie</vt:lpstr>
      <vt:lpstr>Jack and Joanie (cont.)</vt:lpstr>
      <vt:lpstr>What is a Balance Sheet? </vt:lpstr>
      <vt:lpstr>Step 1: List Assets and Liabilities</vt:lpstr>
      <vt:lpstr>Step 2: Separate Personal and Business Assets and Liabilities</vt:lpstr>
      <vt:lpstr>Step 3: Current and Non-Current Assets</vt:lpstr>
      <vt:lpstr>Step 3 (cont.): Estimating Value</vt:lpstr>
      <vt:lpstr>Step 3 (cont.): Estimating Value</vt:lpstr>
      <vt:lpstr>Step 3 (cont.): Estimating Value</vt:lpstr>
      <vt:lpstr>Step 4: Current and Non-Current Liabilities</vt:lpstr>
      <vt:lpstr>Step 5: Calculate the Difference</vt:lpstr>
      <vt:lpstr>Quiz Time!</vt:lpstr>
      <vt:lpstr>Quiz Time!</vt:lpstr>
      <vt:lpstr>Quiz Time!</vt:lpstr>
      <vt:lpstr>Changes Over Time</vt:lpstr>
      <vt:lpstr>Book Value and Depreciation</vt:lpstr>
      <vt:lpstr>Straight Line Depreciation</vt:lpstr>
      <vt:lpstr>The Second Balance Sheet</vt:lpstr>
      <vt:lpstr>Challenges and Benefits</vt:lpstr>
      <vt:lpstr>Challenges and Benefits (cont.)</vt:lpstr>
      <vt:lpstr>Homework</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Owner</dc:creator>
  <cp:lastModifiedBy>Prabhakara Mamuduri</cp:lastModifiedBy>
  <cp:revision>39</cp:revision>
  <dcterms:created xsi:type="dcterms:W3CDTF">2011-09-01T18:38:19Z</dcterms:created>
  <dcterms:modified xsi:type="dcterms:W3CDTF">2011-09-28T08:51:16Z</dcterms:modified>
</cp:coreProperties>
</file>